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4.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5.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embeddings/oleObject1.bin" ContentType="application/vnd.openxmlformats-officedocument.oleObject"/>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Lst>
  <p:notesMasterIdLst>
    <p:notesMasterId r:id="rId115"/>
  </p:notesMasterIdLst>
  <p:handoutMasterIdLst>
    <p:handoutMasterId r:id="rId116"/>
  </p:handoutMasterIdLst>
  <p:sldIdLst>
    <p:sldId id="256" r:id="rId2"/>
    <p:sldId id="481" r:id="rId3"/>
    <p:sldId id="498" r:id="rId4"/>
    <p:sldId id="393" r:id="rId5"/>
    <p:sldId id="447" r:id="rId6"/>
    <p:sldId id="356" r:id="rId7"/>
    <p:sldId id="467" r:id="rId8"/>
    <p:sldId id="468" r:id="rId9"/>
    <p:sldId id="412" r:id="rId10"/>
    <p:sldId id="474" r:id="rId11"/>
    <p:sldId id="497" r:id="rId12"/>
    <p:sldId id="522" r:id="rId13"/>
    <p:sldId id="358" r:id="rId14"/>
    <p:sldId id="410" r:id="rId15"/>
    <p:sldId id="355" r:id="rId16"/>
    <p:sldId id="338" r:id="rId17"/>
    <p:sldId id="553" r:id="rId18"/>
    <p:sldId id="413" r:id="rId19"/>
    <p:sldId id="370" r:id="rId20"/>
    <p:sldId id="470" r:id="rId21"/>
    <p:sldId id="469" r:id="rId22"/>
    <p:sldId id="380" r:id="rId23"/>
    <p:sldId id="404" r:id="rId24"/>
    <p:sldId id="501" r:id="rId25"/>
    <p:sldId id="502" r:id="rId26"/>
    <p:sldId id="496" r:id="rId27"/>
    <p:sldId id="397" r:id="rId28"/>
    <p:sldId id="494" r:id="rId29"/>
    <p:sldId id="348" r:id="rId30"/>
    <p:sldId id="351" r:id="rId31"/>
    <p:sldId id="344" r:id="rId32"/>
    <p:sldId id="463" r:id="rId33"/>
    <p:sldId id="346" r:id="rId34"/>
    <p:sldId id="518" r:id="rId35"/>
    <p:sldId id="520" r:id="rId36"/>
    <p:sldId id="519" r:id="rId37"/>
    <p:sldId id="450" r:id="rId38"/>
    <p:sldId id="537" r:id="rId39"/>
    <p:sldId id="419" r:id="rId40"/>
    <p:sldId id="420" r:id="rId41"/>
    <p:sldId id="495" r:id="rId42"/>
    <p:sldId id="337" r:id="rId43"/>
    <p:sldId id="280" r:id="rId44"/>
    <p:sldId id="455" r:id="rId45"/>
    <p:sldId id="538" r:id="rId46"/>
    <p:sldId id="507" r:id="rId47"/>
    <p:sldId id="508" r:id="rId48"/>
    <p:sldId id="510" r:id="rId49"/>
    <p:sldId id="398" r:id="rId50"/>
    <p:sldId id="534" r:id="rId51"/>
    <p:sldId id="554" r:id="rId52"/>
    <p:sldId id="555" r:id="rId53"/>
    <p:sldId id="543" r:id="rId54"/>
    <p:sldId id="540" r:id="rId55"/>
    <p:sldId id="541" r:id="rId56"/>
    <p:sldId id="521" r:id="rId57"/>
    <p:sldId id="565" r:id="rId58"/>
    <p:sldId id="564" r:id="rId59"/>
    <p:sldId id="561" r:id="rId60"/>
    <p:sldId id="304" r:id="rId61"/>
    <p:sldId id="536" r:id="rId62"/>
    <p:sldId id="558" r:id="rId63"/>
    <p:sldId id="559" r:id="rId64"/>
    <p:sldId id="532" r:id="rId65"/>
    <p:sldId id="557" r:id="rId66"/>
    <p:sldId id="310" r:id="rId67"/>
    <p:sldId id="311" r:id="rId68"/>
    <p:sldId id="312" r:id="rId69"/>
    <p:sldId id="313" r:id="rId70"/>
    <p:sldId id="314" r:id="rId71"/>
    <p:sldId id="316" r:id="rId72"/>
    <p:sldId id="317" r:id="rId73"/>
    <p:sldId id="462" r:id="rId74"/>
    <p:sldId id="438" r:id="rId75"/>
    <p:sldId id="409" r:id="rId76"/>
    <p:sldId id="388" r:id="rId77"/>
    <p:sldId id="384" r:id="rId78"/>
    <p:sldId id="430" r:id="rId79"/>
    <p:sldId id="378" r:id="rId80"/>
    <p:sldId id="452" r:id="rId81"/>
    <p:sldId id="563" r:id="rId82"/>
    <p:sldId id="369" r:id="rId83"/>
    <p:sldId id="458" r:id="rId84"/>
    <p:sldId id="459" r:id="rId85"/>
    <p:sldId id="539" r:id="rId86"/>
    <p:sldId id="457" r:id="rId87"/>
    <p:sldId id="475" r:id="rId88"/>
    <p:sldId id="451" r:id="rId89"/>
    <p:sldId id="464" r:id="rId90"/>
    <p:sldId id="465" r:id="rId91"/>
    <p:sldId id="478" r:id="rId92"/>
    <p:sldId id="479" r:id="rId93"/>
    <p:sldId id="523" r:id="rId94"/>
    <p:sldId id="504" r:id="rId95"/>
    <p:sldId id="509" r:id="rId96"/>
    <p:sldId id="511" r:id="rId97"/>
    <p:sldId id="513" r:id="rId98"/>
    <p:sldId id="515" r:id="rId99"/>
    <p:sldId id="516" r:id="rId100"/>
    <p:sldId id="517" r:id="rId101"/>
    <p:sldId id="525" r:id="rId102"/>
    <p:sldId id="526" r:id="rId103"/>
    <p:sldId id="544" r:id="rId104"/>
    <p:sldId id="545" r:id="rId105"/>
    <p:sldId id="546" r:id="rId106"/>
    <p:sldId id="547" r:id="rId107"/>
    <p:sldId id="548" r:id="rId108"/>
    <p:sldId id="549" r:id="rId109"/>
    <p:sldId id="550" r:id="rId110"/>
    <p:sldId id="551" r:id="rId111"/>
    <p:sldId id="552" r:id="rId112"/>
    <p:sldId id="535" r:id="rId113"/>
    <p:sldId id="562" r:id="rId11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9933FF"/>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6" autoAdjust="0"/>
    <p:restoredTop sz="86414" autoAdjust="0"/>
  </p:normalViewPr>
  <p:slideViewPr>
    <p:cSldViewPr>
      <p:cViewPr>
        <p:scale>
          <a:sx n="100" d="100"/>
          <a:sy n="100" d="100"/>
        </p:scale>
        <p:origin x="-1168" y="-664"/>
      </p:cViewPr>
      <p:guideLst>
        <p:guide orient="horz" pos="2160"/>
        <p:guide pos="2880"/>
      </p:guideLst>
    </p:cSldViewPr>
  </p:slideViewPr>
  <p:outlineViewPr>
    <p:cViewPr>
      <p:scale>
        <a:sx n="33" d="100"/>
        <a:sy n="33" d="100"/>
      </p:scale>
      <p:origin x="0" y="31792"/>
    </p:cViewPr>
    <p:sldLst>
      <p:sld r:id="rId1" collapse="1"/>
    </p:sldLst>
  </p:outlineViewPr>
  <p:notesTextViewPr>
    <p:cViewPr>
      <p:scale>
        <a:sx n="100" d="100"/>
        <a:sy n="100" d="100"/>
      </p:scale>
      <p:origin x="0" y="0"/>
    </p:cViewPr>
  </p:notesTextViewPr>
  <p:sorterViewPr>
    <p:cViewPr>
      <p:scale>
        <a:sx n="180" d="100"/>
        <a:sy n="180" d="100"/>
      </p:scale>
      <p:origin x="0" y="32224"/>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theme" Target="theme/theme1.xml"/><Relationship Id="rId121"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notesMaster" Target="notesMasters/notesMaster1.xml"/><Relationship Id="rId116" Type="http://schemas.openxmlformats.org/officeDocument/2006/relationships/handoutMaster" Target="handoutMasters/handoutMaster1.xml"/><Relationship Id="rId117" Type="http://schemas.openxmlformats.org/officeDocument/2006/relationships/printerSettings" Target="printerSettings/printerSettings1.bin"/><Relationship Id="rId118" Type="http://schemas.openxmlformats.org/officeDocument/2006/relationships/presProps" Target="presProps.xml"/><Relationship Id="rId119" Type="http://schemas.openxmlformats.org/officeDocument/2006/relationships/viewProps" Target="viewProps.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_rels/viewProps.xml.rels><?xml version="1.0" encoding="UTF-8" standalone="yes"?>
<Relationships xmlns="http://schemas.openxmlformats.org/package/2006/relationships"><Relationship Id="rId1" Type="http://schemas.openxmlformats.org/officeDocument/2006/relationships/slide" Target="slides/slide8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charset="0"/>
                <a:ea typeface="+mn-ea"/>
                <a:cs typeface="+mn-cs"/>
              </a:defRPr>
            </a:lvl1pPr>
          </a:lstStyle>
          <a:p>
            <a:pPr>
              <a:defRPr/>
            </a:pPr>
            <a:endParaRPr lang="en-US"/>
          </a:p>
        </p:txBody>
      </p:sp>
      <p:sp>
        <p:nvSpPr>
          <p:cNvPr id="6553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charset="0"/>
                <a:ea typeface="+mn-ea"/>
                <a:cs typeface="+mn-cs"/>
              </a:defRPr>
            </a:lvl1pPr>
          </a:lstStyle>
          <a:p>
            <a:pPr>
              <a:defRPr/>
            </a:pPr>
            <a:endParaRPr lang="en-US"/>
          </a:p>
        </p:txBody>
      </p:sp>
      <p:sp>
        <p:nvSpPr>
          <p:cNvPr id="65540"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charset="0"/>
                <a:ea typeface="+mn-ea"/>
                <a:cs typeface="+mn-cs"/>
              </a:defRPr>
            </a:lvl1pPr>
          </a:lstStyle>
          <a:p>
            <a:pPr>
              <a:defRPr/>
            </a:pPr>
            <a:endParaRPr lang="en-US"/>
          </a:p>
        </p:txBody>
      </p:sp>
      <p:sp>
        <p:nvSpPr>
          <p:cNvPr id="65541"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F1EC5D38-4738-2243-BB1D-A88B33129A4B}" type="slidenum">
              <a:rPr lang="en-US"/>
              <a:pPr>
                <a:defRPr/>
              </a:pPr>
              <a:t>‹#›</a:t>
            </a:fld>
            <a:endParaRPr lang="en-US"/>
          </a:p>
        </p:txBody>
      </p:sp>
    </p:spTree>
    <p:extLst>
      <p:ext uri="{BB962C8B-B14F-4D97-AF65-F5344CB8AC3E}">
        <p14:creationId xmlns:p14="http://schemas.microsoft.com/office/powerpoint/2010/main" val="229579728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charset="0"/>
                <a:ea typeface="+mn-ea"/>
                <a:cs typeface="+mn-cs"/>
              </a:defRPr>
            </a:lvl1pPr>
          </a:lstStyle>
          <a:p>
            <a:pPr>
              <a:defRPr/>
            </a:pPr>
            <a:endParaRPr lang="en-US"/>
          </a:p>
        </p:txBody>
      </p:sp>
      <p:sp>
        <p:nvSpPr>
          <p:cNvPr id="7577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charset="0"/>
                <a:ea typeface="+mn-ea"/>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578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578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charset="0"/>
                <a:ea typeface="+mn-ea"/>
                <a:cs typeface="+mn-cs"/>
              </a:defRPr>
            </a:lvl1pPr>
          </a:lstStyle>
          <a:p>
            <a:pPr>
              <a:defRPr/>
            </a:pPr>
            <a:endParaRPr lang="en-US"/>
          </a:p>
        </p:txBody>
      </p:sp>
      <p:sp>
        <p:nvSpPr>
          <p:cNvPr id="7578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43A519D3-3DBF-E24F-8892-C82E9746A836}" type="slidenum">
              <a:rPr lang="en-US"/>
              <a:pPr>
                <a:defRPr/>
              </a:pPr>
              <a:t>‹#›</a:t>
            </a:fld>
            <a:endParaRPr lang="en-US"/>
          </a:p>
        </p:txBody>
      </p:sp>
    </p:spTree>
    <p:extLst>
      <p:ext uri="{BB962C8B-B14F-4D97-AF65-F5344CB8AC3E}">
        <p14:creationId xmlns:p14="http://schemas.microsoft.com/office/powerpoint/2010/main" val="182138964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 Id="rId3" Type="http://schemas.openxmlformats.org/officeDocument/2006/relationships/hyperlink" Target="http://maps.grida.no/go/graphic/climate_change_and_malaria_scenario_for_2050"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 Id="rId3" Type="http://schemas.openxmlformats.org/officeDocument/2006/relationships/hyperlink" Target="http://www.ipcc.ch/"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 Id="rId3" Type="http://schemas.openxmlformats.org/officeDocument/2006/relationships/hyperlink" Target="http://www.ipcc.ch/" TargetMode="Externa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D5CB611-F036-BC4D-B413-DEB72EFA3C6D}" type="slidenum">
              <a:rPr lang="en-US" sz="1200"/>
              <a:pPr/>
              <a:t>1</a:t>
            </a:fld>
            <a:endParaRPr lang="en-US" sz="1200"/>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ＭＳ Ｐゴシック" charset="0"/>
                <a:cs typeface="ＭＳ Ｐゴシック" charset="0"/>
              </a:rPr>
              <a:t>Climate </a:t>
            </a:r>
            <a:r>
              <a:rPr lang="en-US" dirty="0">
                <a:ea typeface="ＭＳ Ｐゴシック" charset="0"/>
                <a:cs typeface="ＭＳ Ｐゴシック" charset="0"/>
              </a:rPr>
              <a:t>change represents the greatest public health threat of the 21</a:t>
            </a:r>
            <a:r>
              <a:rPr lang="en-US" baseline="30000" dirty="0">
                <a:ea typeface="ＭＳ Ｐゴシック" charset="0"/>
                <a:cs typeface="ＭＳ Ｐゴシック" charset="0"/>
              </a:rPr>
              <a:t>st</a:t>
            </a:r>
            <a:r>
              <a:rPr lang="en-US" dirty="0">
                <a:ea typeface="ＭＳ Ｐゴシック" charset="0"/>
                <a:cs typeface="ＭＳ Ｐゴシック" charset="0"/>
              </a:rPr>
              <a:t> century.  This lecture will review the science behind global warming, and its currently occurring and anticipated health effects, and provide an overview of mitigation and adaption strategies and their </a:t>
            </a:r>
            <a:r>
              <a:rPr lang="en-US" dirty="0" err="1">
                <a:ea typeface="ＭＳ Ｐゴシック" charset="0"/>
                <a:cs typeface="ＭＳ Ｐゴシック" charset="0"/>
              </a:rPr>
              <a:t>cobenefits</a:t>
            </a:r>
            <a:r>
              <a:rPr lang="en-US" dirty="0">
                <a:ea typeface="ＭＳ Ｐゴシック" charset="0"/>
                <a:cs typeface="ＭＳ Ｐゴシック" charset="0"/>
              </a:rPr>
              <a:t>. </a:t>
            </a:r>
          </a:p>
          <a:p>
            <a:endParaRPr lang="en-US" dirty="0">
              <a:ea typeface="ＭＳ Ｐゴシック" charset="0"/>
              <a:cs typeface="ＭＳ Ｐゴシック" charset="0"/>
            </a:endParaRPr>
          </a:p>
          <a:p>
            <a:r>
              <a:rPr lang="en-US" b="1" dirty="0" smtClean="0">
                <a:ea typeface="ＭＳ Ｐゴシック" charset="0"/>
                <a:cs typeface="ＭＳ Ｐゴシック" charset="0"/>
              </a:rPr>
              <a:t>OBJECTIVES:</a:t>
            </a:r>
            <a:endParaRPr lang="en-US" b="1" dirty="0">
              <a:ea typeface="ＭＳ Ｐゴシック" charset="0"/>
              <a:cs typeface="ＭＳ Ｐゴシック" charset="0"/>
            </a:endParaRPr>
          </a:p>
          <a:p>
            <a:r>
              <a:rPr lang="en-US" b="1" dirty="0">
                <a:ea typeface="ＭＳ Ｐゴシック" charset="0"/>
                <a:cs typeface="ＭＳ Ｐゴシック" charset="0"/>
              </a:rPr>
              <a:t>1.       List the main anthropogenic greenhouse gases, their relative potency,  and explain how they lead to global warming</a:t>
            </a:r>
            <a:endParaRPr lang="en-US" dirty="0">
              <a:ea typeface="ＭＳ Ｐゴシック" charset="0"/>
              <a:cs typeface="ＭＳ Ｐゴシック" charset="0"/>
            </a:endParaRPr>
          </a:p>
          <a:p>
            <a:r>
              <a:rPr lang="en-US" dirty="0">
                <a:ea typeface="ＭＳ Ｐゴシック" charset="0"/>
                <a:cs typeface="ＭＳ Ｐゴシック" charset="0"/>
              </a:rPr>
              <a:t>2.       Describe the mechanisms by which human health is affected by environmental change, for example through changes in disease vectors, exposure to extreme weather, migration and reduced food security</a:t>
            </a:r>
          </a:p>
          <a:p>
            <a:r>
              <a:rPr lang="en-US" dirty="0">
                <a:ea typeface="ＭＳ Ｐゴシック" charset="0"/>
                <a:cs typeface="ＭＳ Ｐゴシック" charset="0"/>
              </a:rPr>
              <a:t>3.      Explain how the health impacts of environmental change are distributed unequally within and between populations and the disparity between those most responsible and those most affected by change</a:t>
            </a:r>
          </a:p>
          <a:p>
            <a:r>
              <a:rPr lang="en-US" b="1" dirty="0">
                <a:ea typeface="ＭＳ Ｐゴシック" charset="0"/>
                <a:cs typeface="ＭＳ Ｐゴシック" charset="0"/>
              </a:rPr>
              <a:t>4.    Describe how individuals and healthcare systems can reduce their carbon footprints, including benefits and limitations of carbon offsets</a:t>
            </a:r>
            <a:endParaRPr lang="en-US" dirty="0">
              <a:ea typeface="ＭＳ Ｐゴシック" charset="0"/>
              <a:cs typeface="ＭＳ Ｐゴシック" charset="0"/>
            </a:endParaRPr>
          </a:p>
          <a:p>
            <a:r>
              <a:rPr lang="en-US" b="1" dirty="0">
                <a:ea typeface="ＭＳ Ｐゴシック" charset="0"/>
                <a:cs typeface="ＭＳ Ｐゴシック" charset="0"/>
              </a:rPr>
              <a:t>5.     List main effects of nuclear weapons, how their explosive power is measured, and ballpark estimates of current nuclear weapons arsenals and spending.</a:t>
            </a:r>
          </a:p>
          <a:p>
            <a:endParaRPr lang="en-US" dirty="0">
              <a:ea typeface="ＭＳ Ｐゴシック" charset="0"/>
              <a:cs typeface="ＭＳ Ｐゴシック" charset="0"/>
            </a:endParaRPr>
          </a:p>
          <a:p>
            <a:r>
              <a:rPr lang="en-US" dirty="0">
                <a:ea typeface="ＭＳ Ｐゴシック" charset="0"/>
                <a:cs typeface="ＭＳ Ｐゴシック" charset="0"/>
              </a:rPr>
              <a:t>TO </a:t>
            </a:r>
            <a:r>
              <a:rPr lang="en-US" dirty="0" smtClean="0">
                <a:ea typeface="ＭＳ Ｐゴシック" charset="0"/>
                <a:cs typeface="ＭＳ Ｐゴシック" charset="0"/>
              </a:rPr>
              <a:t>ADD 4/5/17</a:t>
            </a:r>
          </a:p>
          <a:p>
            <a:r>
              <a:rPr lang="en-US" dirty="0" smtClean="0">
                <a:ea typeface="ＭＳ Ｐゴシック" charset="0"/>
                <a:cs typeface="ＭＳ Ｐゴシック" charset="0"/>
              </a:rPr>
              <a:t>Radiative forcing</a:t>
            </a:r>
          </a:p>
          <a:p>
            <a:r>
              <a:rPr lang="en-US" dirty="0" smtClean="0">
                <a:ea typeface="ＭＳ Ｐゴシック" charset="0"/>
                <a:cs typeface="ＭＳ Ｐゴシック" charset="0"/>
              </a:rPr>
              <a:t>Oceans warming</a:t>
            </a:r>
          </a:p>
          <a:p>
            <a:r>
              <a:rPr lang="en-US" dirty="0" smtClean="0">
                <a:ea typeface="ＭＳ Ｐゴシック" charset="0"/>
                <a:cs typeface="ＭＳ Ｐゴシック" charset="0"/>
              </a:rPr>
              <a:t>UC CNI</a:t>
            </a:r>
          </a:p>
          <a:p>
            <a:r>
              <a:rPr lang="en-US" dirty="0" smtClean="0">
                <a:ea typeface="ＭＳ Ｐゴシック" charset="0"/>
                <a:cs typeface="ＭＳ Ｐゴシック" charset="0"/>
              </a:rPr>
              <a:t>UCSF Progress</a:t>
            </a:r>
            <a:endParaRPr lang="en-US" dirty="0">
              <a:ea typeface="ＭＳ Ｐゴシック" charset="0"/>
              <a:cs typeface="ＭＳ Ｐゴシック" charset="0"/>
            </a:endParaRPr>
          </a:p>
          <a:p>
            <a:endParaRPr lang="en-US" dirty="0">
              <a:ea typeface="ＭＳ Ｐゴシック" charset="0"/>
              <a:cs typeface="ＭＳ Ｐゴシック" charset="0"/>
            </a:endParaRPr>
          </a:p>
          <a:p>
            <a:endParaRPr lang="en-US" dirty="0">
              <a:ea typeface="ＭＳ Ｐゴシック" charset="0"/>
              <a:cs typeface="ＭＳ Ｐゴシック" charset="0"/>
            </a:endParaRPr>
          </a:p>
          <a:p>
            <a:pPr>
              <a:buFontTx/>
              <a:buAutoNum type="arabicPeriod"/>
            </a:pPr>
            <a:endParaRPr lang="en-US" dirty="0">
              <a:ea typeface="ＭＳ Ｐゴシック" charset="0"/>
              <a:cs typeface="ＭＳ Ｐゴシック" charset="0"/>
            </a:endParaRPr>
          </a:p>
          <a:p>
            <a:pPr>
              <a:buFontTx/>
              <a:buAutoNum type="arabicPeriod"/>
            </a:pPr>
            <a:endParaRPr lang="en-US" dirty="0">
              <a:ea typeface="ＭＳ Ｐゴシック" charset="0"/>
              <a:cs typeface="ＭＳ Ｐゴシック" charset="0"/>
            </a:endParaRPr>
          </a:p>
          <a:p>
            <a:endParaRPr lang="en-US" dirty="0">
              <a:ea typeface="ＭＳ Ｐゴシック" charset="0"/>
              <a:cs typeface="ＭＳ Ｐゴシック" charset="0"/>
            </a:endParaRPr>
          </a:p>
          <a:p>
            <a:endParaRPr lang="en-US" dirty="0">
              <a:ea typeface="ＭＳ Ｐゴシック" charset="0"/>
              <a:cs typeface="ＭＳ Ｐゴシック" charset="0"/>
            </a:endParaRPr>
          </a:p>
          <a:p>
            <a:endParaRPr lang="en-US" dirty="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Placeholder 2"/>
          <p:cNvSpPr>
            <a:spLocks noGrp="1" noRot="1" noChangeAspect="1" noTextEdit="1"/>
          </p:cNvSpPr>
          <p:nvPr>
            <p:ph type="sldImg"/>
          </p:nvPr>
        </p:nvSpPr>
        <p:spPr>
          <a:ln/>
        </p:spPr>
      </p:sp>
      <p:sp>
        <p:nvSpPr>
          <p:cNvPr id="21506" name="Placeholder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a:ln/>
        </p:spPr>
      </p:sp>
      <p:sp>
        <p:nvSpPr>
          <p:cNvPr id="317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Times New Roman" pitchFamily="18" charset="0"/>
            </a:endParaRPr>
          </a:p>
        </p:txBody>
      </p:sp>
      <p:sp>
        <p:nvSpPr>
          <p:cNvPr id="317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200">
                <a:solidFill>
                  <a:srgbClr val="FF0000"/>
                </a:solidFill>
                <a:latin typeface="Times New Roman" pitchFamily="18" charset="0"/>
                <a:ea typeface="MS PGothic" pitchFamily="34" charset="-128"/>
              </a:defRPr>
            </a:lvl1pPr>
            <a:lvl2pPr marL="742950" indent="-285750" eaLnBrk="0" hangingPunct="0">
              <a:defRPr kumimoji="1" sz="3200">
                <a:solidFill>
                  <a:srgbClr val="FF0000"/>
                </a:solidFill>
                <a:latin typeface="Times New Roman" pitchFamily="18" charset="0"/>
                <a:ea typeface="MS PGothic" pitchFamily="34" charset="-128"/>
              </a:defRPr>
            </a:lvl2pPr>
            <a:lvl3pPr marL="1143000" indent="-228600" eaLnBrk="0" hangingPunct="0">
              <a:defRPr kumimoji="1" sz="3200">
                <a:solidFill>
                  <a:srgbClr val="FF0000"/>
                </a:solidFill>
                <a:latin typeface="Times New Roman" pitchFamily="18" charset="0"/>
                <a:ea typeface="MS PGothic" pitchFamily="34" charset="-128"/>
              </a:defRPr>
            </a:lvl3pPr>
            <a:lvl4pPr marL="1600200" indent="-228600" eaLnBrk="0" hangingPunct="0">
              <a:defRPr kumimoji="1" sz="3200">
                <a:solidFill>
                  <a:srgbClr val="FF0000"/>
                </a:solidFill>
                <a:latin typeface="Times New Roman" pitchFamily="18" charset="0"/>
                <a:ea typeface="MS PGothic" pitchFamily="34" charset="-128"/>
              </a:defRPr>
            </a:lvl4pPr>
            <a:lvl5pPr marL="2057400" indent="-228600" eaLnBrk="0" hangingPunct="0">
              <a:defRPr kumimoji="1" sz="3200">
                <a:solidFill>
                  <a:srgbClr val="FF0000"/>
                </a:solidFill>
                <a:latin typeface="Times New Roman" pitchFamily="18" charset="0"/>
                <a:ea typeface="MS PGothic" pitchFamily="34" charset="-128"/>
              </a:defRPr>
            </a:lvl5pPr>
            <a:lvl6pPr marL="2514600" indent="-228600" eaLnBrk="0" fontAlgn="base" hangingPunct="0">
              <a:spcBef>
                <a:spcPct val="0"/>
              </a:spcBef>
              <a:spcAft>
                <a:spcPct val="0"/>
              </a:spcAft>
              <a:defRPr kumimoji="1" sz="3200">
                <a:solidFill>
                  <a:srgbClr val="FF0000"/>
                </a:solidFill>
                <a:latin typeface="Times New Roman" pitchFamily="18" charset="0"/>
                <a:ea typeface="MS PGothic" pitchFamily="34" charset="-128"/>
              </a:defRPr>
            </a:lvl6pPr>
            <a:lvl7pPr marL="2971800" indent="-228600" eaLnBrk="0" fontAlgn="base" hangingPunct="0">
              <a:spcBef>
                <a:spcPct val="0"/>
              </a:spcBef>
              <a:spcAft>
                <a:spcPct val="0"/>
              </a:spcAft>
              <a:defRPr kumimoji="1" sz="3200">
                <a:solidFill>
                  <a:srgbClr val="FF0000"/>
                </a:solidFill>
                <a:latin typeface="Times New Roman" pitchFamily="18" charset="0"/>
                <a:ea typeface="MS PGothic" pitchFamily="34" charset="-128"/>
              </a:defRPr>
            </a:lvl7pPr>
            <a:lvl8pPr marL="3429000" indent="-228600" eaLnBrk="0" fontAlgn="base" hangingPunct="0">
              <a:spcBef>
                <a:spcPct val="0"/>
              </a:spcBef>
              <a:spcAft>
                <a:spcPct val="0"/>
              </a:spcAft>
              <a:defRPr kumimoji="1" sz="3200">
                <a:solidFill>
                  <a:srgbClr val="FF0000"/>
                </a:solidFill>
                <a:latin typeface="Times New Roman" pitchFamily="18" charset="0"/>
                <a:ea typeface="MS PGothic" pitchFamily="34" charset="-128"/>
              </a:defRPr>
            </a:lvl8pPr>
            <a:lvl9pPr marL="3886200" indent="-228600" eaLnBrk="0" fontAlgn="base" hangingPunct="0">
              <a:spcBef>
                <a:spcPct val="0"/>
              </a:spcBef>
              <a:spcAft>
                <a:spcPct val="0"/>
              </a:spcAft>
              <a:defRPr kumimoji="1" sz="3200">
                <a:solidFill>
                  <a:srgbClr val="FF0000"/>
                </a:solidFill>
                <a:latin typeface="Times New Roman" pitchFamily="18" charset="0"/>
                <a:ea typeface="MS PGothic" pitchFamily="34" charset="-128"/>
              </a:defRPr>
            </a:lvl9pPr>
          </a:lstStyle>
          <a:p>
            <a:fld id="{81A22085-0842-4660-BBCE-94313A74067A}" type="slidenum">
              <a:rPr kumimoji="0" lang="en-US" altLang="en-US" sz="1200">
                <a:solidFill>
                  <a:schemeClr val="tx1"/>
                </a:solidFill>
              </a:rPr>
              <a:pPr/>
              <a:t>12</a:t>
            </a:fld>
            <a:endParaRPr kumimoji="0" lang="en-US" altLang="en-US" sz="1200">
              <a:solidFill>
                <a:schemeClr val="tx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a:ln/>
        </p:spPr>
      </p:sp>
      <p:sp>
        <p:nvSpPr>
          <p:cNvPr id="358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solidFill>
                  <a:srgbClr val="A50021"/>
                </a:solidFill>
                <a:latin typeface="Corbel" charset="0"/>
                <a:ea typeface="ＭＳ Ｐゴシック" charset="0"/>
                <a:cs typeface="ＭＳ Ｐゴシック" charset="0"/>
              </a:rPr>
              <a:t>The growth of the world</a:t>
            </a:r>
            <a:r>
              <a:rPr lang="ja-JP" altLang="en-US">
                <a:solidFill>
                  <a:srgbClr val="A50021"/>
                </a:solidFill>
                <a:latin typeface="Corbel" charset="0"/>
                <a:ea typeface="ＭＳ Ｐゴシック" charset="0"/>
                <a:cs typeface="ＭＳ Ｐゴシック" charset="0"/>
              </a:rPr>
              <a:t>’</a:t>
            </a:r>
            <a:r>
              <a:rPr lang="en-US" altLang="ja-JP">
                <a:solidFill>
                  <a:srgbClr val="A50021"/>
                </a:solidFill>
                <a:latin typeface="Corbel" charset="0"/>
                <a:ea typeface="ＭＳ Ｐゴシック" charset="0"/>
                <a:cs typeface="ＭＳ Ｐゴシック" charset="0"/>
              </a:rPr>
              <a:t>s population and prosperity (5-fold increase in population and a 4-fold increase in energy usage per person) over the past 150 years led to a 20-fold increase in energy use, the principal source of CO2 emissions. </a:t>
            </a:r>
          </a:p>
          <a:p>
            <a:pPr eaLnBrk="1" hangingPunct="1">
              <a:spcBef>
                <a:spcPct val="0"/>
              </a:spcBef>
            </a:pPr>
            <a:r>
              <a:rPr lang="en-US">
                <a:solidFill>
                  <a:schemeClr val="accent2"/>
                </a:solidFill>
                <a:latin typeface="Corbel" charset="0"/>
                <a:ea typeface="ＭＳ Ｐゴシック" charset="0"/>
                <a:cs typeface="ＭＳ Ｐゴシック" charset="0"/>
              </a:rPr>
              <a:t>Growth rate from 1850-1950 was 1.45%/yr, driven mainly by coal.           </a:t>
            </a:r>
          </a:p>
          <a:p>
            <a:pPr eaLnBrk="1" hangingPunct="1">
              <a:spcBef>
                <a:spcPct val="0"/>
              </a:spcBef>
            </a:pPr>
            <a:r>
              <a:rPr lang="en-US">
                <a:solidFill>
                  <a:schemeClr val="accent2"/>
                </a:solidFill>
                <a:latin typeface="Corbel" charset="0"/>
                <a:ea typeface="ＭＳ Ｐゴシック" charset="0"/>
                <a:cs typeface="ＭＳ Ｐゴシック" charset="0"/>
              </a:rPr>
              <a:t>From 1950-2000 it was 3.15%/yr, driven mainly by oil &amp; natural gas. </a:t>
            </a:r>
          </a:p>
          <a:p>
            <a:pPr eaLnBrk="1" hangingPunct="1">
              <a:spcBef>
                <a:spcPct val="0"/>
              </a:spcBef>
            </a:pPr>
            <a:r>
              <a:rPr lang="en-US">
                <a:latin typeface="Corbel" charset="0"/>
                <a:ea typeface="ＭＳ Ｐゴシック" charset="0"/>
                <a:cs typeface="ＭＳ Ｐゴシック" charset="0"/>
              </a:rPr>
              <a:t>EJ (on the y axis) stands for exajoule. It is a Unit of energy equivalent to 10^18 joules and often used as unit of measure for world annual energy use.</a:t>
            </a:r>
            <a:endParaRPr lang="en-US" b="1">
              <a:solidFill>
                <a:srgbClr val="A50021"/>
              </a:solidFill>
              <a:latin typeface="Corbel" charset="0"/>
              <a:ea typeface="ＭＳ Ｐゴシック" charset="0"/>
              <a:cs typeface="ＭＳ Ｐゴシック" charset="0"/>
            </a:endParaRPr>
          </a:p>
          <a:p>
            <a:pPr eaLnBrk="1" hangingPunct="1">
              <a:spcBef>
                <a:spcPct val="0"/>
              </a:spcBef>
            </a:pPr>
            <a:endParaRPr lang="en-US">
              <a:solidFill>
                <a:schemeClr val="accent2"/>
              </a:solidFill>
              <a:latin typeface="Corbel" charset="0"/>
              <a:ea typeface="ＭＳ Ｐゴシック" charset="0"/>
              <a:cs typeface="ＭＳ Ｐゴシック" charset="0"/>
            </a:endParaRPr>
          </a:p>
          <a:p>
            <a:pPr eaLnBrk="1" hangingPunct="1">
              <a:spcBef>
                <a:spcPct val="0"/>
              </a:spcBef>
            </a:pPr>
            <a:endParaRPr lang="en-US">
              <a:solidFill>
                <a:schemeClr val="accent2"/>
              </a:solidFill>
              <a:latin typeface="Corbel" charset="0"/>
              <a:ea typeface="ＭＳ Ｐゴシック" charset="0"/>
              <a:cs typeface="ＭＳ Ｐゴシック" charset="0"/>
            </a:endParaRPr>
          </a:p>
          <a:p>
            <a:pPr eaLnBrk="1" hangingPunct="1">
              <a:spcBef>
                <a:spcPct val="0"/>
              </a:spcBef>
            </a:pPr>
            <a:r>
              <a:rPr lang="en-US">
                <a:solidFill>
                  <a:schemeClr val="accent2"/>
                </a:solidFill>
                <a:latin typeface="Corbel" charset="0"/>
                <a:ea typeface="ＭＳ Ｐゴシック" charset="0"/>
                <a:cs typeface="ＭＳ Ｐゴシック" charset="0"/>
              </a:rPr>
              <a:t>Source: Kennedy, Donald and the Editors of Science Magazine, State of the Planet 2008-2009, Science Magazine</a:t>
            </a:r>
          </a:p>
          <a:p>
            <a:pPr eaLnBrk="1" hangingPunct="1">
              <a:spcBef>
                <a:spcPct val="0"/>
              </a:spcBef>
            </a:pPr>
            <a:r>
              <a:rPr lang="en-US">
                <a:solidFill>
                  <a:schemeClr val="accent2"/>
                </a:solidFill>
                <a:latin typeface="Corbel" charset="0"/>
                <a:ea typeface="ＭＳ Ｐゴシック" charset="0"/>
                <a:cs typeface="ＭＳ Ｐゴシック" charset="0"/>
              </a:rPr>
              <a:t>http://books.google.com/books?id=dr3Mn__YCp8C&amp;pg=PA9&amp;lpg=PA9&amp;dq=world+energy+consumption+1850-2000&amp;source=bl&amp;ots=q9rOaYq7Gj&amp;sig=pACLCNDOd_yAYW1pf0t3wdz0rvM&amp;hl=en&amp;ei=7TCuS7SKLYLQsgOJjs38Cw&amp;sa=X&amp;oi=book_result&amp;ct=result&amp;resnum=7&amp;ved=0CCkQ6AEwBg#v=onepage&amp;q=&amp;f=false</a:t>
            </a:r>
          </a:p>
          <a:p>
            <a:pPr eaLnBrk="1" hangingPunct="1">
              <a:spcBef>
                <a:spcPct val="0"/>
              </a:spcBef>
            </a:pPr>
            <a:endParaRPr lang="en-US" b="1">
              <a:solidFill>
                <a:srgbClr val="A50021"/>
              </a:solidFill>
              <a:latin typeface="Corbel" charset="0"/>
              <a:ea typeface="ＭＳ Ｐゴシック" charset="0"/>
              <a:cs typeface="ＭＳ Ｐゴシック" charset="0"/>
            </a:endParaRPr>
          </a:p>
          <a:p>
            <a:pPr eaLnBrk="1" hangingPunct="1">
              <a:spcBef>
                <a:spcPct val="0"/>
              </a:spcBef>
            </a:pPr>
            <a:endParaRPr lang="en-US">
              <a:latin typeface="Corbel" charset="0"/>
              <a:ea typeface="ＭＳ Ｐゴシック" charset="0"/>
              <a:cs typeface="ＭＳ Ｐゴシック" charset="0"/>
            </a:endParaRPr>
          </a:p>
        </p:txBody>
      </p:sp>
      <p:sp>
        <p:nvSpPr>
          <p:cNvPr id="358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9BED70B-2D53-F34B-8C58-A4C14DA567D2}" type="slidenum">
              <a:rPr lang="en-US" sz="1200">
                <a:latin typeface="Corbel" charset="0"/>
              </a:rPr>
              <a:pPr/>
              <a:t>13</a:t>
            </a:fld>
            <a:endParaRPr lang="en-US" sz="1200">
              <a:latin typeface="Corbe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a:ln/>
        </p:spPr>
      </p:sp>
      <p:sp>
        <p:nvSpPr>
          <p:cNvPr id="378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From </a:t>
            </a:r>
            <a:r>
              <a:rPr lang="en-US" dirty="0" smtClean="0">
                <a:ea typeface="ＭＳ Ｐゴシック" charset="0"/>
                <a:cs typeface="ＭＳ Ｐゴシック" charset="0"/>
              </a:rPr>
              <a:t>https://</a:t>
            </a:r>
            <a:r>
              <a:rPr lang="en-US" dirty="0" err="1" smtClean="0">
                <a:ea typeface="ＭＳ Ｐゴシック" charset="0"/>
                <a:cs typeface="ＭＳ Ｐゴシック" charset="0"/>
              </a:rPr>
              <a:t>www.ncdc.noaa.gov</a:t>
            </a:r>
            <a:r>
              <a:rPr lang="en-US" dirty="0" smtClean="0">
                <a:ea typeface="ＭＳ Ｐゴシック" charset="0"/>
                <a:cs typeface="ＭＳ Ｐゴシック" charset="0"/>
              </a:rPr>
              <a:t>/monitoring-references/</a:t>
            </a:r>
            <a:r>
              <a:rPr lang="en-US" dirty="0" err="1" smtClean="0">
                <a:ea typeface="ＭＳ Ｐゴシック" charset="0"/>
                <a:cs typeface="ＭＳ Ｐゴシック" charset="0"/>
              </a:rPr>
              <a:t>faq</a:t>
            </a:r>
            <a:r>
              <a:rPr lang="en-US" dirty="0" smtClean="0">
                <a:ea typeface="ＭＳ Ｐゴシック" charset="0"/>
                <a:cs typeface="ＭＳ Ｐゴシック" charset="0"/>
              </a:rPr>
              <a:t>/</a:t>
            </a:r>
            <a:r>
              <a:rPr lang="en-US" dirty="0" err="1" smtClean="0">
                <a:ea typeface="ＭＳ Ｐゴシック" charset="0"/>
                <a:cs typeface="ＭＳ Ｐゴシック" charset="0"/>
              </a:rPr>
              <a:t>indicators.php</a:t>
            </a:r>
            <a:r>
              <a:rPr lang="en-US" dirty="0" smtClean="0">
                <a:ea typeface="ＭＳ Ｐゴシック" charset="0"/>
                <a:cs typeface="ＭＳ Ｐゴシック" charset="0"/>
              </a:rPr>
              <a:t>/    accessed </a:t>
            </a:r>
            <a:r>
              <a:rPr lang="en-US" dirty="0">
                <a:ea typeface="ＭＳ Ｐゴシック" charset="0"/>
                <a:cs typeface="ＭＳ Ｐゴシック" charset="0"/>
              </a:rPr>
              <a:t>by TN </a:t>
            </a:r>
            <a:r>
              <a:rPr lang="en-US" dirty="0" smtClean="0">
                <a:ea typeface="ＭＳ Ｐゴシック" charset="0"/>
                <a:cs typeface="ＭＳ Ｐゴシック" charset="0"/>
              </a:rPr>
              <a:t>3/9/17</a:t>
            </a:r>
            <a:endParaRPr lang="en-US" dirty="0">
              <a:ea typeface="ＭＳ Ｐゴシック" charset="0"/>
              <a:cs typeface="ＭＳ Ｐゴシック" charset="0"/>
            </a:endParaRPr>
          </a:p>
        </p:txBody>
      </p:sp>
      <p:sp>
        <p:nvSpPr>
          <p:cNvPr id="378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65E68E6-3C9F-994B-8429-45AE68E4B28B}" type="slidenum">
              <a:rPr lang="en-US" sz="1200"/>
              <a:pPr/>
              <a:t>14</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a:ln/>
        </p:spPr>
      </p:sp>
      <p:sp>
        <p:nvSpPr>
          <p:cNvPr id="399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Corbel" charset="0"/>
                <a:ea typeface="ＭＳ Ｐゴシック" charset="0"/>
                <a:cs typeface="ＭＳ Ｐゴシック" charset="0"/>
              </a:rPr>
              <a:t>IPCC CAPTION READS: FAQ 2.1, Figure 1. </a:t>
            </a:r>
            <a:r>
              <a:rPr lang="en-US" i="1">
                <a:latin typeface="Corbel" charset="0"/>
                <a:ea typeface="ＭＳ Ｐゴシック" charset="0"/>
                <a:cs typeface="ＭＳ Ｐゴシック" charset="0"/>
              </a:rPr>
              <a:t>Atmospheric concentrations of important long-lived greenhouse gases over the last 2,000 years. Increases since about 1750 are attributed to human activities in the industrial era. Concentration units are parts per million (ppm) or parts per billion (ppb), indicating the number of molecules of the greenhouse gas per million or billion air molecules, respectively, in an atmospheric sample. (Data combined and simplified from Chapters 6 and 2 of this report.)</a:t>
            </a:r>
          </a:p>
          <a:p>
            <a:endParaRPr lang="en-US" i="1">
              <a:latin typeface="Corbel" charset="0"/>
              <a:ea typeface="ＭＳ Ｐゴシック" charset="0"/>
              <a:cs typeface="ＭＳ Ｐゴシック" charset="0"/>
            </a:endParaRPr>
          </a:p>
          <a:p>
            <a:r>
              <a:rPr lang="en-US" i="1">
                <a:latin typeface="Corbel" charset="0"/>
                <a:ea typeface="ＭＳ Ｐゴシック" charset="0"/>
                <a:cs typeface="ＭＳ Ｐゴシック" charset="0"/>
              </a:rPr>
              <a:t>GWP figures added by TN, </a:t>
            </a:r>
            <a:r>
              <a:rPr lang="en-US" b="1">
                <a:ea typeface="ＭＳ Ｐゴシック" charset="0"/>
                <a:cs typeface="ＭＳ Ｐゴシック" charset="0"/>
              </a:rPr>
              <a:t>from 2007 IPCC AR4 p212, based on 100-year time horizon via Wikipedia</a:t>
            </a:r>
          </a:p>
          <a:p>
            <a:endParaRPr lang="en-US" b="1">
              <a:ea typeface="ＭＳ Ｐゴシック" charset="0"/>
              <a:cs typeface="ＭＳ Ｐゴシック" charset="0"/>
            </a:endParaRPr>
          </a:p>
          <a:p>
            <a:r>
              <a:rPr lang="en-US" b="1">
                <a:ea typeface="ＭＳ Ｐゴシック" charset="0"/>
                <a:cs typeface="ＭＳ Ｐゴシック" charset="0"/>
              </a:rPr>
              <a:t>Figure from: http://www.ipcc.ch/pdf/assessment-report/ar4/wg1/ar4-wg1-chapter2.pdf  accessed 4/2/11</a:t>
            </a:r>
          </a:p>
          <a:p>
            <a:endParaRPr lang="en-US" b="1">
              <a:ea typeface="ＭＳ Ｐゴシック" charset="0"/>
              <a:cs typeface="ＭＳ Ｐゴシック" charset="0"/>
            </a:endParaRPr>
          </a:p>
          <a:p>
            <a:r>
              <a:rPr lang="en-US">
                <a:ea typeface="ＭＳ Ｐゴシック" charset="0"/>
                <a:cs typeface="ＭＳ Ｐゴシック" charset="0"/>
              </a:rPr>
              <a:t>Human activities result in emissions of four principal green- house gases: carbon dioxide (CO2), methane (CH4), nitrous oxide (N2O) and the halocarbons (a group of gases containing fluorine, chlorine and bromine). These gases accumulate in the atmosphere, causing concentrations to increase with time. Significant increases in all of these gases have occurred in the industrial era (see Figure 1)…</a:t>
            </a:r>
          </a:p>
          <a:p>
            <a:r>
              <a:rPr lang="en-US">
                <a:ea typeface="ＭＳ Ｐゴシック" charset="0"/>
                <a:cs typeface="ＭＳ Ｐゴシック" charset="0"/>
              </a:rPr>
              <a:t>• Carbon dioxide has increased from fossil fuel use in transportation, building heating and cooling and the manufacture of cement and other goods. Deforestation releases CO2 and re- duces its uptake by plants. Carbon dioxide is also released in natural processes such as the decay of plant matter.</a:t>
            </a:r>
          </a:p>
          <a:p>
            <a:r>
              <a:rPr lang="en-US">
                <a:ea typeface="ＭＳ Ｐゴシック" charset="0"/>
                <a:cs typeface="ＭＳ Ｐゴシック" charset="0"/>
              </a:rPr>
              <a:t>• Methane has increased as a result of human activities related to agriculture, natural gas distribution and landfills. Methane is also released from natural processes that occur, for example, in wetlands. Methane concentrations are not currently increas- ing in the atmosphere because growth rates decreased over the last two decades.</a:t>
            </a:r>
          </a:p>
          <a:p>
            <a:r>
              <a:rPr lang="en-US">
                <a:ea typeface="ＭＳ Ｐゴシック" charset="0"/>
                <a:cs typeface="ＭＳ Ｐゴシック" charset="0"/>
              </a:rPr>
              <a:t>Nitrousoxide is also emitted by human activities such as fertilizer use and fossil fuel burning. Natural processes in soils and the oceans also release N2O.</a:t>
            </a:r>
          </a:p>
          <a:p>
            <a:endParaRPr lang="en-US">
              <a:ea typeface="ＭＳ Ｐゴシック" charset="0"/>
              <a:cs typeface="ＭＳ Ｐゴシック" charset="0"/>
            </a:endParaRPr>
          </a:p>
          <a:p>
            <a:endParaRPr lang="en-US">
              <a:ea typeface="ＭＳ Ｐゴシック" charset="0"/>
              <a:cs typeface="ＭＳ Ｐゴシック" charset="0"/>
            </a:endParaRPr>
          </a:p>
          <a:p>
            <a:endParaRPr lang="en-US">
              <a:ea typeface="ＭＳ Ｐゴシック" charset="0"/>
              <a:cs typeface="ＭＳ Ｐゴシック" charset="0"/>
            </a:endParaRPr>
          </a:p>
          <a:p>
            <a:endParaRPr lang="en-US">
              <a:ea typeface="ＭＳ Ｐゴシック" charset="0"/>
              <a:cs typeface="ＭＳ Ｐゴシック" charset="0"/>
            </a:endParaRPr>
          </a:p>
          <a:p>
            <a:endParaRPr lang="en-US">
              <a:latin typeface="Corbel" charset="0"/>
              <a:ea typeface="ＭＳ Ｐゴシック" charset="0"/>
              <a:cs typeface="ＭＳ Ｐゴシック" charset="0"/>
            </a:endParaRPr>
          </a:p>
        </p:txBody>
      </p:sp>
      <p:sp>
        <p:nvSpPr>
          <p:cNvPr id="399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DE6E058-6A12-F44E-A997-C2892C0327C3}" type="slidenum">
              <a:rPr lang="en-US" sz="1200"/>
              <a:pPr/>
              <a:t>15</a:t>
            </a:fld>
            <a:endParaRPr 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a:ln/>
        </p:spPr>
      </p:sp>
      <p:sp>
        <p:nvSpPr>
          <p:cNvPr id="419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Corbel" charset="0"/>
                <a:ea typeface="ＭＳ Ｐゴシック" charset="0"/>
                <a:cs typeface="ＭＳ Ｐゴシック" charset="0"/>
              </a:rPr>
              <a:t>The Earth has a natural temperature control system. Certain atmospheric gases, such as water vapor, CO</a:t>
            </a:r>
            <a:r>
              <a:rPr lang="en-US" baseline="-25000" dirty="0">
                <a:latin typeface="Corbel" charset="0"/>
                <a:ea typeface="ＭＳ Ｐゴシック" charset="0"/>
                <a:cs typeface="ＭＳ Ｐゴシック" charset="0"/>
              </a:rPr>
              <a:t>2</a:t>
            </a:r>
            <a:r>
              <a:rPr lang="en-US" dirty="0">
                <a:latin typeface="Corbel" charset="0"/>
                <a:ea typeface="ＭＳ Ｐゴシック" charset="0"/>
                <a:cs typeface="ＭＳ Ｐゴシック" charset="0"/>
              </a:rPr>
              <a:t>, ozone, methane and nitrous oxide (N</a:t>
            </a:r>
            <a:r>
              <a:rPr lang="en-US" baseline="-25000" dirty="0">
                <a:latin typeface="Corbel" charset="0"/>
                <a:ea typeface="ＭＳ Ｐゴシック" charset="0"/>
                <a:cs typeface="ＭＳ Ｐゴシック" charset="0"/>
              </a:rPr>
              <a:t>2</a:t>
            </a:r>
            <a:r>
              <a:rPr lang="en-US" dirty="0">
                <a:latin typeface="Corbel" charset="0"/>
                <a:ea typeface="ＭＳ Ｐゴシック" charset="0"/>
                <a:cs typeface="ＭＳ Ｐゴシック" charset="0"/>
              </a:rPr>
              <a:t>O) are critical to this system and are known as greenhouse gases. On average, about one third of the solar radiation that hits the earth is reflected back to space. Of the remainder, some is absorbed by the atmosphere but most is absorbed by the land and oceans. The Earth's surface becomes warm and as a result emits infrared radiation. The greenhouse gases trap the infrared radiation, thus warming the atmosphere. </a:t>
            </a:r>
          </a:p>
          <a:p>
            <a:endParaRPr lang="en-US" dirty="0">
              <a:latin typeface="Corbel" charset="0"/>
              <a:ea typeface="ＭＳ Ｐゴシック" charset="0"/>
              <a:cs typeface="ＭＳ Ｐゴシック" charset="0"/>
            </a:endParaRPr>
          </a:p>
          <a:p>
            <a:r>
              <a:rPr lang="en-US" dirty="0">
                <a:latin typeface="Corbel" charset="0"/>
                <a:ea typeface="ＭＳ Ｐゴシック" charset="0"/>
                <a:cs typeface="ＭＳ Ｐゴシック" charset="0"/>
              </a:rPr>
              <a:t>More familiar than a greenhouse is a car on a summer day with the windows shut</a:t>
            </a:r>
          </a:p>
          <a:p>
            <a:endParaRPr lang="en-US" dirty="0">
              <a:latin typeface="Corbel" charset="0"/>
              <a:ea typeface="ＭＳ Ｐゴシック" charset="0"/>
              <a:cs typeface="ＭＳ Ｐゴシック" charset="0"/>
            </a:endParaRPr>
          </a:p>
          <a:p>
            <a:r>
              <a:rPr lang="en-US" dirty="0">
                <a:latin typeface="Corbel" charset="0"/>
                <a:ea typeface="ＭＳ Ｐゴシック" charset="0"/>
                <a:cs typeface="ＭＳ Ｐゴシック" charset="0"/>
              </a:rPr>
              <a:t>Greenhouse gases act as a blanket to keep the earth warm.</a:t>
            </a:r>
          </a:p>
          <a:p>
            <a:endParaRPr lang="en-US" dirty="0">
              <a:latin typeface="Corbel" charset="0"/>
              <a:ea typeface="ＭＳ Ｐゴシック" charset="0"/>
              <a:cs typeface="ＭＳ Ｐゴシック" charset="0"/>
            </a:endParaRPr>
          </a:p>
          <a:p>
            <a:r>
              <a:rPr lang="en-US" dirty="0">
                <a:latin typeface="Corbel" charset="0"/>
                <a:ea typeface="ＭＳ Ｐゴシック" charset="0"/>
                <a:cs typeface="ＭＳ Ｐゴシック" charset="0"/>
              </a:rPr>
              <a:t>Source</a:t>
            </a:r>
            <a:r>
              <a:rPr lang="en-US" dirty="0">
                <a:solidFill>
                  <a:schemeClr val="bg1"/>
                </a:solidFill>
                <a:latin typeface="Corbel" charset="0"/>
                <a:ea typeface="ＭＳ Ｐゴシック" charset="0"/>
                <a:cs typeface="ＭＳ Ｐゴシック" charset="0"/>
              </a:rPr>
              <a:t>: </a:t>
            </a:r>
          </a:p>
          <a:p>
            <a:r>
              <a:rPr lang="en-US" dirty="0">
                <a:solidFill>
                  <a:schemeClr val="bg1"/>
                </a:solidFill>
                <a:latin typeface="Corbel" charset="0"/>
                <a:ea typeface="ＭＳ Ｐゴシック" charset="0"/>
                <a:cs typeface="ＭＳ Ｐゴシック" charset="0"/>
              </a:rPr>
              <a:t>http://</a:t>
            </a:r>
            <a:r>
              <a:rPr lang="en-US" dirty="0" err="1">
                <a:solidFill>
                  <a:schemeClr val="bg1"/>
                </a:solidFill>
                <a:latin typeface="Corbel" charset="0"/>
                <a:ea typeface="ＭＳ Ｐゴシック" charset="0"/>
                <a:cs typeface="ＭＳ Ｐゴシック" charset="0"/>
              </a:rPr>
              <a:t>www.global</a:t>
            </a:r>
            <a:r>
              <a:rPr lang="en-US" dirty="0">
                <a:solidFill>
                  <a:schemeClr val="bg1"/>
                </a:solidFill>
                <a:latin typeface="Corbel" charset="0"/>
                <a:ea typeface="ＭＳ Ｐゴシック" charset="0"/>
                <a:cs typeface="ＭＳ Ｐゴシック" charset="0"/>
              </a:rPr>
              <a:t>-greenhouse-</a:t>
            </a:r>
            <a:r>
              <a:rPr lang="en-US" dirty="0" err="1">
                <a:solidFill>
                  <a:schemeClr val="bg1"/>
                </a:solidFill>
                <a:latin typeface="Corbel" charset="0"/>
                <a:ea typeface="ＭＳ Ｐゴシック" charset="0"/>
                <a:cs typeface="ＭＳ Ｐゴシック" charset="0"/>
              </a:rPr>
              <a:t>warming.com</a:t>
            </a:r>
            <a:r>
              <a:rPr lang="en-US" dirty="0">
                <a:solidFill>
                  <a:schemeClr val="bg1"/>
                </a:solidFill>
                <a:latin typeface="Corbel" charset="0"/>
                <a:ea typeface="ＭＳ Ｐゴシック" charset="0"/>
                <a:cs typeface="ＭＳ Ｐゴシック" charset="0"/>
              </a:rPr>
              <a:t>/what-is-the-greenhouse-</a:t>
            </a:r>
            <a:r>
              <a:rPr lang="en-US" dirty="0" err="1" smtClean="0">
                <a:solidFill>
                  <a:schemeClr val="bg1"/>
                </a:solidFill>
                <a:latin typeface="Corbel" charset="0"/>
                <a:ea typeface="ＭＳ Ｐゴシック" charset="0"/>
                <a:cs typeface="ＭＳ Ｐゴシック" charset="0"/>
              </a:rPr>
              <a:t>effect.html</a:t>
            </a:r>
            <a:r>
              <a:rPr lang="en-US" dirty="0" smtClean="0">
                <a:solidFill>
                  <a:schemeClr val="bg1"/>
                </a:solidFill>
                <a:latin typeface="Corbel" charset="0"/>
                <a:ea typeface="ＭＳ Ｐゴシック" charset="0"/>
                <a:cs typeface="ＭＳ Ｐゴシック" charset="0"/>
              </a:rPr>
              <a:t>  accessed 3/9/17</a:t>
            </a:r>
            <a:endParaRPr lang="en-US" dirty="0">
              <a:solidFill>
                <a:schemeClr val="bg1"/>
              </a:solidFill>
              <a:latin typeface="Corbel" charset="0"/>
              <a:ea typeface="ＭＳ Ｐゴシック" charset="0"/>
              <a:cs typeface="ＭＳ Ｐゴシック" charset="0"/>
            </a:endParaRPr>
          </a:p>
          <a:p>
            <a:endParaRPr lang="en-US" dirty="0">
              <a:solidFill>
                <a:schemeClr val="bg1"/>
              </a:solidFill>
              <a:latin typeface="Corbel" charset="0"/>
              <a:ea typeface="ＭＳ Ｐゴシック" charset="0"/>
              <a:cs typeface="ＭＳ Ｐゴシック" charset="0"/>
            </a:endParaRPr>
          </a:p>
          <a:p>
            <a:r>
              <a:rPr lang="en-US" dirty="0">
                <a:solidFill>
                  <a:schemeClr val="bg1"/>
                </a:solidFill>
                <a:latin typeface="Corbel" charset="0"/>
                <a:ea typeface="ＭＳ Ｐゴシック" charset="0"/>
                <a:cs typeface="ＭＳ Ｐゴシック" charset="0"/>
              </a:rPr>
              <a:t>The IPCC estimates warming under different scenarios of Radiative Forcing (RF), which is measured in watts per meter squared.  Radiative forcing quantifies net effects of GHG on the energy balance of the planet.  Estimates are relative to 1750; total RF in 2011 was 2.29 </a:t>
            </a:r>
          </a:p>
          <a:p>
            <a:endParaRPr lang="en-US" dirty="0">
              <a:latin typeface="Corbel" charset="0"/>
              <a:ea typeface="ＭＳ Ｐゴシック" charset="0"/>
              <a:cs typeface="ＭＳ Ｐゴシック" charset="0"/>
            </a:endParaRPr>
          </a:p>
        </p:txBody>
      </p:sp>
      <p:sp>
        <p:nvSpPr>
          <p:cNvPr id="419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06561C4-C028-644C-AB38-C83336F9F677}" type="slidenum">
              <a:rPr lang="en-US" sz="1200"/>
              <a:pPr/>
              <a:t>16</a:t>
            </a:fld>
            <a:endParaRPr 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www.oceanscientists.org</a:t>
            </a:r>
            <a:r>
              <a:rPr lang="en-US" dirty="0" smtClean="0"/>
              <a:t>/</a:t>
            </a:r>
            <a:r>
              <a:rPr lang="en-US" dirty="0" err="1" smtClean="0"/>
              <a:t>index.php</a:t>
            </a:r>
            <a:r>
              <a:rPr lang="en-US" dirty="0" smtClean="0"/>
              <a:t>/topics/ocean-</a:t>
            </a:r>
            <a:r>
              <a:rPr lang="en-US" dirty="0" smtClean="0"/>
              <a:t>warming</a:t>
            </a:r>
            <a:endParaRPr lang="en-US" dirty="0" smtClean="0"/>
          </a:p>
          <a:p>
            <a:r>
              <a:rPr lang="en-US" dirty="0" smtClean="0"/>
              <a:t>http://www.climatechange2013.org/images/uploads/WGIAR5_WGI-12Doc2b_FinalDraft_Chapter03.pdf </a:t>
            </a:r>
            <a:r>
              <a:rPr lang="en-US" baseline="0" dirty="0" smtClean="0"/>
              <a:t> Figure 1</a:t>
            </a:r>
            <a:endParaRPr lang="en-US" dirty="0" smtClean="0"/>
          </a:p>
          <a:p>
            <a:r>
              <a:rPr lang="en-US" dirty="0" smtClean="0"/>
              <a:t>  Accessed 4/6/</a:t>
            </a:r>
            <a:r>
              <a:rPr lang="en-US" dirty="0" smtClean="0"/>
              <a:t>17</a:t>
            </a:r>
          </a:p>
          <a:p>
            <a:endParaRPr lang="en-US" dirty="0" smtClean="0"/>
          </a:p>
          <a:p>
            <a:r>
              <a:rPr lang="en-US" dirty="0" smtClean="0"/>
              <a:t>Box 3.1, Figure 1: Plot of energy accumulation in ZJ (1 ZJ = 10^21 J) within distinct components of Earth’s climate</a:t>
            </a:r>
          </a:p>
          <a:p>
            <a:r>
              <a:rPr lang="en-US" dirty="0" smtClean="0"/>
              <a:t>system relative to 1971 and from 1971–2010 unless otherwise indicated. See text for data sources. Ocean warming (heat</a:t>
            </a:r>
          </a:p>
          <a:p>
            <a:r>
              <a:rPr lang="en-US" dirty="0" smtClean="0"/>
              <a:t>content change) dominates, with the upper ocean (light blue, above 700 m) contributing more than the deep ocean (dark</a:t>
            </a:r>
          </a:p>
          <a:p>
            <a:r>
              <a:rPr lang="en-US" dirty="0" smtClean="0"/>
              <a:t>blue, below 700 m; including below 2000 m estimates starting from 1992). Ice melt (light grey; for glaciers and ice</a:t>
            </a:r>
          </a:p>
          <a:p>
            <a:r>
              <a:rPr lang="en-US" dirty="0" smtClean="0"/>
              <a:t>caps, Greenland and Antarctic ice sheet estimates starting from 1992, and Arctic sea ice estimate from 1979–2008);</a:t>
            </a:r>
          </a:p>
          <a:p>
            <a:r>
              <a:rPr lang="en-US" dirty="0" smtClean="0"/>
              <a:t>continental (land) warming (orange); and atmospheric warming (purple; estimate starting from 1979) make smaller</a:t>
            </a:r>
          </a:p>
          <a:p>
            <a:r>
              <a:rPr lang="en-US" dirty="0" smtClean="0"/>
              <a:t>contributions. Uncertainty in the ocean estimate also dominates the total uncertainty (dot-dashed lines about the error</a:t>
            </a:r>
          </a:p>
          <a:p>
            <a:r>
              <a:rPr lang="en-US" dirty="0" smtClean="0"/>
              <a:t>from all five components at 90% confidence intervals). </a:t>
            </a:r>
            <a:endParaRPr lang="en-US" dirty="0"/>
          </a:p>
        </p:txBody>
      </p:sp>
      <p:sp>
        <p:nvSpPr>
          <p:cNvPr id="4" name="Slide Number Placeholder 3"/>
          <p:cNvSpPr>
            <a:spLocks noGrp="1"/>
          </p:cNvSpPr>
          <p:nvPr>
            <p:ph type="sldNum" sz="quarter" idx="10"/>
          </p:nvPr>
        </p:nvSpPr>
        <p:spPr/>
        <p:txBody>
          <a:bodyPr/>
          <a:lstStyle/>
          <a:p>
            <a:pPr>
              <a:defRPr/>
            </a:pPr>
            <a:fld id="{43A519D3-3DBF-E24F-8892-C82E9746A836}" type="slidenum">
              <a:rPr lang="en-US" smtClean="0"/>
              <a:pPr>
                <a:defRPr/>
              </a:pPr>
              <a:t>17</a:t>
            </a:fld>
            <a:endParaRPr lang="en-US"/>
          </a:p>
        </p:txBody>
      </p:sp>
    </p:spTree>
    <p:extLst>
      <p:ext uri="{BB962C8B-B14F-4D97-AF65-F5344CB8AC3E}">
        <p14:creationId xmlns:p14="http://schemas.microsoft.com/office/powerpoint/2010/main" val="12009264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a:ln/>
        </p:spPr>
      </p:sp>
      <p:sp>
        <p:nvSpPr>
          <p:cNvPr id="440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Corbel" charset="0"/>
              <a:ea typeface="ＭＳ Ｐゴシック" charset="0"/>
              <a:cs typeface="ＭＳ Ｐゴシック" charset="0"/>
            </a:endParaRPr>
          </a:p>
          <a:p>
            <a:r>
              <a:rPr lang="en-US" dirty="0">
                <a:latin typeface="Corbel" charset="0"/>
                <a:ea typeface="ＭＳ Ｐゴシック" charset="0"/>
                <a:cs typeface="ＭＳ Ｐゴシック" charset="0"/>
              </a:rPr>
              <a:t>IPCC – Established in 1988 by the World Meteorological Organization and the United Nationals Environment </a:t>
            </a:r>
            <a:r>
              <a:rPr lang="en-US" dirty="0" err="1">
                <a:latin typeface="Corbel" charset="0"/>
                <a:ea typeface="ＭＳ Ｐゴシック" charset="0"/>
                <a:cs typeface="ＭＳ Ｐゴシック" charset="0"/>
              </a:rPr>
              <a:t>Programme</a:t>
            </a:r>
            <a:r>
              <a:rPr lang="en-US" dirty="0">
                <a:latin typeface="Corbel" charset="0"/>
                <a:ea typeface="ＭＳ Ｐゴシック" charset="0"/>
                <a:cs typeface="ＭＳ Ｐゴシック" charset="0"/>
              </a:rPr>
              <a:t>. </a:t>
            </a:r>
          </a:p>
          <a:p>
            <a:r>
              <a:rPr lang="en-US" dirty="0">
                <a:latin typeface="Corbel" charset="0"/>
                <a:ea typeface="ＭＳ Ｐゴシック" charset="0"/>
                <a:cs typeface="ＭＳ Ｐゴシック" charset="0"/>
              </a:rPr>
              <a:t>It is an inter-governmental scientific body that evaluates the risks of climate change caused by human activities. The IPCC bases its scientific assessments on peer reviewed research and publications, is reports are the most widely cited in climate change literature and it is considered nationally and internationally to be the most authoritative voice on climate change science and causes. The IPCC has released comprehensive reports in 1990, 1996, 2001 and 2007. It is currently writing a fifth assessment report: Climate Change 2014. </a:t>
            </a:r>
          </a:p>
          <a:p>
            <a:endParaRPr lang="en-US" dirty="0">
              <a:latin typeface="Corbel" charset="0"/>
              <a:ea typeface="ＭＳ Ｐゴシック" charset="0"/>
              <a:cs typeface="ＭＳ Ｐゴシック" charset="0"/>
            </a:endParaRPr>
          </a:p>
          <a:p>
            <a:r>
              <a:rPr lang="en-US" dirty="0">
                <a:latin typeface="Corbel" charset="0"/>
                <a:ea typeface="ＭＳ Ｐゴシック" charset="0"/>
                <a:cs typeface="ＭＳ Ｐゴシック" charset="0"/>
              </a:rPr>
              <a:t>Scientific consensus on climate change and peer review: </a:t>
            </a:r>
          </a:p>
          <a:p>
            <a:r>
              <a:rPr lang="en-US" dirty="0">
                <a:latin typeface="Corbel" charset="0"/>
                <a:ea typeface="ＭＳ Ｐゴシック" charset="0"/>
                <a:cs typeface="ＭＳ Ｐゴシック" charset="0"/>
              </a:rPr>
              <a:t>Example: the fourth assessment (2007)</a:t>
            </a:r>
          </a:p>
          <a:p>
            <a:r>
              <a:rPr lang="en-US" dirty="0">
                <a:latin typeface="Corbel" charset="0"/>
                <a:ea typeface="ＭＳ Ｐゴシック" charset="0"/>
                <a:cs typeface="ＭＳ Ｐゴシック" charset="0"/>
              </a:rPr>
              <a:t>Experts from 130 countries contributed to this assessment over the course of 6 years. There were 450 lead authors, 800 contributing authors and 2500 expert reviewers.</a:t>
            </a:r>
          </a:p>
          <a:p>
            <a:endParaRPr lang="en-US" dirty="0">
              <a:latin typeface="Corbel" charset="0"/>
              <a:ea typeface="ＭＳ Ｐゴシック" charset="0"/>
              <a:cs typeface="ＭＳ Ｐゴシック" charset="0"/>
            </a:endParaRPr>
          </a:p>
          <a:p>
            <a:r>
              <a:rPr lang="en-US" dirty="0">
                <a:latin typeface="Corbel" charset="0"/>
                <a:ea typeface="ＭＳ Ｐゴシック" charset="0"/>
                <a:cs typeface="ＭＳ Ｐゴシック" charset="0"/>
              </a:rPr>
              <a:t>The IPCC credibility comes from the extensive transparent and iterative peer review process that is more exhaustive and comprehensive than scientific journals.  Anyone can become a reviewer, but pledge </a:t>
            </a:r>
            <a:r>
              <a:rPr lang="en-US" dirty="0" err="1">
                <a:latin typeface="Corbel" charset="0"/>
                <a:ea typeface="ＭＳ Ｐゴシック" charset="0"/>
                <a:cs typeface="ＭＳ Ｐゴシック" charset="0"/>
              </a:rPr>
              <a:t>confientiality</a:t>
            </a:r>
            <a:r>
              <a:rPr lang="en-US" dirty="0">
                <a:latin typeface="Corbel" charset="0"/>
                <a:ea typeface="ＭＳ Ｐゴシック" charset="0"/>
                <a:cs typeface="ＭＳ Ｐゴシック" charset="0"/>
              </a:rPr>
              <a:t>.  See http://</a:t>
            </a:r>
            <a:r>
              <a:rPr lang="en-US" dirty="0" err="1">
                <a:latin typeface="Corbel" charset="0"/>
                <a:ea typeface="ＭＳ Ｐゴシック" charset="0"/>
                <a:cs typeface="ＭＳ Ｐゴシック" charset="0"/>
              </a:rPr>
              <a:t>www.huffingtonpost.com</a:t>
            </a:r>
            <a:r>
              <a:rPr lang="en-US" dirty="0">
                <a:latin typeface="Corbel" charset="0"/>
                <a:ea typeface="ＭＳ Ｐゴシック" charset="0"/>
                <a:cs typeface="ＭＳ Ｐゴシック" charset="0"/>
              </a:rPr>
              <a:t>/2012/12/14/leaked-ipcc-report_n_2300558.html#slide=1833760.</a:t>
            </a:r>
          </a:p>
          <a:p>
            <a:r>
              <a:rPr lang="en-US" dirty="0">
                <a:latin typeface="Corbel" charset="0"/>
                <a:ea typeface="ＭＳ Ｐゴシック" charset="0"/>
                <a:cs typeface="ＭＳ Ｐゴシック" charset="0"/>
              </a:rPr>
              <a:t>In the review process, if major differences in opinions arise, lead authors meet with the contributors and editors to discuss and resolve the differences. </a:t>
            </a:r>
          </a:p>
          <a:p>
            <a:endParaRPr lang="en-US" dirty="0">
              <a:latin typeface="Corbel" charset="0"/>
              <a:ea typeface="ＭＳ Ｐゴシック" charset="0"/>
              <a:cs typeface="ＭＳ Ｐゴシック" charset="0"/>
            </a:endParaRPr>
          </a:p>
          <a:p>
            <a:r>
              <a:rPr lang="en-US" dirty="0">
                <a:latin typeface="Corbel" charset="0"/>
                <a:ea typeface="ＭＳ Ｐゴシック" charset="0"/>
                <a:cs typeface="ＭＳ Ｐゴシック" charset="0"/>
              </a:rPr>
              <a:t>Represents a multitude of expert opinions, including skeptics and people from all sides of the political spectrum. NGOs can participate as observers, climate change contrarians are contributing authors and advisors, industry representatives (ExxonMobil, Electric Power Research Institute), environmental scientists (Environmental Defense, Natural Resources Defense Council)</a:t>
            </a:r>
          </a:p>
          <a:p>
            <a:endParaRPr lang="en-US" dirty="0">
              <a:latin typeface="Corbel" charset="0"/>
              <a:ea typeface="ＭＳ Ｐゴシック" charset="0"/>
              <a:cs typeface="ＭＳ Ｐゴシック" charset="0"/>
            </a:endParaRPr>
          </a:p>
          <a:p>
            <a:r>
              <a:rPr lang="en-US" dirty="0">
                <a:latin typeface="Corbel" charset="0"/>
                <a:ea typeface="ＭＳ Ｐゴシック" charset="0"/>
                <a:cs typeface="ＭＳ Ｐゴシック" charset="0"/>
              </a:rPr>
              <a:t>Sources:</a:t>
            </a:r>
          </a:p>
          <a:p>
            <a:r>
              <a:rPr lang="en-US" dirty="0">
                <a:latin typeface="Corbel" charset="0"/>
                <a:ea typeface="ＭＳ Ｐゴシック" charset="0"/>
                <a:cs typeface="ＭＳ Ｐゴシック" charset="0"/>
              </a:rPr>
              <a:t>Union of Concerned Scientists, http://</a:t>
            </a:r>
            <a:r>
              <a:rPr lang="en-US" dirty="0" err="1">
                <a:latin typeface="Corbel" charset="0"/>
                <a:ea typeface="ＭＳ Ｐゴシック" charset="0"/>
                <a:cs typeface="ＭＳ Ｐゴシック" charset="0"/>
              </a:rPr>
              <a:t>www.ucsusa.org</a:t>
            </a:r>
            <a:r>
              <a:rPr lang="en-US" dirty="0">
                <a:latin typeface="Corbel" charset="0"/>
                <a:ea typeface="ＭＳ Ｐゴシック" charset="0"/>
                <a:cs typeface="ＭＳ Ｐゴシック" charset="0"/>
              </a:rPr>
              <a:t>/</a:t>
            </a:r>
            <a:r>
              <a:rPr lang="en-US" dirty="0" err="1">
                <a:latin typeface="Corbel" charset="0"/>
                <a:ea typeface="ＭＳ Ｐゴシック" charset="0"/>
                <a:cs typeface="ＭＳ Ｐゴシック" charset="0"/>
              </a:rPr>
              <a:t>global_warming</a:t>
            </a:r>
            <a:r>
              <a:rPr lang="en-US" dirty="0">
                <a:latin typeface="Corbel" charset="0"/>
                <a:ea typeface="ＭＳ Ｐゴシック" charset="0"/>
                <a:cs typeface="ＭＳ Ｐゴシック" charset="0"/>
              </a:rPr>
              <a:t>/</a:t>
            </a:r>
            <a:r>
              <a:rPr lang="en-US" dirty="0" err="1">
                <a:latin typeface="Corbel" charset="0"/>
                <a:ea typeface="ＭＳ Ｐゴシック" charset="0"/>
                <a:cs typeface="ＭＳ Ｐゴシック" charset="0"/>
              </a:rPr>
              <a:t>science_and_impacts</a:t>
            </a:r>
            <a:r>
              <a:rPr lang="en-US" dirty="0">
                <a:latin typeface="Corbel" charset="0"/>
                <a:ea typeface="ＭＳ Ｐゴシック" charset="0"/>
                <a:cs typeface="ＭＳ Ｐゴシック" charset="0"/>
              </a:rPr>
              <a:t>/science/</a:t>
            </a:r>
            <a:r>
              <a:rPr lang="en-US" dirty="0" err="1">
                <a:latin typeface="Corbel" charset="0"/>
                <a:ea typeface="ＭＳ Ｐゴシック" charset="0"/>
                <a:cs typeface="ＭＳ Ｐゴシック" charset="0"/>
              </a:rPr>
              <a:t>ipcc-backgrounder.html</a:t>
            </a:r>
            <a:endParaRPr lang="en-US" dirty="0">
              <a:latin typeface="Corbel" charset="0"/>
              <a:ea typeface="ＭＳ Ｐゴシック" charset="0"/>
              <a:cs typeface="ＭＳ Ｐゴシック" charset="0"/>
            </a:endParaRPr>
          </a:p>
          <a:p>
            <a:r>
              <a:rPr lang="en-US" dirty="0">
                <a:latin typeface="Corbel" charset="0"/>
                <a:ea typeface="ＭＳ Ｐゴシック" charset="0"/>
                <a:cs typeface="ＭＳ Ｐゴシック" charset="0"/>
              </a:rPr>
              <a:t>IPCC, http://</a:t>
            </a:r>
            <a:r>
              <a:rPr lang="en-US" dirty="0" err="1">
                <a:latin typeface="Corbel" charset="0"/>
                <a:ea typeface="ＭＳ Ｐゴシック" charset="0"/>
                <a:cs typeface="ＭＳ Ｐゴシック" charset="0"/>
              </a:rPr>
              <a:t>www.ipcc.ch</a:t>
            </a:r>
            <a:r>
              <a:rPr lang="en-US" dirty="0">
                <a:latin typeface="Corbel" charset="0"/>
                <a:ea typeface="ＭＳ Ｐゴシック" charset="0"/>
                <a:cs typeface="ＭＳ Ｐゴシック" charset="0"/>
              </a:rPr>
              <a:t>/organization/</a:t>
            </a:r>
            <a:r>
              <a:rPr lang="en-US" dirty="0" err="1">
                <a:latin typeface="Corbel" charset="0"/>
                <a:ea typeface="ＭＳ Ｐゴシック" charset="0"/>
                <a:cs typeface="ＭＳ Ｐゴシック" charset="0"/>
              </a:rPr>
              <a:t>organization.htm</a:t>
            </a:r>
            <a:endParaRPr lang="en-US" dirty="0">
              <a:latin typeface="Corbel" charset="0"/>
              <a:ea typeface="ＭＳ Ｐゴシック" charset="0"/>
              <a:cs typeface="ＭＳ Ｐゴシック" charset="0"/>
            </a:endParaRPr>
          </a:p>
          <a:p>
            <a:endParaRPr lang="en-US" dirty="0">
              <a:latin typeface="Corbel" charset="0"/>
              <a:ea typeface="ＭＳ Ｐゴシック" charset="0"/>
              <a:cs typeface="ＭＳ Ｐゴシック" charset="0"/>
            </a:endParaRPr>
          </a:p>
          <a:p>
            <a:r>
              <a:rPr lang="en-US" dirty="0" smtClean="0">
                <a:latin typeface="Corbel" charset="0"/>
                <a:ea typeface="ＭＳ Ｐゴシック" charset="0"/>
                <a:cs typeface="ＭＳ Ｐゴシック" charset="0"/>
              </a:rPr>
              <a:t>AR</a:t>
            </a:r>
            <a:r>
              <a:rPr lang="en-US" dirty="0">
                <a:latin typeface="Corbel" charset="0"/>
                <a:ea typeface="ＭＳ Ｐゴシック" charset="0"/>
                <a:cs typeface="ＭＳ Ｐゴシック" charset="0"/>
              </a:rPr>
              <a:t>-5 </a:t>
            </a:r>
          </a:p>
        </p:txBody>
      </p:sp>
      <p:sp>
        <p:nvSpPr>
          <p:cNvPr id="440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FDBBCE0-F23E-174A-88A0-9558393ACEEC}" type="slidenum">
              <a:rPr lang="en-US" sz="1200"/>
              <a:pPr/>
              <a:t>18</a:t>
            </a:fld>
            <a:endParaRPr 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a:ln/>
        </p:spPr>
      </p:sp>
      <p:sp>
        <p:nvSpPr>
          <p:cNvPr id="491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TN: This slide shows how the IPCC considers a range of estimates from different models, in this case about the probability of a &gt; 2 degree C increase in average temperature and the level of CO</a:t>
            </a:r>
            <a:r>
              <a:rPr lang="en-US" baseline="-25000" dirty="0">
                <a:ea typeface="ＭＳ Ｐゴシック" charset="0"/>
                <a:cs typeface="ＭＳ Ｐゴシック" charset="0"/>
              </a:rPr>
              <a:t>2</a:t>
            </a:r>
            <a:r>
              <a:rPr lang="en-US" dirty="0">
                <a:ea typeface="ＭＳ Ｐゴシック" charset="0"/>
                <a:cs typeface="ＭＳ Ｐゴシック" charset="0"/>
              </a:rPr>
              <a:t>.   (Universal agreement in Copenhagen that &gt;2 degree C rise would be catastrophic)</a:t>
            </a:r>
          </a:p>
          <a:p>
            <a:r>
              <a:rPr lang="en-US" dirty="0">
                <a:ea typeface="ＭＳ Ｐゴシック" charset="0"/>
                <a:cs typeface="ＭＳ Ｐゴシック" charset="0"/>
              </a:rPr>
              <a:t>TO avoid risking this level of potentially catastrophic warming (at &gt; 10%), we need to keep that below 350 ppm, hence the organization www.350.org</a:t>
            </a:r>
            <a:r>
              <a:rPr lang="en-US" dirty="0" smtClean="0">
                <a:ea typeface="ＭＳ Ｐゴシック" charset="0"/>
                <a:cs typeface="ＭＳ Ｐゴシック" charset="0"/>
              </a:rPr>
              <a:t>.</a:t>
            </a:r>
          </a:p>
          <a:p>
            <a:endParaRPr lang="en-US" dirty="0" smtClean="0">
              <a:ea typeface="ＭＳ Ｐゴシック" charset="0"/>
              <a:cs typeface="ＭＳ Ｐゴシック" charset="0"/>
            </a:endParaRPr>
          </a:p>
          <a:p>
            <a:r>
              <a:rPr lang="en-US" dirty="0" smtClean="0">
                <a:ea typeface="ＭＳ Ｐゴシック" charset="0"/>
                <a:cs typeface="ＭＳ Ｐゴシック" charset="0"/>
              </a:rPr>
              <a:t>Source:  IPCC AR-4, accessed 3/9/17  https://</a:t>
            </a:r>
            <a:r>
              <a:rPr lang="en-US" dirty="0" err="1" smtClean="0">
                <a:ea typeface="ＭＳ Ｐゴシック" charset="0"/>
                <a:cs typeface="ＭＳ Ｐゴシック" charset="0"/>
              </a:rPr>
              <a:t>www.ipcc.ch</a:t>
            </a:r>
            <a:r>
              <a:rPr lang="en-US" dirty="0" smtClean="0">
                <a:ea typeface="ＭＳ Ｐゴシック" charset="0"/>
                <a:cs typeface="ＭＳ Ｐゴシック" charset="0"/>
              </a:rPr>
              <a:t>/</a:t>
            </a:r>
            <a:r>
              <a:rPr lang="en-US" dirty="0" err="1" smtClean="0">
                <a:ea typeface="ＭＳ Ｐゴシック" charset="0"/>
                <a:cs typeface="ＭＳ Ｐゴシック" charset="0"/>
              </a:rPr>
              <a:t>publications_and_data</a:t>
            </a:r>
            <a:r>
              <a:rPr lang="en-US" dirty="0" smtClean="0">
                <a:ea typeface="ＭＳ Ｐゴシック" charset="0"/>
                <a:cs typeface="ＭＳ Ｐゴシック" charset="0"/>
              </a:rPr>
              <a:t>/ar4/wg2/en/ch19s19-4-2-2.html</a:t>
            </a:r>
          </a:p>
          <a:p>
            <a:endParaRPr lang="en-US" dirty="0" smtClean="0">
              <a:ea typeface="ＭＳ Ｐゴシック" charset="0"/>
              <a:cs typeface="ＭＳ Ｐゴシック" charset="0"/>
            </a:endParaRPr>
          </a:p>
          <a:p>
            <a:r>
              <a:rPr lang="en-US" dirty="0" smtClean="0">
                <a:ea typeface="ＭＳ Ｐゴシック" charset="0"/>
                <a:cs typeface="ＭＳ Ｐゴシック" charset="0"/>
              </a:rPr>
              <a:t>Radiative forcing is measured in watts per m^2, is the difference between energy coming in and radiated back out.  It is defined relative to pre-industrial (1750) levels.</a:t>
            </a:r>
            <a:endParaRPr lang="en-US" dirty="0">
              <a:ea typeface="ＭＳ Ｐゴシック" charset="0"/>
              <a:cs typeface="ＭＳ Ｐゴシック" charset="0"/>
            </a:endParaRPr>
          </a:p>
          <a:p>
            <a:endParaRPr lang="en-US" dirty="0">
              <a:ea typeface="ＭＳ Ｐゴシック" charset="0"/>
              <a:cs typeface="ＭＳ Ｐゴシック" charset="0"/>
            </a:endParaRPr>
          </a:p>
        </p:txBody>
      </p:sp>
      <p:sp>
        <p:nvSpPr>
          <p:cNvPr id="491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4D22D5F-E5BA-B540-AC04-EF0709DDA0B0}" type="slidenum">
              <a:rPr lang="en-US" sz="1200"/>
              <a:pPr/>
              <a:t>19</a:t>
            </a:fld>
            <a:endParaRPr 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a:ln/>
        </p:spPr>
      </p:sp>
      <p:sp>
        <p:nvSpPr>
          <p:cNvPr id="460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From: </a:t>
            </a:r>
            <a:r>
              <a:rPr lang="en-US" dirty="0" smtClean="0">
                <a:ea typeface="ＭＳ Ｐゴシック" charset="0"/>
                <a:cs typeface="ＭＳ Ｐゴシック" charset="0"/>
              </a:rPr>
              <a:t>https://</a:t>
            </a:r>
            <a:r>
              <a:rPr lang="en-US" dirty="0" err="1" smtClean="0">
                <a:ea typeface="ＭＳ Ｐゴシック" charset="0"/>
                <a:cs typeface="ＭＳ Ｐゴシック" charset="0"/>
              </a:rPr>
              <a:t>www.ncdc.noaa.gov</a:t>
            </a:r>
            <a:r>
              <a:rPr lang="en-US" dirty="0" smtClean="0">
                <a:ea typeface="ＭＳ Ｐゴシック" charset="0"/>
                <a:cs typeface="ＭＳ Ｐゴシック" charset="0"/>
              </a:rPr>
              <a:t>/monitoring-references/</a:t>
            </a:r>
            <a:r>
              <a:rPr lang="en-US" dirty="0" err="1" smtClean="0">
                <a:ea typeface="ＭＳ Ｐゴシック" charset="0"/>
                <a:cs typeface="ＭＳ Ｐゴシック" charset="0"/>
              </a:rPr>
              <a:t>faq</a:t>
            </a:r>
            <a:r>
              <a:rPr lang="en-US" dirty="0" smtClean="0">
                <a:ea typeface="ＭＳ Ｐゴシック" charset="0"/>
                <a:cs typeface="ＭＳ Ｐゴシック" charset="0"/>
              </a:rPr>
              <a:t>/</a:t>
            </a:r>
            <a:r>
              <a:rPr lang="en-US" dirty="0" err="1" smtClean="0">
                <a:ea typeface="ＭＳ Ｐゴシック" charset="0"/>
                <a:cs typeface="ＭＳ Ｐゴシック" charset="0"/>
              </a:rPr>
              <a:t>indicators.php</a:t>
            </a:r>
            <a:r>
              <a:rPr lang="en-US" dirty="0" smtClean="0">
                <a:ea typeface="ＭＳ Ｐゴシック" charset="0"/>
                <a:cs typeface="ＭＳ Ｐゴシック" charset="0"/>
              </a:rPr>
              <a:t>  accessed 3/9/17</a:t>
            </a:r>
          </a:p>
          <a:p>
            <a:endParaRPr lang="en-US" dirty="0" smtClean="0">
              <a:ea typeface="ＭＳ Ｐゴシック" charset="0"/>
              <a:cs typeface="ＭＳ Ｐゴシック" charset="0"/>
            </a:endParaRPr>
          </a:p>
          <a:p>
            <a:r>
              <a:rPr lang="en-US" dirty="0" smtClean="0">
                <a:ea typeface="ＭＳ Ｐゴシック" charset="0"/>
                <a:cs typeface="ＭＳ Ｐゴシック" charset="0"/>
              </a:rPr>
              <a:t>TN</a:t>
            </a:r>
            <a:r>
              <a:rPr lang="en-US" dirty="0">
                <a:ea typeface="ＭＳ Ｐゴシック" charset="0"/>
                <a:cs typeface="ＭＳ Ｐゴシック" charset="0"/>
              </a:rPr>
              <a:t>: We use models to predict the weather (short term) and the climate (long term).  We then can see how well the models fit; if the models don</a:t>
            </a:r>
            <a:r>
              <a:rPr lang="ja-JP" altLang="en-US" dirty="0">
                <a:ea typeface="ＭＳ Ｐゴシック" charset="0"/>
                <a:cs typeface="ＭＳ Ｐゴシック" charset="0"/>
              </a:rPr>
              <a:t>’</a:t>
            </a:r>
            <a:r>
              <a:rPr lang="en-US" altLang="ja-JP" dirty="0">
                <a:ea typeface="ＭＳ Ｐゴシック" charset="0"/>
                <a:cs typeface="ＭＳ Ｐゴシック" charset="0"/>
              </a:rPr>
              <a:t>t fit, it means there is something going on that </a:t>
            </a:r>
            <a:r>
              <a:rPr lang="en-US" altLang="ja-JP" dirty="0" err="1">
                <a:ea typeface="ＭＳ Ｐゴシック" charset="0"/>
                <a:cs typeface="ＭＳ Ｐゴシック" charset="0"/>
              </a:rPr>
              <a:t>isn</a:t>
            </a:r>
            <a:r>
              <a:rPr lang="ja-JP" altLang="en-US" dirty="0">
                <a:ea typeface="ＭＳ Ｐゴシック" charset="0"/>
                <a:cs typeface="ＭＳ Ｐゴシック" charset="0"/>
              </a:rPr>
              <a:t>’</a:t>
            </a:r>
            <a:r>
              <a:rPr lang="en-US" altLang="ja-JP" dirty="0">
                <a:ea typeface="ＭＳ Ｐゴシック" charset="0"/>
                <a:cs typeface="ＭＳ Ｐゴシック" charset="0"/>
              </a:rPr>
              <a:t>t in the model.  When we look at what has been happening to the climate, models that include human activities fit, and those with natural forces only do not.  </a:t>
            </a:r>
            <a:endParaRPr lang="en-US" altLang="ja-JP" dirty="0" smtClean="0">
              <a:ea typeface="ＭＳ Ｐゴシック" charset="0"/>
              <a:cs typeface="ＭＳ Ｐゴシック" charset="0"/>
            </a:endParaRPr>
          </a:p>
          <a:p>
            <a:endParaRPr lang="en-US" dirty="0" smtClean="0">
              <a:ea typeface="ＭＳ Ｐゴシック" charset="0"/>
              <a:cs typeface="ＭＳ Ｐゴシック" charset="0"/>
            </a:endParaRPr>
          </a:p>
          <a:p>
            <a:r>
              <a:rPr lang="en-US" dirty="0" smtClean="0">
                <a:ea typeface="ＭＳ Ｐゴシック" charset="0"/>
                <a:cs typeface="ＭＳ Ｐゴシック" charset="0"/>
              </a:rPr>
              <a:t>NOAA = National Oceanic and Atmospheric</a:t>
            </a:r>
            <a:r>
              <a:rPr lang="en-US" baseline="0" dirty="0" smtClean="0">
                <a:ea typeface="ＭＳ Ｐゴシック" charset="0"/>
                <a:cs typeface="ＭＳ Ｐゴシック" charset="0"/>
              </a:rPr>
              <a:t> Administration</a:t>
            </a:r>
          </a:p>
          <a:p>
            <a:r>
              <a:rPr lang="en-US" baseline="0" dirty="0" smtClean="0">
                <a:ea typeface="ＭＳ Ｐゴシック" charset="0"/>
                <a:cs typeface="ＭＳ Ｐゴシック" charset="0"/>
              </a:rPr>
              <a:t>NOAA's National Centers for Environmental Information (NCEI) is responsible for preserving, monitoring, assessing, and providing public access to the Nation's treasure of climate and historical weather data and information</a:t>
            </a:r>
          </a:p>
          <a:p>
            <a:endParaRPr lang="en-US" dirty="0">
              <a:ea typeface="ＭＳ Ｐゴシック" charset="0"/>
              <a:cs typeface="ＭＳ Ｐゴシック" charset="0"/>
            </a:endParaRPr>
          </a:p>
        </p:txBody>
      </p:sp>
      <p:sp>
        <p:nvSpPr>
          <p:cNvPr id="460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7BFCF3D-A19E-3947-A7C1-604E3238C792}" type="slidenum">
              <a:rPr lang="en-US" sz="1200"/>
              <a:pPr/>
              <a:t>20</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Placeholder 2"/>
          <p:cNvSpPr>
            <a:spLocks noGrp="1" noRot="1" noChangeAspect="1" noTextEdit="1"/>
          </p:cNvSpPr>
          <p:nvPr>
            <p:ph type="sldImg"/>
          </p:nvPr>
        </p:nvSpPr>
        <p:spPr>
          <a:ln/>
        </p:spPr>
      </p:sp>
      <p:sp>
        <p:nvSpPr>
          <p:cNvPr id="21506" name="Placeholder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This slide, particularly, adapted from Ed </a:t>
            </a:r>
            <a:r>
              <a:rPr lang="en-US" dirty="0" err="1">
                <a:ea typeface="ＭＳ Ｐゴシック" charset="0"/>
                <a:cs typeface="ＭＳ Ｐゴシック" charset="0"/>
              </a:rPr>
              <a:t>Maibach</a:t>
            </a:r>
            <a:r>
              <a:rPr lang="en-US" dirty="0">
                <a:ea typeface="ＭＳ Ｐゴシック" charset="0"/>
                <a:cs typeface="ＭＳ Ｐゴシック" charset="0"/>
              </a:rPr>
              <a:t> Center for Climate Change Communication</a:t>
            </a:r>
          </a:p>
          <a:p>
            <a:pPr eaLnBrk="1" hangingPunct="1"/>
            <a:r>
              <a:rPr lang="en-US" dirty="0" smtClean="0">
                <a:ea typeface="ＭＳ Ｐゴシック" charset="0"/>
                <a:cs typeface="ＭＳ Ｐゴシック" charset="0"/>
              </a:rPr>
              <a:t>#</a:t>
            </a:r>
            <a:r>
              <a:rPr lang="en-US" dirty="0">
                <a:ea typeface="ＭＳ Ｐゴシック" charset="0"/>
                <a:cs typeface="ＭＳ Ｐゴシック" charset="0"/>
              </a:rPr>
              <a:t>1. Global warming is real.</a:t>
            </a:r>
          </a:p>
          <a:p>
            <a:pPr eaLnBrk="1" hangingPunct="1"/>
            <a:r>
              <a:rPr lang="en-US" dirty="0">
                <a:ea typeface="ＭＳ Ｐゴシック" charset="0"/>
                <a:cs typeface="ＭＳ Ｐゴシック" charset="0"/>
              </a:rPr>
              <a:t>#2. We</a:t>
            </a:r>
            <a:r>
              <a:rPr lang="ja-JP" altLang="en-US" dirty="0">
                <a:ea typeface="ＭＳ Ｐゴシック" charset="0"/>
                <a:cs typeface="ＭＳ Ｐゴシック" charset="0"/>
              </a:rPr>
              <a:t>’</a:t>
            </a:r>
            <a:r>
              <a:rPr lang="en-US" altLang="ja-JP" dirty="0">
                <a:ea typeface="ＭＳ Ｐゴシック" charset="0"/>
                <a:cs typeface="ＭＳ Ｐゴシック" charset="0"/>
              </a:rPr>
              <a:t>re causing it. </a:t>
            </a:r>
          </a:p>
          <a:p>
            <a:pPr eaLnBrk="1" hangingPunct="1"/>
            <a:r>
              <a:rPr lang="en-US" dirty="0">
                <a:ea typeface="ＭＳ Ｐゴシック" charset="0"/>
                <a:cs typeface="ＭＳ Ｐゴシック" charset="0"/>
              </a:rPr>
              <a:t>#3. It</a:t>
            </a:r>
            <a:r>
              <a:rPr lang="ja-JP" altLang="en-US" dirty="0">
                <a:ea typeface="ＭＳ Ｐゴシック" charset="0"/>
                <a:cs typeface="ＭＳ Ｐゴシック" charset="0"/>
              </a:rPr>
              <a:t>’</a:t>
            </a:r>
            <a:r>
              <a:rPr lang="en-US" altLang="ja-JP" dirty="0">
                <a:ea typeface="ＭＳ Ｐゴシック" charset="0"/>
                <a:cs typeface="ＭＳ Ｐゴシック" charset="0"/>
              </a:rPr>
              <a:t>s a grave threat to us, especially to our children and their children. </a:t>
            </a:r>
          </a:p>
          <a:p>
            <a:pPr eaLnBrk="1" hangingPunct="1"/>
            <a:r>
              <a:rPr lang="en-US" dirty="0">
                <a:ea typeface="ＭＳ Ｐゴシック" charset="0"/>
                <a:cs typeface="ＭＳ Ｐゴシック" charset="0"/>
              </a:rPr>
              <a:t>#4 There are things we can do</a:t>
            </a:r>
          </a:p>
          <a:p>
            <a:pPr eaLnBrk="1" hangingPunct="1"/>
            <a:r>
              <a:rPr lang="en-US" dirty="0">
                <a:ea typeface="ＭＳ Ｐゴシック" charset="0"/>
                <a:cs typeface="ＭＳ Ｐゴシック" charset="0"/>
              </a:rPr>
              <a:t>#5 There are other good </a:t>
            </a:r>
            <a:r>
              <a:rPr lang="en-US" dirty="0" smtClean="0">
                <a:ea typeface="ＭＳ Ｐゴシック" charset="0"/>
                <a:cs typeface="ＭＳ Ｐゴシック" charset="0"/>
              </a:rPr>
              <a:t>reasons </a:t>
            </a:r>
            <a:r>
              <a:rPr lang="en-US" dirty="0">
                <a:ea typeface="ＭＳ Ｐゴシック" charset="0"/>
                <a:cs typeface="ＭＳ Ｐゴシック" charset="0"/>
              </a:rPr>
              <a:t>to do almost all of </a:t>
            </a:r>
            <a:r>
              <a:rPr lang="en-US" dirty="0" smtClean="0">
                <a:ea typeface="ＭＳ Ｐゴシック" charset="0"/>
                <a:cs typeface="ＭＳ Ｐゴシック" charset="0"/>
              </a:rPr>
              <a:t>them</a:t>
            </a:r>
            <a:endParaRPr lang="en-US" dirty="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IPCC AR-5 Final, page 49 (which is page 66 of the </a:t>
            </a:r>
            <a:r>
              <a:rPr lang="en-US" dirty="0" err="1" smtClean="0"/>
              <a:t>pdf</a:t>
            </a:r>
            <a:r>
              <a:rPr lang="en-US" dirty="0" smtClean="0"/>
              <a:t>).</a:t>
            </a:r>
            <a:endParaRPr lang="en-US" dirty="0"/>
          </a:p>
        </p:txBody>
      </p:sp>
      <p:sp>
        <p:nvSpPr>
          <p:cNvPr id="4" name="Slide Number Placeholder 3"/>
          <p:cNvSpPr>
            <a:spLocks noGrp="1"/>
          </p:cNvSpPr>
          <p:nvPr>
            <p:ph type="sldNum" sz="quarter" idx="10"/>
          </p:nvPr>
        </p:nvSpPr>
        <p:spPr/>
        <p:txBody>
          <a:bodyPr/>
          <a:lstStyle/>
          <a:p>
            <a:pPr>
              <a:defRPr/>
            </a:pPr>
            <a:fld id="{43A519D3-3DBF-E24F-8892-C82E9746A836}" type="slidenum">
              <a:rPr lang="en-US" smtClean="0"/>
              <a:pPr>
                <a:defRPr/>
              </a:pPr>
              <a:t>21</a:t>
            </a:fld>
            <a:endParaRPr lang="en-US"/>
          </a:p>
        </p:txBody>
      </p:sp>
    </p:spTree>
    <p:extLst>
      <p:ext uri="{BB962C8B-B14F-4D97-AF65-F5344CB8AC3E}">
        <p14:creationId xmlns:p14="http://schemas.microsoft.com/office/powerpoint/2010/main" val="21858495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a:ln/>
        </p:spPr>
      </p:sp>
      <p:sp>
        <p:nvSpPr>
          <p:cNvPr id="512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TN:These are things that lead to the most uncertainty.</a:t>
            </a:r>
          </a:p>
        </p:txBody>
      </p:sp>
      <p:sp>
        <p:nvSpPr>
          <p:cNvPr id="512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13BB427-AE75-4C41-A6A4-255D78B8B6A3}" type="slidenum">
              <a:rPr lang="en-US" sz="1200"/>
              <a:pPr/>
              <a:t>22</a:t>
            </a:fld>
            <a:endParaRPr 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a:ln/>
        </p:spPr>
      </p:sp>
      <p:sp>
        <p:nvSpPr>
          <p:cNvPr id="532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Top photo from http://www.popsci.com/environment/article/2009-02/big-thaw-0?page=3: </a:t>
            </a:r>
            <a:r>
              <a:rPr lang="en-US" b="1">
                <a:ea typeface="ＭＳ Ｐゴシック" charset="0"/>
                <a:cs typeface="ＭＳ Ｐゴシック" charset="0"/>
              </a:rPr>
              <a:t>Bubble, Bubble: Researcher Katey Walter sets methane locked in ice ablaze. Methane bubbles up from a thaw lake [inset]. </a:t>
            </a:r>
            <a:r>
              <a:rPr lang="en-US" b="1" i="1">
                <a:ea typeface="ＭＳ Ｐゴシック" charset="0"/>
                <a:cs typeface="ＭＳ Ｐゴシック" charset="0"/>
              </a:rPr>
              <a:t> Sergey Zimov; K. Walter/AP/Polfoto.</a:t>
            </a:r>
          </a:p>
          <a:p>
            <a:endParaRPr lang="en-US" b="1" i="1">
              <a:ea typeface="ＭＳ Ｐゴシック" charset="0"/>
              <a:cs typeface="ＭＳ Ｐゴシック" charset="0"/>
            </a:endParaRPr>
          </a:p>
          <a:p>
            <a:r>
              <a:rPr lang="en-US" b="1" i="1">
                <a:ea typeface="ＭＳ Ｐゴシック" charset="0"/>
                <a:cs typeface="ＭＳ Ｐゴシック" charset="0"/>
              </a:rPr>
              <a:t>Bottom photo NYT</a:t>
            </a:r>
            <a:endParaRPr lang="en-US">
              <a:ea typeface="ＭＳ Ｐゴシック" charset="0"/>
              <a:cs typeface="ＭＳ Ｐゴシック" charset="0"/>
            </a:endParaRPr>
          </a:p>
        </p:txBody>
      </p:sp>
      <p:sp>
        <p:nvSpPr>
          <p:cNvPr id="532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45CCC41-EE10-6E42-BC30-03EB09E7A6C1}" type="slidenum">
              <a:rPr lang="en-US" sz="1200"/>
              <a:pPr/>
              <a:t>23</a:t>
            </a:fld>
            <a:endParaRPr 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noTextEdit="1"/>
          </p:cNvSpPr>
          <p:nvPr>
            <p:ph type="sldImg"/>
          </p:nvPr>
        </p:nvSpPr>
        <p:spPr>
          <a:ln/>
        </p:spPr>
      </p:sp>
      <p:sp>
        <p:nvSpPr>
          <p:cNvPr id="727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600">
                <a:latin typeface="Lucida Grande" charset="0"/>
                <a:ea typeface="ＭＳ Ｐゴシック" charset="0"/>
                <a:cs typeface="Lucida Grande" charset="0"/>
                <a:sym typeface="Lucida Grande" charset="0"/>
              </a:rPr>
              <a:t>Some of us are much more responsible for the warming than others.  In the United States, we are responsible for one-fourth of all greenhouse gas emissions, worldwide.</a:t>
            </a:r>
          </a:p>
          <a:p>
            <a:pPr eaLnBrk="1" hangingPunct="1"/>
            <a:endParaRPr lang="en-US" sz="1600">
              <a:latin typeface="Lucida Grande" charset="0"/>
              <a:ea typeface="ＭＳ Ｐゴシック" charset="0"/>
              <a:cs typeface="Lucida Grande" charset="0"/>
              <a:sym typeface="Lucida Grande" charset="0"/>
            </a:endParaRPr>
          </a:p>
          <a:p>
            <a:pPr eaLnBrk="1" hangingPunct="1"/>
            <a:r>
              <a:rPr lang="en-US" sz="1600">
                <a:latin typeface="Lucida Grande" charset="0"/>
                <a:ea typeface="ＭＳ Ｐゴシック" charset="0"/>
                <a:cs typeface="Lucida Grande" charset="0"/>
                <a:sym typeface="Lucida Grande" charset="0"/>
              </a:rPr>
              <a:t>China just passed the US as the biggest overall greenhouse gas polluter, but China has 4 people for every one person in the US.  This means, on a per person basis, the average American still creates nearly 4 times more greenhouse gas pollution that does the average Chinese.</a:t>
            </a:r>
          </a:p>
          <a:p>
            <a:pPr eaLnBrk="1" hangingPunct="1"/>
            <a:endParaRPr lang="en-US" sz="1600">
              <a:latin typeface="Lucida Grande" charset="0"/>
              <a:ea typeface="ＭＳ Ｐゴシック" charset="0"/>
              <a:cs typeface="Lucida Grande" charset="0"/>
              <a:sym typeface="Lucida Grande" charset="0"/>
            </a:endParaRPr>
          </a:p>
          <a:p>
            <a:pPr eaLnBrk="1" hangingPunct="1"/>
            <a:r>
              <a:rPr lang="en-US" sz="1600">
                <a:latin typeface="Lucida Grande" charset="0"/>
                <a:ea typeface="ＭＳ Ｐゴシック" charset="0"/>
                <a:cs typeface="Lucida Grande" charset="0"/>
                <a:sym typeface="Lucida Grande" charset="0"/>
              </a:rPr>
              <a:t>The map you see here, from 2000, is a representation of which countries are contributing most to the dangerous warming of our planet.  You will immediately notice the enlarged size of the US here, in comparison to what you would normally expect to see.</a:t>
            </a:r>
            <a:endParaRPr lang="en-US">
              <a:ea typeface="ＭＳ Ｐゴシック" charset="0"/>
              <a:cs typeface="ＭＳ Ｐゴシック" charset="0"/>
            </a:endParaRPr>
          </a:p>
        </p:txBody>
      </p:sp>
      <p:sp>
        <p:nvSpPr>
          <p:cNvPr id="727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E946A99B-6BA1-DE48-B6FA-3BB8702BB071}" type="slidenum">
              <a:rPr lang="en-US" sz="1200"/>
              <a:pPr/>
              <a:t>24</a:t>
            </a:fld>
            <a:endParaRPr 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Practice Green</a:t>
            </a:r>
            <a:r>
              <a:rPr lang="en-US" baseline="0" dirty="0" smtClean="0"/>
              <a:t> health: </a:t>
            </a:r>
            <a:r>
              <a:rPr lang="en-US" dirty="0" smtClean="0"/>
              <a:t>Addressing Climate</a:t>
            </a:r>
            <a:r>
              <a:rPr lang="en-US" baseline="0" dirty="0" smtClean="0"/>
              <a:t> Change in the healthcare setting:  Opportunities for action</a:t>
            </a:r>
          </a:p>
          <a:p>
            <a:r>
              <a:rPr lang="en-US" dirty="0" smtClean="0"/>
              <a:t>https://</a:t>
            </a:r>
            <a:r>
              <a:rPr lang="en-US" dirty="0" err="1" smtClean="0"/>
              <a:t>practicegreenhealth.org</a:t>
            </a:r>
            <a:r>
              <a:rPr lang="en-US" dirty="0" smtClean="0"/>
              <a:t>/pubs/toolkit/reports/</a:t>
            </a:r>
            <a:r>
              <a:rPr lang="en-US" dirty="0" err="1" smtClean="0"/>
              <a:t>ClimateChange.pdf</a:t>
            </a:r>
            <a:endParaRPr lang="en-US" dirty="0" smtClean="0"/>
          </a:p>
          <a:p>
            <a:r>
              <a:rPr lang="en-US" dirty="0" smtClean="0"/>
              <a:t>$3.2 trillion or $9,990 per person</a:t>
            </a:r>
          </a:p>
          <a:p>
            <a:endParaRPr lang="en-US" dirty="0" smtClean="0"/>
          </a:p>
          <a:p>
            <a:r>
              <a:rPr lang="en-US" dirty="0" smtClean="0"/>
              <a:t>17.8% of GDP: </a:t>
            </a:r>
            <a:r>
              <a:rPr lang="en-US" dirty="0" err="1" smtClean="0"/>
              <a:t>ttps</a:t>
            </a:r>
            <a:r>
              <a:rPr lang="en-US" dirty="0" smtClean="0"/>
              <a:t>://</a:t>
            </a:r>
            <a:r>
              <a:rPr lang="en-US" dirty="0" err="1" smtClean="0"/>
              <a:t>www.cms.gov</a:t>
            </a:r>
            <a:r>
              <a:rPr lang="en-US" dirty="0" smtClean="0"/>
              <a:t>/research-statistics-data-and-systems/statistics-trends-and-reports/</a:t>
            </a:r>
            <a:r>
              <a:rPr lang="en-US" dirty="0" err="1" smtClean="0"/>
              <a:t>nationalhealthexpenddata</a:t>
            </a:r>
            <a:r>
              <a:rPr lang="en-US" dirty="0" smtClean="0"/>
              <a:t>/</a:t>
            </a:r>
            <a:r>
              <a:rPr lang="en-US" dirty="0" err="1" smtClean="0"/>
              <a:t>nationalhealthaccountshistorical.html</a:t>
            </a:r>
            <a:r>
              <a:rPr lang="en-US" dirty="0" smtClean="0"/>
              <a:t>  accessed 3/9/17</a:t>
            </a:r>
          </a:p>
          <a:p>
            <a:r>
              <a:rPr lang="en-US" dirty="0" smtClean="0"/>
              <a:t>Energy costs:</a:t>
            </a:r>
            <a:r>
              <a:rPr lang="en-US" baseline="0" dirty="0" smtClean="0"/>
              <a:t>  https://</a:t>
            </a:r>
            <a:r>
              <a:rPr lang="en-US" baseline="0" dirty="0" err="1" smtClean="0"/>
              <a:t>betterbuildingssolutioncenter.energy.gov</a:t>
            </a:r>
            <a:r>
              <a:rPr lang="en-US" baseline="0" dirty="0" smtClean="0"/>
              <a:t>/alliance/sectors</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43A519D3-3DBF-E24F-8892-C82E9746A836}" type="slidenum">
              <a:rPr lang="en-US" smtClean="0"/>
              <a:pPr>
                <a:defRPr/>
              </a:pPr>
              <a:t>25</a:t>
            </a:fld>
            <a:endParaRPr lang="en-US"/>
          </a:p>
        </p:txBody>
      </p:sp>
    </p:spTree>
    <p:extLst>
      <p:ext uri="{BB962C8B-B14F-4D97-AF65-F5344CB8AC3E}">
        <p14:creationId xmlns:p14="http://schemas.microsoft.com/office/powerpoint/2010/main" val="34158820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Placeholder 2"/>
          <p:cNvSpPr>
            <a:spLocks noGrp="1" noRot="1" noChangeAspect="1" noTextEdit="1"/>
          </p:cNvSpPr>
          <p:nvPr>
            <p:ph type="sldImg"/>
          </p:nvPr>
        </p:nvSpPr>
        <p:spPr>
          <a:ln/>
        </p:spPr>
      </p:sp>
      <p:sp>
        <p:nvSpPr>
          <p:cNvPr id="21506" name="Placeholder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This slide, particularly, adapted from Ed </a:t>
            </a:r>
            <a:r>
              <a:rPr lang="en-US" dirty="0" err="1">
                <a:ea typeface="ＭＳ Ｐゴシック" charset="0"/>
                <a:cs typeface="ＭＳ Ｐゴシック" charset="0"/>
              </a:rPr>
              <a:t>Maibach</a:t>
            </a:r>
            <a:r>
              <a:rPr lang="en-US" dirty="0">
                <a:ea typeface="ＭＳ Ｐゴシック" charset="0"/>
                <a:cs typeface="ＭＳ Ｐゴシック" charset="0"/>
              </a:rPr>
              <a:t> Center for Climate Change Communication</a:t>
            </a:r>
          </a:p>
          <a:p>
            <a:pPr eaLnBrk="1" hangingPunct="1"/>
            <a:r>
              <a:rPr lang="en-US" dirty="0" smtClean="0">
                <a:ea typeface="ＭＳ Ｐゴシック" charset="0"/>
                <a:cs typeface="ＭＳ Ｐゴシック" charset="0"/>
              </a:rPr>
              <a:t>#</a:t>
            </a:r>
            <a:r>
              <a:rPr lang="en-US" dirty="0">
                <a:ea typeface="ＭＳ Ｐゴシック" charset="0"/>
                <a:cs typeface="ＭＳ Ｐゴシック" charset="0"/>
              </a:rPr>
              <a:t>1. Global warming is real.</a:t>
            </a:r>
          </a:p>
          <a:p>
            <a:pPr eaLnBrk="1" hangingPunct="1"/>
            <a:r>
              <a:rPr lang="en-US" dirty="0">
                <a:ea typeface="ＭＳ Ｐゴシック" charset="0"/>
                <a:cs typeface="ＭＳ Ｐゴシック" charset="0"/>
              </a:rPr>
              <a:t>#2. We</a:t>
            </a:r>
            <a:r>
              <a:rPr lang="ja-JP" altLang="en-US" dirty="0">
                <a:ea typeface="ＭＳ Ｐゴシック" charset="0"/>
                <a:cs typeface="ＭＳ Ｐゴシック" charset="0"/>
              </a:rPr>
              <a:t>’</a:t>
            </a:r>
            <a:r>
              <a:rPr lang="en-US" altLang="ja-JP" dirty="0">
                <a:ea typeface="ＭＳ Ｐゴシック" charset="0"/>
                <a:cs typeface="ＭＳ Ｐゴシック" charset="0"/>
              </a:rPr>
              <a:t>re causing it. </a:t>
            </a:r>
          </a:p>
          <a:p>
            <a:pPr eaLnBrk="1" hangingPunct="1"/>
            <a:r>
              <a:rPr lang="en-US" dirty="0">
                <a:ea typeface="ＭＳ Ｐゴシック" charset="0"/>
                <a:cs typeface="ＭＳ Ｐゴシック" charset="0"/>
              </a:rPr>
              <a:t>#3. It</a:t>
            </a:r>
            <a:r>
              <a:rPr lang="ja-JP" altLang="en-US" dirty="0">
                <a:ea typeface="ＭＳ Ｐゴシック" charset="0"/>
                <a:cs typeface="ＭＳ Ｐゴシック" charset="0"/>
              </a:rPr>
              <a:t>’</a:t>
            </a:r>
            <a:r>
              <a:rPr lang="en-US" altLang="ja-JP" dirty="0">
                <a:ea typeface="ＭＳ Ｐゴシック" charset="0"/>
                <a:cs typeface="ＭＳ Ｐゴシック" charset="0"/>
              </a:rPr>
              <a:t>s a grave threat to us, especially to our children and their children. </a:t>
            </a:r>
          </a:p>
          <a:p>
            <a:pPr eaLnBrk="1" hangingPunct="1"/>
            <a:r>
              <a:rPr lang="en-US" dirty="0">
                <a:ea typeface="ＭＳ Ｐゴシック" charset="0"/>
                <a:cs typeface="ＭＳ Ｐゴシック" charset="0"/>
              </a:rPr>
              <a:t>#4 There are things we can do</a:t>
            </a:r>
          </a:p>
          <a:p>
            <a:pPr eaLnBrk="1" hangingPunct="1"/>
            <a:r>
              <a:rPr lang="en-US" dirty="0">
                <a:ea typeface="ＭＳ Ｐゴシック" charset="0"/>
                <a:cs typeface="ＭＳ Ｐゴシック" charset="0"/>
              </a:rPr>
              <a:t>#5 There are other good </a:t>
            </a:r>
            <a:r>
              <a:rPr lang="en-US" dirty="0" err="1" smtClean="0">
                <a:ea typeface="ＭＳ Ｐゴシック" charset="0"/>
                <a:cs typeface="ＭＳ Ｐゴシック" charset="0"/>
              </a:rPr>
              <a:t>raesons</a:t>
            </a:r>
            <a:r>
              <a:rPr lang="en-US" dirty="0" smtClean="0">
                <a:ea typeface="ＭＳ Ｐゴシック" charset="0"/>
                <a:cs typeface="ＭＳ Ｐゴシック" charset="0"/>
              </a:rPr>
              <a:t> </a:t>
            </a:r>
            <a:r>
              <a:rPr lang="en-US" dirty="0">
                <a:ea typeface="ＭＳ Ｐゴシック" charset="0"/>
                <a:cs typeface="ＭＳ Ｐゴシック" charset="0"/>
              </a:rPr>
              <a:t>to do almost all of them</a:t>
            </a:r>
          </a:p>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We</a:t>
            </a:r>
            <a:r>
              <a:rPr lang="ja-JP" altLang="en-US" dirty="0">
                <a:ea typeface="ＭＳ Ｐゴシック" charset="0"/>
                <a:cs typeface="ＭＳ Ｐゴシック" charset="0"/>
              </a:rPr>
              <a:t>’</a:t>
            </a:r>
            <a:r>
              <a:rPr lang="en-US" altLang="ja-JP" dirty="0">
                <a:ea typeface="ＭＳ Ｐゴシック" charset="0"/>
                <a:cs typeface="ＭＳ Ｐゴシック" charset="0"/>
              </a:rPr>
              <a:t>re going to talk about all of these things today, but we</a:t>
            </a:r>
            <a:r>
              <a:rPr lang="ja-JP" altLang="en-US" dirty="0">
                <a:ea typeface="ＭＳ Ｐゴシック" charset="0"/>
                <a:cs typeface="ＭＳ Ｐゴシック" charset="0"/>
              </a:rPr>
              <a:t>’</a:t>
            </a:r>
            <a:r>
              <a:rPr lang="en-US" altLang="ja-JP" dirty="0">
                <a:ea typeface="ＭＳ Ｐゴシック" charset="0"/>
                <a:cs typeface="ＭＳ Ｐゴシック" charset="0"/>
              </a:rPr>
              <a:t>re going to spend most of our time talking about the 3</a:t>
            </a:r>
            <a:r>
              <a:rPr lang="en-US" altLang="ja-JP" baseline="30000" dirty="0">
                <a:ea typeface="ＭＳ Ｐゴシック" charset="0"/>
                <a:cs typeface="ＭＳ Ｐゴシック" charset="0"/>
              </a:rPr>
              <a:t>rd</a:t>
            </a:r>
            <a:r>
              <a:rPr lang="en-US" altLang="ja-JP" dirty="0">
                <a:ea typeface="ＭＳ Ｐゴシック" charset="0"/>
                <a:cs typeface="ＭＳ Ｐゴシック" charset="0"/>
              </a:rPr>
              <a:t> point – the fact that global warming is very bad for people, not just bad for plants, penguins and polar bears – and the 4</a:t>
            </a:r>
            <a:r>
              <a:rPr lang="en-US" altLang="ja-JP" baseline="30000" dirty="0">
                <a:ea typeface="ＭＳ Ｐゴシック" charset="0"/>
                <a:cs typeface="ＭＳ Ｐゴシック" charset="0"/>
              </a:rPr>
              <a:t>th</a:t>
            </a:r>
            <a:r>
              <a:rPr lang="en-US" altLang="ja-JP" dirty="0">
                <a:ea typeface="ＭＳ Ｐゴシック" charset="0"/>
                <a:cs typeface="ＭＳ Ｐゴシック" charset="0"/>
              </a:rPr>
              <a:t> point – that we can solve this problem -- because my mission as a public health professional is to help create a community, and a world, in which we and our children, can all live as healthfully as possible. For that to remain true, there are some important steps we are going to have to take.</a:t>
            </a:r>
          </a:p>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Finally, I think this last point  -- co-benefits– is very important.  By that I mean that many of the steps we need to take would be good things to do even if they </a:t>
            </a:r>
            <a:r>
              <a:rPr lang="en-US" dirty="0" err="1">
                <a:ea typeface="ＭＳ Ｐゴシック" charset="0"/>
                <a:cs typeface="ＭＳ Ｐゴシック" charset="0"/>
              </a:rPr>
              <a:t>weren</a:t>
            </a:r>
            <a:r>
              <a:rPr lang="ja-JP" altLang="en-US" dirty="0">
                <a:ea typeface="ＭＳ Ｐゴシック" charset="0"/>
                <a:cs typeface="ＭＳ Ｐゴシック" charset="0"/>
              </a:rPr>
              <a:t>’</a:t>
            </a:r>
            <a:r>
              <a:rPr lang="en-US" altLang="ja-JP" dirty="0">
                <a:ea typeface="ＭＳ Ｐゴシック" charset="0"/>
                <a:cs typeface="ＭＳ Ｐゴシック" charset="0"/>
              </a:rPr>
              <a:t>t necessary to reduce the impact of global climate change.</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a:ln/>
        </p:spPr>
      </p:sp>
      <p:sp>
        <p:nvSpPr>
          <p:cNvPr id="563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latin typeface="Arial" charset="0"/>
                <a:ea typeface="ＭＳ Ｐゴシック" charset="0"/>
                <a:cs typeface="ＭＳ Ｐゴシック" charset="0"/>
              </a:rPr>
              <a:t>Ref for excess deaths in Europe: </a:t>
            </a:r>
            <a:r>
              <a:rPr lang="en-US" sz="1200" dirty="0" smtClean="0"/>
              <a:t> http://</a:t>
            </a:r>
            <a:r>
              <a:rPr lang="en-US" sz="1200" dirty="0" err="1" smtClean="0"/>
              <a:t>ec.europa.eu</a:t>
            </a:r>
            <a:r>
              <a:rPr lang="en-US" sz="1200" dirty="0" smtClean="0"/>
              <a:t>/health/</a:t>
            </a:r>
            <a:r>
              <a:rPr lang="en-US" sz="1200" dirty="0" err="1" smtClean="0"/>
              <a:t>ph_projects</a:t>
            </a:r>
            <a:r>
              <a:rPr lang="en-US" sz="1200" dirty="0" smtClean="0"/>
              <a:t>/2005/action1/docs/action1_2005_a2_15_en.pdf</a:t>
            </a:r>
          </a:p>
          <a:p>
            <a:pPr eaLnBrk="1" hangingPunct="1"/>
            <a:endParaRPr lang="en-US" dirty="0" smtClean="0">
              <a:latin typeface="Arial" charset="0"/>
              <a:ea typeface="ＭＳ Ｐゴシック" charset="0"/>
              <a:cs typeface="ＭＳ Ｐゴシック" charset="0"/>
            </a:endParaRPr>
          </a:p>
          <a:p>
            <a:pPr eaLnBrk="1" hangingPunct="1"/>
            <a:endParaRPr lang="en-US" dirty="0" smtClean="0">
              <a:latin typeface="Arial" charset="0"/>
              <a:ea typeface="ＭＳ Ｐゴシック" charset="0"/>
              <a:cs typeface="ＭＳ Ｐゴシック" charset="0"/>
            </a:endParaRPr>
          </a:p>
          <a:p>
            <a:pPr eaLnBrk="1" hangingPunct="1"/>
            <a:r>
              <a:rPr lang="en-US" dirty="0" smtClean="0">
                <a:latin typeface="Arial" charset="0"/>
                <a:ea typeface="ＭＳ Ｐゴシック" charset="0"/>
                <a:cs typeface="ＭＳ Ｐゴシック" charset="0"/>
              </a:rPr>
              <a:t>California </a:t>
            </a:r>
            <a:r>
              <a:rPr lang="en-US" dirty="0">
                <a:latin typeface="Arial" charset="0"/>
                <a:ea typeface="ＭＳ Ｐゴシック" charset="0"/>
                <a:cs typeface="ＭＳ Ｐゴシック" charset="0"/>
              </a:rPr>
              <a:t>has already begun to feel the effects of extreme heat</a:t>
            </a:r>
            <a:r>
              <a:rPr lang="en-US" dirty="0" smtClean="0">
                <a:latin typeface="Arial" charset="0"/>
                <a:ea typeface="ＭＳ Ｐゴシック" charset="0"/>
                <a:cs typeface="ＭＳ Ｐゴシック" charset="0"/>
              </a:rPr>
              <a:t>.</a:t>
            </a:r>
          </a:p>
          <a:p>
            <a:pPr eaLnBrk="1" hangingPunct="1"/>
            <a:r>
              <a:rPr lang="en-US" dirty="0" smtClean="0">
                <a:latin typeface="Arial" charset="0"/>
                <a:ea typeface="ＭＳ Ｐゴシック" charset="0"/>
                <a:cs typeface="ＭＳ Ｐゴシック" charset="0"/>
              </a:rPr>
              <a:t>https://</a:t>
            </a:r>
            <a:r>
              <a:rPr lang="en-US" dirty="0" err="1" smtClean="0">
                <a:latin typeface="Arial" charset="0"/>
                <a:ea typeface="ＭＳ Ｐゴシック" charset="0"/>
                <a:cs typeface="ＭＳ Ｐゴシック" charset="0"/>
              </a:rPr>
              <a:t>www.ncbi.nlm.nih.gov</a:t>
            </a:r>
            <a:r>
              <a:rPr lang="en-US" dirty="0" smtClean="0">
                <a:latin typeface="Arial" charset="0"/>
                <a:ea typeface="ＭＳ Ｐゴシック" charset="0"/>
                <a:cs typeface="ＭＳ Ｐゴシック" charset="0"/>
              </a:rPr>
              <a:t>/</a:t>
            </a:r>
            <a:r>
              <a:rPr lang="en-US" dirty="0" err="1" smtClean="0">
                <a:latin typeface="Arial" charset="0"/>
                <a:ea typeface="ＭＳ Ｐゴシック" charset="0"/>
                <a:cs typeface="ＭＳ Ｐゴシック" charset="0"/>
              </a:rPr>
              <a:t>pubmed</a:t>
            </a:r>
            <a:r>
              <a:rPr lang="en-US" dirty="0" smtClean="0">
                <a:latin typeface="Arial" charset="0"/>
                <a:ea typeface="ＭＳ Ｐゴシック" charset="0"/>
                <a:cs typeface="ＭＳ Ｐゴシック" charset="0"/>
              </a:rPr>
              <a:t>/19165388    Environ Health </a:t>
            </a:r>
            <a:r>
              <a:rPr lang="en-US" dirty="0" err="1" smtClean="0">
                <a:latin typeface="Arial" charset="0"/>
                <a:ea typeface="ＭＳ Ｐゴシック" charset="0"/>
                <a:cs typeface="ＭＳ Ｐゴシック" charset="0"/>
              </a:rPr>
              <a:t>Perspect</a:t>
            </a:r>
            <a:r>
              <a:rPr lang="en-US" dirty="0" smtClean="0">
                <a:latin typeface="Arial" charset="0"/>
                <a:ea typeface="ＭＳ Ｐゴシック" charset="0"/>
                <a:cs typeface="ＭＳ Ｐゴシック" charset="0"/>
              </a:rPr>
              <a:t>. 2009 Jan; 117(1): 61–67</a:t>
            </a:r>
          </a:p>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For example, during the California heat wave of 2006:</a:t>
            </a:r>
          </a:p>
          <a:p>
            <a:pPr eaLnBrk="1" hangingPunct="1">
              <a:buFontTx/>
              <a:buChar char="•"/>
            </a:pPr>
            <a:r>
              <a:rPr lang="en-US" dirty="0">
                <a:latin typeface="Arial" charset="0"/>
                <a:ea typeface="ＭＳ Ｐゴシック" charset="0"/>
                <a:cs typeface="ＭＳ Ｐゴシック" charset="0"/>
              </a:rPr>
              <a:t>Daytime temperatures went above 100 degrees for two weeks</a:t>
            </a:r>
          </a:p>
          <a:p>
            <a:pPr eaLnBrk="1" hangingPunct="1">
              <a:buFontTx/>
              <a:buChar char="•"/>
            </a:pPr>
            <a:r>
              <a:rPr lang="en-US" dirty="0">
                <a:latin typeface="Arial" charset="0"/>
                <a:ea typeface="ＭＳ Ｐゴシック" charset="0"/>
                <a:cs typeface="ＭＳ Ｐゴシック" charset="0"/>
              </a:rPr>
              <a:t>We experienced record night time highs</a:t>
            </a:r>
          </a:p>
          <a:p>
            <a:pPr eaLnBrk="1" hangingPunct="1">
              <a:buFontTx/>
              <a:buChar char="•"/>
            </a:pPr>
            <a:endParaRPr lang="en-US" dirty="0">
              <a:latin typeface="Arial" charset="0"/>
              <a:ea typeface="ＭＳ Ｐゴシック" charset="0"/>
              <a:cs typeface="ＭＳ Ｐゴシック" charset="0"/>
            </a:endParaRPr>
          </a:p>
          <a:p>
            <a:endParaRPr lang="en-US" dirty="0">
              <a:latin typeface="Corbel" charset="0"/>
              <a:ea typeface="ＭＳ Ｐゴシック" charset="0"/>
              <a:cs typeface="ＭＳ Ｐゴシック" charset="0"/>
            </a:endParaRPr>
          </a:p>
          <a:p>
            <a:r>
              <a:rPr lang="en-US" dirty="0">
                <a:latin typeface="Corbel" charset="0"/>
                <a:ea typeface="ＭＳ Ｐゴシック" charset="0"/>
                <a:cs typeface="ＭＳ Ｐゴシック" charset="0"/>
              </a:rPr>
              <a:t>California Photo: NASA, http://</a:t>
            </a:r>
            <a:r>
              <a:rPr lang="en-US" dirty="0" err="1">
                <a:latin typeface="Corbel" charset="0"/>
                <a:ea typeface="ＭＳ Ｐゴシック" charset="0"/>
                <a:cs typeface="ＭＳ Ｐゴシック" charset="0"/>
              </a:rPr>
              <a:t>www.nasaimages.org</a:t>
            </a:r>
            <a:r>
              <a:rPr lang="en-US" dirty="0">
                <a:latin typeface="Corbel" charset="0"/>
                <a:ea typeface="ＭＳ Ｐゴシック" charset="0"/>
                <a:cs typeface="ＭＳ Ｐゴシック" charset="0"/>
              </a:rPr>
              <a:t>/</a:t>
            </a:r>
            <a:r>
              <a:rPr lang="en-US" dirty="0" err="1">
                <a:latin typeface="Corbel" charset="0"/>
                <a:ea typeface="ＭＳ Ｐゴシック" charset="0"/>
                <a:cs typeface="ＭＳ Ｐゴシック" charset="0"/>
              </a:rPr>
              <a:t>luna</a:t>
            </a:r>
            <a:r>
              <a:rPr lang="en-US" dirty="0">
                <a:latin typeface="Corbel" charset="0"/>
                <a:ea typeface="ＭＳ Ｐゴシック" charset="0"/>
                <a:cs typeface="ＭＳ Ｐゴシック" charset="0"/>
              </a:rPr>
              <a:t>/servlet/detail/nasaNAS~10~10~67510~172326:Springtime-Heat-Wave-Bakes-Southern</a:t>
            </a:r>
          </a:p>
          <a:p>
            <a:endParaRPr lang="en-US" dirty="0">
              <a:latin typeface="Corbel" charset="0"/>
              <a:ea typeface="ＭＳ Ｐゴシック" charset="0"/>
              <a:cs typeface="ＭＳ Ｐゴシック" charset="0"/>
            </a:endParaRPr>
          </a:p>
          <a:p>
            <a:r>
              <a:rPr lang="en-US" dirty="0">
                <a:latin typeface="Arial" charset="0"/>
                <a:ea typeface="ＭＳ Ｐゴシック" charset="0"/>
                <a:cs typeface="ＭＳ Ｐゴシック" charset="0"/>
              </a:rPr>
              <a:t>Europe Photo: http://</a:t>
            </a:r>
            <a:r>
              <a:rPr lang="en-US" dirty="0" err="1">
                <a:latin typeface="Arial" charset="0"/>
                <a:ea typeface="ＭＳ Ｐゴシック" charset="0"/>
                <a:cs typeface="ＭＳ Ｐゴシック" charset="0"/>
              </a:rPr>
              <a:t>images.google.com</a:t>
            </a:r>
            <a:r>
              <a:rPr 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imgres?imgurl</a:t>
            </a:r>
            <a:r>
              <a:rPr lang="en-US" dirty="0">
                <a:latin typeface="Arial" charset="0"/>
                <a:ea typeface="ＭＳ Ｐゴシック" charset="0"/>
                <a:cs typeface="ＭＳ Ｐゴシック" charset="0"/>
              </a:rPr>
              <a:t>=http://</a:t>
            </a:r>
            <a:r>
              <a:rPr lang="en-US" dirty="0" err="1">
                <a:latin typeface="Arial" charset="0"/>
                <a:ea typeface="ＭＳ Ｐゴシック" charset="0"/>
                <a:cs typeface="ＭＳ Ｐゴシック" charset="0"/>
              </a:rPr>
              <a:t>veimages.gsfc.nasa.gov</a:t>
            </a:r>
            <a:r>
              <a:rPr lang="en-US" dirty="0">
                <a:latin typeface="Arial" charset="0"/>
                <a:ea typeface="ＭＳ Ｐゴシック" charset="0"/>
                <a:cs typeface="ＭＳ Ｐゴシック" charset="0"/>
              </a:rPr>
              <a:t>/18752/modis_lst_europe_2001-2003_lrg.jpg&amp;imgrefurl=http://</a:t>
            </a:r>
            <a:r>
              <a:rPr lang="en-US" dirty="0" err="1">
                <a:latin typeface="Arial" charset="0"/>
                <a:ea typeface="ＭＳ Ｐゴシック" charset="0"/>
                <a:cs typeface="ＭＳ Ｐゴシック" charset="0"/>
              </a:rPr>
              <a:t>visibleearth.nasa.gov</a:t>
            </a:r>
            <a:r>
              <a:rPr lang="en-US" dirty="0">
                <a:latin typeface="Arial" charset="0"/>
                <a:ea typeface="ＭＳ Ｐゴシック" charset="0"/>
                <a:cs typeface="ＭＳ Ｐゴシック" charset="0"/>
              </a:rPr>
              <a:t>/view_rec.php%3Fid%3D18752&amp;usg=__lTihKPia6xSwVQ5pFL2vLBVwJ7Q=&amp;h=1800&amp;w=2124&amp;sz=1399&amp;hl=</a:t>
            </a:r>
            <a:r>
              <a:rPr lang="en-US" dirty="0" err="1">
                <a:latin typeface="Arial" charset="0"/>
                <a:ea typeface="ＭＳ Ｐゴシック" charset="0"/>
                <a:cs typeface="ＭＳ Ｐゴシック" charset="0"/>
              </a:rPr>
              <a:t>en&amp;start</a:t>
            </a:r>
            <a:r>
              <a:rPr lang="en-US" dirty="0">
                <a:latin typeface="Arial" charset="0"/>
                <a:ea typeface="ＭＳ Ｐゴシック" charset="0"/>
                <a:cs typeface="ＭＳ Ｐゴシック" charset="0"/>
              </a:rPr>
              <a:t>=32&amp;um=1&amp;itbs=1&amp;tbnid=kXYUrQN27hFprM:&amp;</a:t>
            </a:r>
            <a:r>
              <a:rPr lang="en-US" dirty="0" err="1">
                <a:latin typeface="Arial" charset="0"/>
                <a:ea typeface="ＭＳ Ｐゴシック" charset="0"/>
                <a:cs typeface="ＭＳ Ｐゴシック" charset="0"/>
              </a:rPr>
              <a:t>tbnh</a:t>
            </a:r>
            <a:r>
              <a:rPr lang="en-US" dirty="0">
                <a:latin typeface="Arial" charset="0"/>
                <a:ea typeface="ＭＳ Ｐゴシック" charset="0"/>
                <a:cs typeface="ＭＳ Ｐゴシック" charset="0"/>
              </a:rPr>
              <a:t>=127&amp;tbnw=150&amp;prev=/images%3Fq%3Dheat%2Bwave%26start%3D18%26um%3D1%26hl%3Den%26client%3Dsafari%26sa%3DN%26rls%3Den%26as_rights%3D(cc_publicdomain%257Ccc_attribute%257Ccc_sharealike%257Ccc_noncommercial%257Ccc_nonderived)%26as_st%3Dy%26ndsp%3D18%26tbs%3Disch:1</a:t>
            </a:r>
          </a:p>
          <a:p>
            <a:endParaRPr lang="en-US" dirty="0">
              <a:latin typeface="Corbel" charset="0"/>
              <a:ea typeface="ＭＳ Ｐゴシック" charset="0"/>
              <a:cs typeface="ＭＳ Ｐゴシック" charset="0"/>
            </a:endParaRPr>
          </a:p>
          <a:p>
            <a:endParaRPr lang="en-US" dirty="0">
              <a:latin typeface="Corbel" charset="0"/>
              <a:ea typeface="ＭＳ Ｐゴシック" charset="0"/>
              <a:cs typeface="ＭＳ Ｐゴシック" charset="0"/>
            </a:endParaRPr>
          </a:p>
        </p:txBody>
      </p:sp>
      <p:sp>
        <p:nvSpPr>
          <p:cNvPr id="563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8A1A15D-17C4-7244-9695-CEAD0749EF1C}" type="slidenum">
              <a:rPr lang="en-US" sz="1200"/>
              <a:pPr/>
              <a:t>27</a:t>
            </a:fld>
            <a:endParaRPr 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looking at heat as cause of death on death certificates can underestimate deaths.  Many</a:t>
            </a:r>
            <a:r>
              <a:rPr lang="en-US" baseline="0" dirty="0" smtClean="0"/>
              <a:t> heat-related deaths may be coded as heart attacks or other causes.</a:t>
            </a:r>
            <a:endParaRPr lang="en-US" dirty="0" smtClean="0"/>
          </a:p>
          <a:p>
            <a:r>
              <a:rPr lang="en-US" dirty="0" smtClean="0"/>
              <a:t>This shows it is not just accelerating deaths of very fragile people who would have died soon anyway − there’s no dip after the spike seen in France.</a:t>
            </a:r>
          </a:p>
          <a:p>
            <a:r>
              <a:rPr lang="en-US" dirty="0" smtClean="0"/>
              <a:t>FR= France</a:t>
            </a:r>
          </a:p>
          <a:p>
            <a:r>
              <a:rPr lang="en-US" dirty="0" smtClean="0"/>
              <a:t>LU = </a:t>
            </a:r>
            <a:r>
              <a:rPr lang="en-US" dirty="0" err="1" smtClean="0"/>
              <a:t>Luxemborg</a:t>
            </a:r>
            <a:endParaRPr lang="en-US" dirty="0" smtClean="0"/>
          </a:p>
          <a:p>
            <a:r>
              <a:rPr lang="en-US" dirty="0" smtClean="0"/>
              <a:t>PL= Poland</a:t>
            </a:r>
          </a:p>
          <a:p>
            <a:r>
              <a:rPr lang="en-US" dirty="0" smtClean="0"/>
              <a:t>PT=  Portugal</a:t>
            </a:r>
          </a:p>
          <a:p>
            <a:r>
              <a:rPr lang="en-US" dirty="0" smtClean="0"/>
              <a:t>IT= Italy </a:t>
            </a:r>
          </a:p>
          <a:p>
            <a:r>
              <a:rPr lang="en-US" dirty="0" smtClean="0"/>
              <a:t>BE= Belgium</a:t>
            </a:r>
          </a:p>
          <a:p>
            <a:r>
              <a:rPr lang="en-US" dirty="0" smtClean="0"/>
              <a:t>DE= Germany</a:t>
            </a:r>
            <a:endParaRPr lang="en-US" dirty="0"/>
          </a:p>
        </p:txBody>
      </p:sp>
      <p:sp>
        <p:nvSpPr>
          <p:cNvPr id="4" name="Slide Number Placeholder 3"/>
          <p:cNvSpPr>
            <a:spLocks noGrp="1"/>
          </p:cNvSpPr>
          <p:nvPr>
            <p:ph type="sldNum" sz="quarter" idx="10"/>
          </p:nvPr>
        </p:nvSpPr>
        <p:spPr/>
        <p:txBody>
          <a:bodyPr/>
          <a:lstStyle/>
          <a:p>
            <a:pPr>
              <a:defRPr/>
            </a:pPr>
            <a:fld id="{43A519D3-3DBF-E24F-8892-C82E9746A836}" type="slidenum">
              <a:rPr lang="en-US" smtClean="0"/>
              <a:pPr>
                <a:defRPr/>
              </a:pPr>
              <a:t>28</a:t>
            </a:fld>
            <a:endParaRPr lang="en-US"/>
          </a:p>
        </p:txBody>
      </p:sp>
    </p:spTree>
    <p:extLst>
      <p:ext uri="{BB962C8B-B14F-4D97-AF65-F5344CB8AC3E}">
        <p14:creationId xmlns:p14="http://schemas.microsoft.com/office/powerpoint/2010/main" val="31710558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a:ln/>
        </p:spPr>
      </p:sp>
      <p:sp>
        <p:nvSpPr>
          <p:cNvPr id="583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A fire truck moves away from out of control flames from a bushfire in the </a:t>
            </a:r>
            <a:r>
              <a:rPr lang="en-US" dirty="0" err="1">
                <a:ea typeface="ＭＳ Ｐゴシック" charset="0"/>
                <a:cs typeface="ＭＳ Ｐゴシック" charset="0"/>
              </a:rPr>
              <a:t>Bunyip</a:t>
            </a:r>
            <a:r>
              <a:rPr lang="en-US" dirty="0">
                <a:ea typeface="ＭＳ Ｐゴシック" charset="0"/>
                <a:cs typeface="ＭＳ Ｐゴシック" charset="0"/>
              </a:rPr>
              <a:t> Sate Forest near the township of </a:t>
            </a:r>
            <a:r>
              <a:rPr lang="en-US" dirty="0" err="1">
                <a:ea typeface="ＭＳ Ｐゴシック" charset="0"/>
                <a:cs typeface="ＭＳ Ｐゴシック" charset="0"/>
              </a:rPr>
              <a:t>Tonimbuk</a:t>
            </a:r>
            <a:r>
              <a:rPr lang="en-US" dirty="0">
                <a:ea typeface="ＭＳ Ｐゴシック" charset="0"/>
                <a:cs typeface="ＭＳ Ｐゴシック" charset="0"/>
              </a:rPr>
              <a:t>, 125 kilometers (78 miles) west of Melbourne, Saturday, Feb. 7, 2009. Walls of flame roared across southeastern Australia, razing scores of homes, forests and farmland in the sunburned country's worst wildfire disaster in a quarter century. (AP Photo) http://</a:t>
            </a:r>
            <a:r>
              <a:rPr lang="en-US" dirty="0" err="1">
                <a:ea typeface="ＭＳ Ｐゴシック" charset="0"/>
                <a:cs typeface="ＭＳ Ｐゴシック" charset="0"/>
              </a:rPr>
              <a:t>newshopper.sulekha.com</a:t>
            </a:r>
            <a:r>
              <a:rPr lang="en-US" dirty="0">
                <a:ea typeface="ＭＳ Ｐゴシック" charset="0"/>
                <a:cs typeface="ＭＳ Ｐゴシック" charset="0"/>
              </a:rPr>
              <a:t>/australia-wildfires_photo_665325.htm</a:t>
            </a:r>
          </a:p>
          <a:p>
            <a:endParaRPr lang="en-US" dirty="0">
              <a:ea typeface="ＭＳ Ｐゴシック" charset="0"/>
              <a:cs typeface="ＭＳ Ｐゴシック" charset="0"/>
            </a:endParaRPr>
          </a:p>
          <a:p>
            <a:r>
              <a:rPr lang="en-US" dirty="0">
                <a:latin typeface="Corbel" charset="0"/>
                <a:ea typeface="ＭＳ Ｐゴシック" charset="0"/>
                <a:cs typeface="ＭＳ Ｐゴシック" charset="0"/>
              </a:rPr>
              <a:t>Photo 2 http://</a:t>
            </a:r>
            <a:r>
              <a:rPr lang="en-US" dirty="0" err="1">
                <a:latin typeface="Corbel" charset="0"/>
                <a:ea typeface="ＭＳ Ｐゴシック" charset="0"/>
                <a:cs typeface="ＭＳ Ｐゴシック" charset="0"/>
              </a:rPr>
              <a:t>blogs.discovermagazine.com</a:t>
            </a:r>
            <a:r>
              <a:rPr lang="en-US" dirty="0">
                <a:latin typeface="Corbel" charset="0"/>
                <a:ea typeface="ＭＳ Ｐゴシック" charset="0"/>
                <a:cs typeface="ＭＳ Ｐゴシック" charset="0"/>
              </a:rPr>
              <a:t>/80beats/2013/01/08/record-breaking-heat-fuels-raging-brushfires-in-</a:t>
            </a:r>
            <a:r>
              <a:rPr lang="en-US" dirty="0" err="1">
                <a:latin typeface="Corbel" charset="0"/>
                <a:ea typeface="ＭＳ Ｐゴシック" charset="0"/>
                <a:cs typeface="ＭＳ Ｐゴシック" charset="0"/>
              </a:rPr>
              <a:t>australia</a:t>
            </a:r>
            <a:r>
              <a:rPr lang="en-US" dirty="0">
                <a:latin typeface="Corbel" charset="0"/>
                <a:ea typeface="ＭＳ Ｐゴシック" charset="0"/>
                <a:cs typeface="ＭＳ Ｐゴシック" charset="0"/>
              </a:rPr>
              <a:t>/#.</a:t>
            </a:r>
            <a:r>
              <a:rPr lang="en-US" dirty="0" smtClean="0">
                <a:latin typeface="Corbel" charset="0"/>
                <a:ea typeface="ＭＳ Ｐゴシック" charset="0"/>
                <a:cs typeface="ＭＳ Ｐゴシック" charset="0"/>
              </a:rPr>
              <a:t>UPH11I4U5Ws accessed 3/19/17</a:t>
            </a:r>
            <a:endParaRPr lang="en-US" dirty="0">
              <a:latin typeface="Corbel" charset="0"/>
              <a:ea typeface="ＭＳ Ｐゴシック" charset="0"/>
              <a:cs typeface="ＭＳ Ｐゴシック" charset="0"/>
            </a:endParaRPr>
          </a:p>
          <a:p>
            <a:endParaRPr lang="en-US" dirty="0">
              <a:latin typeface="Corbel" charset="0"/>
              <a:ea typeface="ＭＳ Ｐゴシック" charset="0"/>
              <a:cs typeface="ＭＳ Ｐゴシック" charset="0"/>
            </a:endParaRPr>
          </a:p>
          <a:p>
            <a:r>
              <a:rPr lang="en-US" dirty="0">
                <a:latin typeface="Corbel" charset="0"/>
                <a:ea typeface="ＭＳ Ｐゴシック" charset="0"/>
                <a:cs typeface="ＭＳ Ｐゴシック" charset="0"/>
              </a:rPr>
              <a:t>http://</a:t>
            </a:r>
            <a:r>
              <a:rPr lang="en-US" dirty="0" err="1">
                <a:latin typeface="Corbel" charset="0"/>
                <a:ea typeface="ＭＳ Ｐゴシック" charset="0"/>
                <a:cs typeface="ＭＳ Ｐゴシック" charset="0"/>
              </a:rPr>
              <a:t>www.sciencemag.org</a:t>
            </a:r>
            <a:r>
              <a:rPr lang="en-US" dirty="0">
                <a:latin typeface="Corbel" charset="0"/>
                <a:ea typeface="ＭＳ Ｐゴシック" charset="0"/>
                <a:cs typeface="ＭＳ Ｐゴシック" charset="0"/>
              </a:rPr>
              <a:t>/content/313/5789/940.full</a:t>
            </a:r>
          </a:p>
          <a:p>
            <a:endParaRPr lang="en-US" dirty="0">
              <a:latin typeface="Corbel" charset="0"/>
              <a:ea typeface="ＭＳ Ｐゴシック" charset="0"/>
              <a:cs typeface="ＭＳ Ｐゴシック" charset="0"/>
            </a:endParaRPr>
          </a:p>
          <a:p>
            <a:endParaRPr lang="en-US" dirty="0">
              <a:latin typeface="Corbel" charset="0"/>
              <a:ea typeface="ＭＳ Ｐゴシック" charset="0"/>
              <a:cs typeface="ＭＳ Ｐゴシック" charset="0"/>
            </a:endParaRPr>
          </a:p>
        </p:txBody>
      </p:sp>
      <p:sp>
        <p:nvSpPr>
          <p:cNvPr id="583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95CEE62-8E2C-ED4A-A37C-47E2EB9A3D5B}" type="slidenum">
              <a:rPr lang="en-US" sz="1200"/>
              <a:pPr/>
              <a:t>29</a:t>
            </a:fld>
            <a:endParaRPr lang="en-US"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a:ln/>
        </p:spPr>
      </p:sp>
      <p:sp>
        <p:nvSpPr>
          <p:cNvPr id="62467" name="Notes Placeholder 2"/>
          <p:cNvSpPr>
            <a:spLocks noGrp="1"/>
          </p:cNvSpPr>
          <p:nvPr>
            <p:ph type="body" idx="1"/>
          </p:nvPr>
        </p:nvSpPr>
        <p:spPr/>
        <p:txBody>
          <a:bodyPr>
            <a:normAutofit fontScale="92500" lnSpcReduction="10000"/>
          </a:bodyPr>
          <a:lstStyle/>
          <a:p>
            <a:pPr>
              <a:defRPr/>
            </a:pPr>
            <a:r>
              <a:rPr lang="en-US" dirty="0" smtClean="0"/>
              <a:t>Increased temperature, rainfall variability and altered dynamics of reservoir populations are predicted to increase the transmission of some </a:t>
            </a:r>
            <a:r>
              <a:rPr lang="en-US" dirty="0" err="1" smtClean="0"/>
              <a:t>zoonotic</a:t>
            </a:r>
            <a:r>
              <a:rPr lang="en-US" dirty="0" smtClean="0"/>
              <a:t> diseases. Changes may permit establishment of novel imported infectious diseases in regions that were previously unable to support endemic transmission.</a:t>
            </a:r>
          </a:p>
          <a:p>
            <a:pPr>
              <a:defRPr/>
            </a:pPr>
            <a:r>
              <a:rPr lang="en-US" dirty="0" smtClean="0"/>
              <a:t>• Changes likely to vary geographically. </a:t>
            </a:r>
          </a:p>
          <a:p>
            <a:pPr>
              <a:defRPr/>
            </a:pPr>
            <a:r>
              <a:rPr lang="en-US" dirty="0" smtClean="0"/>
              <a:t>• Increased temperature shortens pathogen development time in vectors. This increases the duration of infectiousness, allowing for prolonged periods of transmission to humans.</a:t>
            </a:r>
          </a:p>
          <a:p>
            <a:pPr>
              <a:defRPr/>
            </a:pPr>
            <a:r>
              <a:rPr lang="en-US" dirty="0" smtClean="0"/>
              <a:t>• Changes in climate may expand the geographic range and abundance in both vectors and reservoir hosts.</a:t>
            </a:r>
          </a:p>
          <a:p>
            <a:pPr>
              <a:defRPr/>
            </a:pPr>
            <a:r>
              <a:rPr lang="en-US" dirty="0" smtClean="0"/>
              <a:t>• Warming and altered rainfall patterns may increase populations of reservoir animals and their predators (e.g., rabbits and foxes).</a:t>
            </a:r>
          </a:p>
          <a:p>
            <a:pPr>
              <a:defRPr/>
            </a:pPr>
            <a:r>
              <a:rPr lang="en-US" dirty="0" smtClean="0"/>
              <a:t>• Early onset of favorable transmission conditions may prolong transmission cycles.</a:t>
            </a:r>
          </a:p>
          <a:p>
            <a:pPr>
              <a:defRPr/>
            </a:pPr>
            <a:r>
              <a:rPr lang="en-US" dirty="0" smtClean="0"/>
              <a:t>• Flooding provides breeding habitats for vectors and reservoir hosts, increasing their abundance and geographic range, which may lead to more frequent outbreaks of diseases.</a:t>
            </a:r>
          </a:p>
          <a:p>
            <a:pPr>
              <a:defRPr/>
            </a:pPr>
            <a:r>
              <a:rPr lang="en-US" dirty="0" smtClean="0"/>
              <a:t>• Increased risk of travel-associated illnesses.	</a:t>
            </a:r>
          </a:p>
          <a:p>
            <a:pPr>
              <a:defRPr/>
            </a:pPr>
            <a:r>
              <a:rPr lang="en-US" dirty="0" smtClean="0"/>
              <a:t>- Mass migrations of climate refugees could increase human-to-human transmissions	</a:t>
            </a:r>
          </a:p>
          <a:p>
            <a:pPr>
              <a:defRPr/>
            </a:pPr>
            <a:r>
              <a:rPr lang="en-US" dirty="0" smtClean="0"/>
              <a:t>Source: </a:t>
            </a:r>
            <a:r>
              <a:rPr lang="en-US" sz="1000" dirty="0" smtClean="0"/>
              <a:t>Greer, Ng, </a:t>
            </a:r>
            <a:r>
              <a:rPr lang="en-US" sz="1000" dirty="0" err="1" smtClean="0"/>
              <a:t>Fisman</a:t>
            </a:r>
            <a:r>
              <a:rPr lang="en-US" sz="1000" dirty="0" smtClean="0"/>
              <a:t>, CMAJ 2008;178(6):715-22</a:t>
            </a:r>
          </a:p>
          <a:p>
            <a:pPr>
              <a:defRPr/>
            </a:pPr>
            <a:endParaRPr lang="en-US" sz="1000" dirty="0" smtClean="0"/>
          </a:p>
          <a:p>
            <a:pPr>
              <a:defRPr/>
            </a:pPr>
            <a:r>
              <a:rPr lang="en-US" sz="1000" dirty="0" err="1" smtClean="0"/>
              <a:t>Chikungunya</a:t>
            </a:r>
            <a:r>
              <a:rPr lang="en-US" sz="1000" dirty="0" smtClean="0"/>
              <a:t>: “A viral illness that is spread by the bite of infected mosquitoes. The disease resembles dengue fever, and is characterized by severe, sometimes persistent joint pain (arthritis) as well as fever and rash. It is rarely life-threatening. </a:t>
            </a:r>
            <a:r>
              <a:rPr lang="en-US" u="sng" dirty="0" smtClean="0">
                <a:ea typeface="+mn-ea"/>
                <a:cs typeface="+mn-cs"/>
              </a:rPr>
              <a:t>http://www.searo.who.int/en/Section10/Section2246.htm  </a:t>
            </a:r>
          </a:p>
          <a:p>
            <a:pPr>
              <a:defRPr/>
            </a:pPr>
            <a:r>
              <a:rPr lang="en-US" u="sng" dirty="0" smtClean="0">
                <a:ea typeface="+mn-ea"/>
                <a:cs typeface="+mn-cs"/>
              </a:rPr>
              <a:t>Tularemia:</a:t>
            </a:r>
            <a:r>
              <a:rPr lang="en-US" dirty="0" smtClean="0">
                <a:ea typeface="+mn-ea"/>
                <a:cs typeface="+mn-cs"/>
              </a:rPr>
              <a:t> a bacterial disease characterized by skin ulcers, swollen and painful lymph glands, inflamed eyes, soar throat, mouth sores, diarrhea or pneumonia. People can be infected through infected insect bites (ticks and deerflies), by handling infect animals, by eating or drinking contaminated food or water, or by inhaling airborne bacteria. It can be treated by antibiotics. http://</a:t>
            </a:r>
            <a:r>
              <a:rPr lang="en-US" dirty="0" err="1" smtClean="0">
                <a:ea typeface="+mn-ea"/>
                <a:cs typeface="+mn-cs"/>
              </a:rPr>
              <a:t>www.bt.cdc.gov/agent/tularemia/faq.asp</a:t>
            </a:r>
            <a:endParaRPr lang="en-US" u="sng" dirty="0" smtClean="0">
              <a:ea typeface="+mn-ea"/>
              <a:cs typeface="+mn-cs"/>
            </a:endParaRPr>
          </a:p>
          <a:p>
            <a:pPr>
              <a:defRPr/>
            </a:pPr>
            <a:r>
              <a:rPr lang="en-US" u="sng" dirty="0" smtClean="0">
                <a:ea typeface="+mn-ea"/>
                <a:cs typeface="+mn-cs"/>
              </a:rPr>
              <a:t>Dengue Fever</a:t>
            </a:r>
            <a:r>
              <a:rPr lang="en-US" dirty="0" smtClean="0">
                <a:ea typeface="+mn-ea"/>
                <a:cs typeface="+mn-cs"/>
              </a:rPr>
              <a:t>: This viral disease is transmitted by mosquitoes. It can be fatal if unrecognized or not properly treated. Symptoms include high fever, severe headache, join pain. The disease is most prevalent in tropical regions. http://</a:t>
            </a:r>
            <a:r>
              <a:rPr lang="en-US" dirty="0" err="1" smtClean="0">
                <a:ea typeface="+mn-ea"/>
                <a:cs typeface="+mn-cs"/>
              </a:rPr>
              <a:t>www.cdc.gov/dengue/fAQFacts/index.html</a:t>
            </a:r>
            <a:endParaRPr lang="en-US" sz="1000" dirty="0" smtClean="0"/>
          </a:p>
          <a:p>
            <a:pPr>
              <a:defRPr/>
            </a:pPr>
            <a:endParaRPr lang="en-US" sz="1000" dirty="0" smtClean="0"/>
          </a:p>
          <a:p>
            <a:pPr>
              <a:defRPr/>
            </a:pPr>
            <a:r>
              <a:rPr lang="en-US" sz="1000" dirty="0" smtClean="0"/>
              <a:t>Malaria:</a:t>
            </a:r>
            <a:r>
              <a:rPr lang="en-US" sz="1000" dirty="0" smtClean="0">
                <a:ea typeface="+mn-ea"/>
                <a:cs typeface="+mn-cs"/>
              </a:rPr>
              <a:t> </a:t>
            </a:r>
          </a:p>
          <a:p>
            <a:pPr>
              <a:defRPr/>
            </a:pPr>
            <a:r>
              <a:rPr lang="en-US" sz="1000" dirty="0" smtClean="0">
                <a:ea typeface="+mn-ea"/>
                <a:cs typeface="+mn-cs"/>
              </a:rPr>
              <a:t>It’s not just the direct, highly visible impacts of flooding, drought, hurricanes and heat waves that comprise the health threats posed by global warming. Rising temperatures and changing weather patterns will also have a number of secondary impacts that could jeopardize human well-being in regions across the globe. </a:t>
            </a:r>
          </a:p>
          <a:p>
            <a:pPr marL="228600" indent="-228600">
              <a:lnSpc>
                <a:spcPct val="90000"/>
              </a:lnSpc>
              <a:defRPr/>
            </a:pPr>
            <a:endParaRPr lang="en-US" sz="1000" dirty="0" smtClean="0">
              <a:ea typeface="+mn-ea"/>
              <a:cs typeface="+mn-cs"/>
            </a:endParaRPr>
          </a:p>
          <a:p>
            <a:pPr marL="228600" indent="-228600">
              <a:lnSpc>
                <a:spcPct val="90000"/>
              </a:lnSpc>
              <a:defRPr/>
            </a:pPr>
            <a:r>
              <a:rPr lang="en-US" sz="1000" dirty="0" smtClean="0">
                <a:ea typeface="+mn-ea"/>
                <a:cs typeface="+mn-cs"/>
              </a:rPr>
              <a:t>The spread of infectious diseases is one example of such secondary impacts. Mosquitoes, which can carry malaria and other diseases, are highly sensitive to temperature changes. Higher temperatures boost their reproductive and biting rates, lengthen their breeding season, and shorten the time it takes for the malarial pathogen to mature to an infectious state. Increasing temperatures may also expand the viable range of mosquitoes to higher elevations and more northern latitudes, potentially putting at risk previously unexposed populations. </a:t>
            </a:r>
          </a:p>
          <a:p>
            <a:pPr marL="228600" indent="-228600">
              <a:lnSpc>
                <a:spcPct val="90000"/>
              </a:lnSpc>
              <a:defRPr/>
            </a:pPr>
            <a:endParaRPr lang="en-US" sz="1000" dirty="0" smtClean="0">
              <a:ea typeface="+mn-ea"/>
              <a:cs typeface="+mn-cs"/>
            </a:endParaRPr>
          </a:p>
          <a:p>
            <a:pPr marL="228600" indent="-228600">
              <a:lnSpc>
                <a:spcPct val="90000"/>
              </a:lnSpc>
              <a:defRPr/>
            </a:pPr>
            <a:r>
              <a:rPr lang="en-US" sz="1000" dirty="0" smtClean="0">
                <a:ea typeface="+mn-ea"/>
                <a:cs typeface="+mn-cs"/>
              </a:rPr>
              <a:t>Along with rising temperatures, changes in precipitation can also lead to the spread of malaria, with floods potentially triggering outbreaks as they leave behind vector breeding sites. (1)</a:t>
            </a:r>
          </a:p>
          <a:p>
            <a:pPr marL="228600" indent="-228600">
              <a:lnSpc>
                <a:spcPct val="90000"/>
              </a:lnSpc>
              <a:defRPr/>
            </a:pPr>
            <a:endParaRPr lang="en-US" sz="1000" dirty="0" smtClean="0">
              <a:ea typeface="+mn-ea"/>
              <a:cs typeface="+mn-cs"/>
            </a:endParaRPr>
          </a:p>
          <a:p>
            <a:pPr marL="228600" indent="-228600">
              <a:lnSpc>
                <a:spcPct val="90000"/>
              </a:lnSpc>
              <a:defRPr/>
            </a:pPr>
            <a:r>
              <a:rPr lang="en-US" sz="1000" dirty="0" smtClean="0">
                <a:ea typeface="+mn-ea"/>
                <a:cs typeface="+mn-cs"/>
              </a:rPr>
              <a:t>Each year, approximately 500 million people are infected with malaria, of which approximately 1 million die from the disease.(2) As global warming continues, some estimates predict that as many as 90 to 200 million additional people may be at risk of malaria by the later half of this century.(3) </a:t>
            </a:r>
          </a:p>
          <a:p>
            <a:pPr marL="228600" indent="-228600">
              <a:lnSpc>
                <a:spcPct val="90000"/>
              </a:lnSpc>
              <a:defRPr/>
            </a:pPr>
            <a:endParaRPr lang="en-US" sz="1000" dirty="0" smtClean="0">
              <a:ea typeface="+mn-ea"/>
              <a:cs typeface="+mn-cs"/>
            </a:endParaRPr>
          </a:p>
          <a:p>
            <a:pPr marL="228600" indent="-228600">
              <a:lnSpc>
                <a:spcPct val="90000"/>
              </a:lnSpc>
              <a:defRPr/>
            </a:pPr>
            <a:r>
              <a:rPr lang="en-US" sz="1000" dirty="0" smtClean="0">
                <a:ea typeface="+mn-ea"/>
                <a:cs typeface="+mn-cs"/>
              </a:rPr>
              <a:t>References:</a:t>
            </a:r>
          </a:p>
          <a:p>
            <a:pPr marL="228600" indent="-228600">
              <a:lnSpc>
                <a:spcPct val="90000"/>
              </a:lnSpc>
              <a:defRPr/>
            </a:pPr>
            <a:r>
              <a:rPr lang="en-US" sz="1000" dirty="0" smtClean="0">
                <a:ea typeface="+mn-ea"/>
                <a:cs typeface="+mn-cs"/>
              </a:rPr>
              <a:t>(1)Epstein PR. Climate Change and Human Health. </a:t>
            </a:r>
            <a:r>
              <a:rPr lang="en-US" sz="1000" i="1" dirty="0" smtClean="0">
                <a:ea typeface="+mn-ea"/>
                <a:cs typeface="+mn-cs"/>
              </a:rPr>
              <a:t>New Eng J Med. </a:t>
            </a:r>
            <a:r>
              <a:rPr lang="en-US" sz="1000" dirty="0" smtClean="0">
                <a:ea typeface="+mn-ea"/>
                <a:cs typeface="+mn-cs"/>
              </a:rPr>
              <a:t>2005; 353(14): 1433-1436. </a:t>
            </a:r>
          </a:p>
          <a:p>
            <a:pPr marL="228600" indent="-228600">
              <a:lnSpc>
                <a:spcPct val="90000"/>
              </a:lnSpc>
              <a:defRPr/>
            </a:pPr>
            <a:r>
              <a:rPr lang="en-US" sz="1000" dirty="0" smtClean="0">
                <a:ea typeface="+mn-ea"/>
                <a:cs typeface="+mn-cs"/>
              </a:rPr>
              <a:t>(2) Greenwood BM, </a:t>
            </a:r>
            <a:r>
              <a:rPr lang="en-US" sz="1000" dirty="0" err="1" smtClean="0">
                <a:ea typeface="+mn-ea"/>
                <a:cs typeface="+mn-cs"/>
              </a:rPr>
              <a:t>Bojang</a:t>
            </a:r>
            <a:r>
              <a:rPr lang="en-US" sz="1000" dirty="0" smtClean="0">
                <a:ea typeface="+mn-ea"/>
                <a:cs typeface="+mn-cs"/>
              </a:rPr>
              <a:t> K, </a:t>
            </a:r>
            <a:r>
              <a:rPr lang="en-US" sz="1000" dirty="0" err="1" smtClean="0">
                <a:ea typeface="+mn-ea"/>
                <a:cs typeface="+mn-cs"/>
              </a:rPr>
              <a:t>Whitty</a:t>
            </a:r>
            <a:r>
              <a:rPr lang="en-US" sz="1000" dirty="0" smtClean="0">
                <a:ea typeface="+mn-ea"/>
                <a:cs typeface="+mn-cs"/>
              </a:rPr>
              <a:t> C, </a:t>
            </a:r>
            <a:r>
              <a:rPr lang="en-US" sz="1000" dirty="0" err="1" smtClean="0">
                <a:ea typeface="+mn-ea"/>
                <a:cs typeface="+mn-cs"/>
              </a:rPr>
              <a:t>Targett</a:t>
            </a:r>
            <a:r>
              <a:rPr lang="en-US" sz="1000" dirty="0" smtClean="0">
                <a:ea typeface="+mn-ea"/>
                <a:cs typeface="+mn-cs"/>
              </a:rPr>
              <a:t> GAT. Malaria. </a:t>
            </a:r>
            <a:r>
              <a:rPr lang="en-US" sz="1000" i="1" dirty="0" smtClean="0">
                <a:ea typeface="+mn-ea"/>
                <a:cs typeface="+mn-cs"/>
              </a:rPr>
              <a:t>Lancet</a:t>
            </a:r>
            <a:r>
              <a:rPr lang="en-US" sz="1000" dirty="0" smtClean="0">
                <a:ea typeface="+mn-ea"/>
                <a:cs typeface="+mn-cs"/>
              </a:rPr>
              <a:t>. 2005; 365: 1487-1498.</a:t>
            </a:r>
          </a:p>
          <a:p>
            <a:pPr marL="228600" indent="-228600">
              <a:lnSpc>
                <a:spcPct val="90000"/>
              </a:lnSpc>
              <a:defRPr/>
            </a:pPr>
            <a:r>
              <a:rPr lang="en-US" sz="1000" dirty="0" smtClean="0">
                <a:ea typeface="+mn-ea"/>
                <a:cs typeface="+mn-cs"/>
              </a:rPr>
              <a:t>(3) Van </a:t>
            </a:r>
            <a:r>
              <a:rPr lang="en-US" sz="1000" dirty="0" err="1" smtClean="0">
                <a:ea typeface="+mn-ea"/>
                <a:cs typeface="+mn-cs"/>
              </a:rPr>
              <a:t>Lieshout</a:t>
            </a:r>
            <a:r>
              <a:rPr lang="en-US" sz="1000" dirty="0" smtClean="0">
                <a:ea typeface="+mn-ea"/>
                <a:cs typeface="+mn-cs"/>
              </a:rPr>
              <a:t> M, </a:t>
            </a:r>
            <a:r>
              <a:rPr lang="en-US" sz="1000" dirty="0" err="1" smtClean="0">
                <a:ea typeface="+mn-ea"/>
                <a:cs typeface="+mn-cs"/>
              </a:rPr>
              <a:t>Kovats</a:t>
            </a:r>
            <a:r>
              <a:rPr lang="en-US" sz="1000" dirty="0" smtClean="0">
                <a:ea typeface="+mn-ea"/>
                <a:cs typeface="+mn-cs"/>
              </a:rPr>
              <a:t> RS, Livermore MT, Martens P. Climate Change and Malaria: Analysis of the SRES Climate and Socio-Economic Scenarios. </a:t>
            </a:r>
            <a:r>
              <a:rPr lang="en-US" sz="1000" i="1" dirty="0" smtClean="0">
                <a:ea typeface="+mn-ea"/>
                <a:cs typeface="+mn-cs"/>
              </a:rPr>
              <a:t>Global Environmental Change</a:t>
            </a:r>
            <a:r>
              <a:rPr lang="en-US" sz="1000" dirty="0" smtClean="0">
                <a:ea typeface="+mn-ea"/>
                <a:cs typeface="+mn-cs"/>
              </a:rPr>
              <a:t>. 2004; 14: 87 – 99 </a:t>
            </a:r>
          </a:p>
          <a:p>
            <a:pPr marL="228600" indent="-228600">
              <a:lnSpc>
                <a:spcPct val="90000"/>
              </a:lnSpc>
              <a:defRPr/>
            </a:pPr>
            <a:r>
              <a:rPr lang="en-US" sz="1000" dirty="0" smtClean="0">
                <a:ea typeface="+mn-ea"/>
                <a:cs typeface="+mn-cs"/>
              </a:rPr>
              <a:t>(4) Map: UNEP/GRID-</a:t>
            </a:r>
            <a:r>
              <a:rPr lang="en-US" sz="1000" dirty="0" err="1" smtClean="0">
                <a:ea typeface="+mn-ea"/>
                <a:cs typeface="+mn-cs"/>
              </a:rPr>
              <a:t>Arendal</a:t>
            </a:r>
            <a:r>
              <a:rPr lang="en-US" sz="1000" dirty="0" smtClean="0">
                <a:ea typeface="+mn-ea"/>
                <a:cs typeface="+mn-cs"/>
              </a:rPr>
              <a:t>. Climate change and Malaria, scenario for 2050. UNEP/GRID-</a:t>
            </a:r>
            <a:r>
              <a:rPr lang="en-US" sz="1000" dirty="0" err="1" smtClean="0">
                <a:ea typeface="+mn-ea"/>
                <a:cs typeface="+mn-cs"/>
              </a:rPr>
              <a:t>Arendal</a:t>
            </a:r>
            <a:r>
              <a:rPr lang="en-US" sz="1000" dirty="0" smtClean="0">
                <a:ea typeface="+mn-ea"/>
                <a:cs typeface="+mn-cs"/>
              </a:rPr>
              <a:t> Maps and Graphics Library. 2005. Available at: </a:t>
            </a:r>
            <a:r>
              <a:rPr lang="en-US" sz="1000" dirty="0" smtClean="0">
                <a:ea typeface="+mn-ea"/>
                <a:cs typeface="+mn-cs"/>
                <a:hlinkClick r:id="rId3"/>
              </a:rPr>
              <a:t>http://maps.grida.no/go/graphic/climate_change_and_malaria_scenario_for_2050</a:t>
            </a:r>
            <a:r>
              <a:rPr lang="en-US" sz="1000" dirty="0" smtClean="0">
                <a:ea typeface="+mn-ea"/>
                <a:cs typeface="+mn-cs"/>
              </a:rPr>
              <a:t>. Accessed February 07, 2007.</a:t>
            </a:r>
          </a:p>
          <a:p>
            <a:pPr marL="228600" indent="-228600">
              <a:lnSpc>
                <a:spcPct val="90000"/>
              </a:lnSpc>
              <a:defRPr/>
            </a:pPr>
            <a:r>
              <a:rPr lang="en-US" sz="1000" dirty="0" smtClean="0">
                <a:ea typeface="+mn-ea"/>
                <a:cs typeface="+mn-cs"/>
              </a:rPr>
              <a:t>(5) Figure: Epstein PR and Mills E (eds.) </a:t>
            </a:r>
            <a:r>
              <a:rPr lang="en-US" sz="1000" i="1" dirty="0" smtClean="0">
                <a:ea typeface="+mn-ea"/>
                <a:cs typeface="+mn-cs"/>
              </a:rPr>
              <a:t>Climate Change Futures: Health, Ecological and Economic Dimensions</a:t>
            </a:r>
            <a:r>
              <a:rPr lang="en-US" sz="1000" dirty="0" smtClean="0">
                <a:ea typeface="+mn-ea"/>
                <a:cs typeface="+mn-cs"/>
              </a:rPr>
              <a:t>.  The Center for Health and the Global Environment, Harvard Medical School, 2005.</a:t>
            </a:r>
          </a:p>
          <a:p>
            <a:pPr>
              <a:defRPr/>
            </a:pPr>
            <a:endParaRPr lang="en-US" sz="1000" dirty="0" smtClean="0"/>
          </a:p>
          <a:p>
            <a:pPr>
              <a:defRPr/>
            </a:pPr>
            <a:r>
              <a:rPr lang="en-US" sz="1000" dirty="0" smtClean="0">
                <a:latin typeface="Corbel" charset="0"/>
              </a:rPr>
              <a:t>Dengue fever is also expected to increase in prevalence as a result of global warming. In 1990, approximately 30% of the world’s population, 1.5 billion people, lived in regions where the estimated risk of dengue transmission was greater than 50%. By 2085, an estimated 50% to 60% of the projected world population, 5-6 billion people, would be at risk of dengue transmission, compared with 3.5 billion people (or 30% of world population) if climate change did not occur.(1)</a:t>
            </a:r>
          </a:p>
          <a:p>
            <a:pPr>
              <a:defRPr/>
            </a:pPr>
            <a:endParaRPr lang="en-US" sz="1000" dirty="0" smtClean="0">
              <a:latin typeface="Corbel" charset="0"/>
            </a:endParaRPr>
          </a:p>
          <a:p>
            <a:pPr>
              <a:defRPr/>
            </a:pPr>
            <a:r>
              <a:rPr lang="en-US" sz="1000" dirty="0" smtClean="0">
                <a:latin typeface="Corbel" charset="0"/>
              </a:rPr>
              <a:t>References:</a:t>
            </a:r>
          </a:p>
          <a:p>
            <a:pPr>
              <a:defRPr/>
            </a:pPr>
            <a:r>
              <a:rPr lang="en-US" sz="1000" dirty="0" smtClean="0">
                <a:latin typeface="Corbel" charset="0"/>
              </a:rPr>
              <a:t>(1) Hales S, de Wet N, </a:t>
            </a:r>
            <a:r>
              <a:rPr lang="en-US" sz="1000" dirty="0" err="1" smtClean="0">
                <a:latin typeface="Corbel" charset="0"/>
              </a:rPr>
              <a:t>Maindonald</a:t>
            </a:r>
            <a:r>
              <a:rPr lang="en-US" sz="1000" dirty="0" smtClean="0">
                <a:latin typeface="Corbel" charset="0"/>
              </a:rPr>
              <a:t> J, Woodward A. Potential Effect of Population and Climate Changes on Global Distribution of Dengue Fever: an Empirical Model. </a:t>
            </a:r>
            <a:r>
              <a:rPr lang="en-US" sz="1000" i="1" dirty="0" smtClean="0">
                <a:latin typeface="Corbel" charset="0"/>
              </a:rPr>
              <a:t>Lancet</a:t>
            </a:r>
            <a:r>
              <a:rPr lang="en-US" sz="1000" dirty="0" smtClean="0">
                <a:latin typeface="Corbel" charset="0"/>
              </a:rPr>
              <a:t>. 2002; 360: 830-834. </a:t>
            </a:r>
            <a:endParaRPr lang="en-US" sz="1000" dirty="0" smtClean="0"/>
          </a:p>
          <a:p>
            <a:pPr>
              <a:defRPr/>
            </a:pPr>
            <a:endParaRPr lang="en-US" sz="1000" dirty="0" smtClean="0"/>
          </a:p>
          <a:p>
            <a:pPr>
              <a:defRPr/>
            </a:pPr>
            <a:r>
              <a:rPr lang="en-US" sz="1000" dirty="0" smtClean="0"/>
              <a:t>Photos:</a:t>
            </a:r>
          </a:p>
          <a:p>
            <a:pPr>
              <a:defRPr/>
            </a:pPr>
            <a:r>
              <a:rPr lang="en-US" sz="1000" dirty="0" smtClean="0"/>
              <a:t>CDC, Climate Change and Public Health, Vector Borne and </a:t>
            </a:r>
            <a:r>
              <a:rPr lang="en-US" sz="1000" dirty="0" err="1" smtClean="0"/>
              <a:t>Zoonotic</a:t>
            </a:r>
            <a:r>
              <a:rPr lang="en-US" sz="1000" dirty="0" smtClean="0"/>
              <a:t> Diseases: http://</a:t>
            </a:r>
            <a:r>
              <a:rPr lang="en-US" sz="1000" dirty="0" err="1" smtClean="0"/>
              <a:t>www.cdc.gov/climatechange/effects/vectorborne.htm</a:t>
            </a:r>
            <a:endParaRPr lang="en-US" dirty="0" smtClean="0"/>
          </a:p>
          <a:p>
            <a:pPr>
              <a:defRPr/>
            </a:pPr>
            <a:r>
              <a:rPr lang="en-US" dirty="0" smtClean="0"/>
              <a:t>Tick: USDA, http://www.ars.usda.gov/is/graphics/photos/mar98/k8002-3.htm</a:t>
            </a:r>
          </a:p>
        </p:txBody>
      </p:sp>
      <p:sp>
        <p:nvSpPr>
          <p:cNvPr id="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54F3730-D046-7F43-A170-DBDF631D8220}" type="slidenum">
              <a:rPr lang="en-US" sz="1200"/>
              <a:pPr/>
              <a:t>30</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Placeholder 2"/>
          <p:cNvSpPr>
            <a:spLocks noGrp="1" noRot="1" noChangeAspect="1" noTextEdit="1"/>
          </p:cNvSpPr>
          <p:nvPr>
            <p:ph type="sldImg"/>
          </p:nvPr>
        </p:nvSpPr>
        <p:spPr>
          <a:ln/>
        </p:spPr>
      </p:sp>
      <p:sp>
        <p:nvSpPr>
          <p:cNvPr id="21506" name="Placeholder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a:ln/>
        </p:spPr>
      </p:sp>
      <p:sp>
        <p:nvSpPr>
          <p:cNvPr id="645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ea typeface="ＭＳ Ｐゴシック" charset="0"/>
                <a:cs typeface="ＭＳ Ｐゴシック" charset="0"/>
              </a:rPr>
              <a:t>Photo: ABC news/Getty images, found at http://abcnews.go.com/blogs/technology/2012/07/whos-most-to-blame-for-global-warming/  1/27/13</a:t>
            </a:r>
          </a:p>
          <a:p>
            <a:pPr>
              <a:lnSpc>
                <a:spcPct val="90000"/>
              </a:lnSpc>
            </a:pPr>
            <a:endParaRPr lang="en-US">
              <a:ea typeface="ＭＳ Ｐゴシック" charset="0"/>
              <a:cs typeface="ＭＳ Ｐゴシック" charset="0"/>
            </a:endParaRPr>
          </a:p>
          <a:p>
            <a:pPr>
              <a:lnSpc>
                <a:spcPct val="90000"/>
              </a:lnSpc>
            </a:pPr>
            <a:endParaRPr lang="en-US">
              <a:ea typeface="ＭＳ Ｐゴシック" charset="0"/>
              <a:cs typeface="ＭＳ Ｐゴシック" charset="0"/>
            </a:endParaRPr>
          </a:p>
        </p:txBody>
      </p:sp>
      <p:sp>
        <p:nvSpPr>
          <p:cNvPr id="645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A8416F4-2BBC-C54E-97F3-ED015E5C6797}" type="slidenum">
              <a:rPr lang="en-US" sz="1200"/>
              <a:pPr/>
              <a:t>31</a:t>
            </a:fld>
            <a:endParaRPr 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a:ln/>
        </p:spPr>
      </p:sp>
      <p:sp>
        <p:nvSpPr>
          <p:cNvPr id="665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en-US" sz="1100">
                <a:ea typeface="ＭＳ Ｐゴシック" charset="0"/>
                <a:cs typeface="ＭＳ Ｐゴシック" charset="0"/>
              </a:rPr>
              <a:t>http://www.nytimes.com/2013/05/19/opinion/sunday/friedman-without-water-revolution.html?pagewanted=all&amp;_r=0</a:t>
            </a:r>
          </a:p>
          <a:p>
            <a:pPr>
              <a:lnSpc>
                <a:spcPct val="80000"/>
              </a:lnSpc>
            </a:pPr>
            <a:endParaRPr lang="en-US" sz="1100">
              <a:ea typeface="ＭＳ Ｐゴシック" charset="0"/>
              <a:cs typeface="ＭＳ Ｐゴシック" charset="0"/>
            </a:endParaRPr>
          </a:p>
          <a:p>
            <a:pPr>
              <a:lnSpc>
                <a:spcPct val="80000"/>
              </a:lnSpc>
            </a:pPr>
            <a:r>
              <a:rPr lang="en-US" sz="1100">
                <a:ea typeface="ＭＳ Ｐゴシック" charset="0"/>
                <a:cs typeface="ＭＳ Ｐゴシック" charset="0"/>
              </a:rPr>
              <a:t>I came here to write my column and work on a film for the Showtime series, </a:t>
            </a:r>
            <a:r>
              <a:rPr lang="ja-JP" altLang="en-US" sz="1100">
                <a:ea typeface="ＭＳ Ｐゴシック" charset="0"/>
                <a:cs typeface="ＭＳ Ｐゴシック" charset="0"/>
              </a:rPr>
              <a:t>“</a:t>
            </a:r>
            <a:r>
              <a:rPr lang="en-US" altLang="ja-JP" sz="1100">
                <a:ea typeface="ＭＳ Ｐゴシック" charset="0"/>
                <a:cs typeface="ＭＳ Ｐゴシック" charset="0"/>
              </a:rPr>
              <a:t>Years of Living Dangerously,</a:t>
            </a:r>
            <a:r>
              <a:rPr lang="ja-JP" altLang="en-US" sz="1100">
                <a:ea typeface="ＭＳ Ｐゴシック" charset="0"/>
                <a:cs typeface="ＭＳ Ｐゴシック" charset="0"/>
              </a:rPr>
              <a:t>”</a:t>
            </a:r>
            <a:r>
              <a:rPr lang="en-US" altLang="ja-JP" sz="1100">
                <a:ea typeface="ＭＳ Ｐゴシック" charset="0"/>
                <a:cs typeface="ＭＳ Ｐゴシック" charset="0"/>
              </a:rPr>
              <a:t> about the </a:t>
            </a:r>
            <a:r>
              <a:rPr lang="ja-JP" altLang="en-US" sz="1100">
                <a:ea typeface="ＭＳ Ｐゴシック" charset="0"/>
                <a:cs typeface="ＭＳ Ｐゴシック" charset="0"/>
              </a:rPr>
              <a:t>“</a:t>
            </a:r>
            <a:r>
              <a:rPr lang="en-US" altLang="ja-JP" sz="1100">
                <a:ea typeface="ＭＳ Ｐゴシック" charset="0"/>
                <a:cs typeface="ＭＳ Ｐゴシック" charset="0"/>
              </a:rPr>
              <a:t>Jafaf,</a:t>
            </a:r>
            <a:r>
              <a:rPr lang="ja-JP" altLang="en-US" sz="1100">
                <a:ea typeface="ＭＳ Ｐゴシック" charset="0"/>
                <a:cs typeface="ＭＳ Ｐゴシック" charset="0"/>
              </a:rPr>
              <a:t>”</a:t>
            </a:r>
            <a:r>
              <a:rPr lang="en-US" altLang="ja-JP" sz="1100">
                <a:ea typeface="ＭＳ Ｐゴシック" charset="0"/>
                <a:cs typeface="ＭＳ Ｐゴシック" charset="0"/>
              </a:rPr>
              <a:t> or drought, one of the key drivers of the Syrian war. In an age of climate change, we</a:t>
            </a:r>
            <a:r>
              <a:rPr lang="ja-JP" altLang="en-US" sz="1100">
                <a:ea typeface="ＭＳ Ｐゴシック" charset="0"/>
                <a:cs typeface="ＭＳ Ｐゴシック" charset="0"/>
              </a:rPr>
              <a:t>’</a:t>
            </a:r>
            <a:r>
              <a:rPr lang="en-US" altLang="ja-JP" sz="1100">
                <a:ea typeface="ＭＳ Ｐゴシック" charset="0"/>
                <a:cs typeface="ＭＳ Ｐゴシック" charset="0"/>
              </a:rPr>
              <a:t>re likely to see many more such conflicts.</a:t>
            </a:r>
          </a:p>
          <a:p>
            <a:pPr>
              <a:lnSpc>
                <a:spcPct val="80000"/>
              </a:lnSpc>
            </a:pPr>
            <a:endParaRPr lang="en-US" sz="1100">
              <a:ea typeface="ＭＳ Ｐゴシック" charset="0"/>
              <a:cs typeface="ＭＳ Ｐゴシック" charset="0"/>
            </a:endParaRPr>
          </a:p>
          <a:p>
            <a:pPr>
              <a:lnSpc>
                <a:spcPct val="80000"/>
              </a:lnSpc>
            </a:pPr>
            <a:r>
              <a:rPr lang="ja-JP" altLang="en-US" sz="1100">
                <a:ea typeface="ＭＳ Ｐゴシック" charset="0"/>
                <a:cs typeface="ＭＳ Ｐゴシック" charset="0"/>
              </a:rPr>
              <a:t>“</a:t>
            </a:r>
            <a:r>
              <a:rPr lang="en-US" altLang="ja-JP" sz="1100">
                <a:ea typeface="ＭＳ Ｐゴシック" charset="0"/>
                <a:cs typeface="ＭＳ Ｐゴシック" charset="0"/>
              </a:rPr>
              <a:t>The drought did not cause Syria</a:t>
            </a:r>
            <a:r>
              <a:rPr lang="ja-JP" altLang="en-US" sz="1100">
                <a:ea typeface="ＭＳ Ｐゴシック" charset="0"/>
                <a:cs typeface="ＭＳ Ｐゴシック" charset="0"/>
              </a:rPr>
              <a:t>’</a:t>
            </a:r>
            <a:r>
              <a:rPr lang="en-US" altLang="ja-JP" sz="1100">
                <a:ea typeface="ＭＳ Ｐゴシック" charset="0"/>
                <a:cs typeface="ＭＳ Ｐゴシック" charset="0"/>
              </a:rPr>
              <a:t>s civil war,</a:t>
            </a:r>
            <a:r>
              <a:rPr lang="ja-JP" altLang="en-US" sz="1100">
                <a:ea typeface="ＭＳ Ｐゴシック" charset="0"/>
                <a:cs typeface="ＭＳ Ｐゴシック" charset="0"/>
              </a:rPr>
              <a:t>”</a:t>
            </a:r>
            <a:r>
              <a:rPr lang="en-US" altLang="ja-JP" sz="1100">
                <a:ea typeface="ＭＳ Ｐゴシック" charset="0"/>
                <a:cs typeface="ＭＳ Ｐゴシック" charset="0"/>
              </a:rPr>
              <a:t> said the Syrian economist Samir Aita, but, he added, the failure of the government to respond to the drought played a huge role in fueling the uprising. What happened, Aita explained, was that after Assad took over in 2000 he opened up the regulated agricultural sector in Syria for big farmers, many of them government cronies, to buy up land and drill as much water as they wanted, eventually severely diminishing the water table. This began driving small farmers off the land into towns, where they had to scrounge for work.</a:t>
            </a:r>
          </a:p>
          <a:p>
            <a:pPr>
              <a:lnSpc>
                <a:spcPct val="80000"/>
              </a:lnSpc>
            </a:pPr>
            <a:endParaRPr lang="en-US" sz="1100">
              <a:ea typeface="ＭＳ Ｐゴシック" charset="0"/>
              <a:cs typeface="ＭＳ Ｐゴシック" charset="0"/>
            </a:endParaRPr>
          </a:p>
          <a:p>
            <a:pPr>
              <a:lnSpc>
                <a:spcPct val="80000"/>
              </a:lnSpc>
            </a:pPr>
            <a:r>
              <a:rPr lang="en-US" sz="1100">
                <a:ea typeface="ＭＳ Ｐゴシック" charset="0"/>
                <a:cs typeface="ＭＳ Ｐゴシック" charset="0"/>
              </a:rPr>
              <a:t>Because of the population explosion that started here in the 1980s and 1990s thanks to better health care, those leaving the countryside came with huge families and settled in towns around cities like Aleppo. Some of those small towns swelled from 2,000 people to 400,000 in a decade or so. The government failed to provide proper schools, jobs or services for this youth bulge, which hit its teens and 20s right when the revolution erupted.</a:t>
            </a:r>
          </a:p>
          <a:p>
            <a:pPr>
              <a:lnSpc>
                <a:spcPct val="80000"/>
              </a:lnSpc>
            </a:pPr>
            <a:endParaRPr lang="en-US" sz="1100">
              <a:ea typeface="ＭＳ Ｐゴシック" charset="0"/>
              <a:cs typeface="ＭＳ Ｐゴシック" charset="0"/>
            </a:endParaRPr>
          </a:p>
          <a:p>
            <a:pPr>
              <a:lnSpc>
                <a:spcPct val="80000"/>
              </a:lnSpc>
            </a:pPr>
            <a:r>
              <a:rPr lang="en-US" sz="1100">
                <a:ea typeface="ＭＳ Ｐゴシック" charset="0"/>
                <a:cs typeface="ＭＳ Ｐゴシック" charset="0"/>
              </a:rPr>
              <a:t>Then, between 2006 and 2011, some 60 percent of Syria</a:t>
            </a:r>
            <a:r>
              <a:rPr lang="ja-JP" altLang="en-US" sz="1100">
                <a:ea typeface="ＭＳ Ｐゴシック" charset="0"/>
                <a:cs typeface="ＭＳ Ｐゴシック" charset="0"/>
              </a:rPr>
              <a:t>’</a:t>
            </a:r>
            <a:r>
              <a:rPr lang="en-US" altLang="ja-JP" sz="1100">
                <a:ea typeface="ＭＳ Ｐゴシック" charset="0"/>
                <a:cs typeface="ＭＳ Ｐゴシック" charset="0"/>
              </a:rPr>
              <a:t>s land mass was ravaged by the drought and, with the water table already too low and river irrigation shrunken, it wiped out the livelihoods of 800,000 Syrian farmers and herders, the United Nations reported. </a:t>
            </a:r>
            <a:r>
              <a:rPr lang="ja-JP" altLang="en-US" sz="1100">
                <a:ea typeface="ＭＳ Ｐゴシック" charset="0"/>
                <a:cs typeface="ＭＳ Ｐゴシック" charset="0"/>
              </a:rPr>
              <a:t>“</a:t>
            </a:r>
            <a:r>
              <a:rPr lang="en-US" altLang="ja-JP" sz="1100">
                <a:ea typeface="ＭＳ Ｐゴシック" charset="0"/>
                <a:cs typeface="ＭＳ Ｐゴシック" charset="0"/>
              </a:rPr>
              <a:t>Half the population in Syria between the Tigris and Euphrates Rivers left the land</a:t>
            </a:r>
            <a:r>
              <a:rPr lang="ja-JP" altLang="en-US" sz="1100">
                <a:ea typeface="ＭＳ Ｐゴシック" charset="0"/>
                <a:cs typeface="ＭＳ Ｐゴシック" charset="0"/>
              </a:rPr>
              <a:t>”</a:t>
            </a:r>
            <a:r>
              <a:rPr lang="en-US" altLang="ja-JP" sz="1100">
                <a:ea typeface="ＭＳ Ｐゴシック" charset="0"/>
                <a:cs typeface="ＭＳ Ｐゴシック" charset="0"/>
              </a:rPr>
              <a:t> for urban areas during the last decade, said Aita. And with Assad doing nothing to help the drought refugees, a lot of very simple farmers and their kids got politicized. </a:t>
            </a:r>
            <a:r>
              <a:rPr lang="ja-JP" altLang="en-US" sz="1100">
                <a:ea typeface="ＭＳ Ｐゴシック" charset="0"/>
                <a:cs typeface="ＭＳ Ｐゴシック" charset="0"/>
              </a:rPr>
              <a:t>“</a:t>
            </a:r>
            <a:r>
              <a:rPr lang="en-US" altLang="ja-JP" sz="1100">
                <a:ea typeface="ＭＳ Ｐゴシック" charset="0"/>
                <a:cs typeface="ＭＳ Ｐゴシック" charset="0"/>
              </a:rPr>
              <a:t>State and government was invented in this part of the world, in ancient Mesopotamia, precisely to manage irrigation and crop growing,</a:t>
            </a:r>
            <a:r>
              <a:rPr lang="ja-JP" altLang="en-US" sz="1100">
                <a:ea typeface="ＭＳ Ｐゴシック" charset="0"/>
                <a:cs typeface="ＭＳ Ｐゴシック" charset="0"/>
              </a:rPr>
              <a:t>”</a:t>
            </a:r>
            <a:r>
              <a:rPr lang="en-US" altLang="ja-JP" sz="1100">
                <a:ea typeface="ＭＳ Ｐゴシック" charset="0"/>
                <a:cs typeface="ＭＳ Ｐゴシック" charset="0"/>
              </a:rPr>
              <a:t> said Aita, </a:t>
            </a:r>
            <a:r>
              <a:rPr lang="ja-JP" altLang="en-US" sz="1100">
                <a:ea typeface="ＭＳ Ｐゴシック" charset="0"/>
                <a:cs typeface="ＭＳ Ｐゴシック" charset="0"/>
              </a:rPr>
              <a:t>“</a:t>
            </a:r>
            <a:r>
              <a:rPr lang="en-US" altLang="ja-JP" sz="1100">
                <a:ea typeface="ＭＳ Ｐゴシック" charset="0"/>
                <a:cs typeface="ＭＳ Ｐゴシック" charset="0"/>
              </a:rPr>
              <a:t>and Assad failed in that basic task.</a:t>
            </a:r>
            <a:r>
              <a:rPr lang="ja-JP" altLang="en-US" sz="1100">
                <a:ea typeface="ＭＳ Ｐゴシック" charset="0"/>
                <a:cs typeface="ＭＳ Ｐゴシック" charset="0"/>
              </a:rPr>
              <a:t>”</a:t>
            </a:r>
            <a:endParaRPr lang="en-US" sz="1100">
              <a:ea typeface="ＭＳ Ｐゴシック" charset="0"/>
              <a:cs typeface="ＭＳ Ｐゴシック" charset="0"/>
            </a:endParaRPr>
          </a:p>
        </p:txBody>
      </p:sp>
      <p:sp>
        <p:nvSpPr>
          <p:cNvPr id="665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A0CE0EF-4610-3745-9703-63CB93A751EB}" type="slidenum">
              <a:rPr lang="en-US" sz="1200"/>
              <a:pPr/>
              <a:t>32</a:t>
            </a:fld>
            <a:endParaRPr 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a:ln/>
        </p:spPr>
      </p:sp>
      <p:sp>
        <p:nvSpPr>
          <p:cNvPr id="686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Reference New Orleans, Louisiana, Hurricane Katrina</a:t>
            </a:r>
          </a:p>
          <a:p>
            <a:endParaRPr lang="en-US" dirty="0">
              <a:ea typeface="ＭＳ Ｐゴシック" charset="0"/>
              <a:cs typeface="ＭＳ Ｐゴシック" charset="0"/>
            </a:endParaRPr>
          </a:p>
          <a:p>
            <a:r>
              <a:rPr lang="en-US" dirty="0">
                <a:ea typeface="ＭＳ Ｐゴシック" charset="0"/>
                <a:cs typeface="ＭＳ Ｐゴシック" charset="0"/>
              </a:rPr>
              <a:t>Flooding will become more common. As global temperatures rise, the global water cycle is accelerated and the amount of water vapor in the atmosphere increases. The result is more intense downpours, even when total precipitation remains unchanged. </a:t>
            </a:r>
          </a:p>
          <a:p>
            <a:r>
              <a:rPr lang="en-US" dirty="0">
                <a:ea typeface="ＭＳ Ｐゴシック" charset="0"/>
                <a:cs typeface="ＭＳ Ｐゴシック" charset="0"/>
              </a:rPr>
              <a:t>References:</a:t>
            </a:r>
          </a:p>
          <a:p>
            <a:r>
              <a:rPr lang="en-US" dirty="0">
                <a:ea typeface="ＭＳ Ｐゴシック" charset="0"/>
                <a:cs typeface="ＭＳ Ｐゴシック" charset="0"/>
              </a:rPr>
              <a:t>(1)Millennium Ecosystem Assessment, 2005. </a:t>
            </a:r>
            <a:r>
              <a:rPr lang="en-US" i="1" dirty="0">
                <a:ea typeface="ＭＳ Ｐゴシック" charset="0"/>
                <a:cs typeface="ＭＳ Ｐゴシック" charset="0"/>
              </a:rPr>
              <a:t>Ecosystems and Human Well-being: Synthesis</a:t>
            </a:r>
            <a:r>
              <a:rPr lang="en-US" dirty="0">
                <a:ea typeface="ＭＳ Ｐゴシック" charset="0"/>
                <a:cs typeface="ＭＳ Ｐゴシック" charset="0"/>
              </a:rPr>
              <a:t>. Island Press, Washington, DC.</a:t>
            </a:r>
          </a:p>
          <a:p>
            <a:r>
              <a:rPr lang="en-US" dirty="0">
                <a:ea typeface="ＭＳ Ｐゴシック" charset="0"/>
                <a:cs typeface="ＭＳ Ｐゴシック" charset="0"/>
              </a:rPr>
              <a:t>(2) </a:t>
            </a:r>
            <a:r>
              <a:rPr lang="en-US" dirty="0" err="1">
                <a:ea typeface="ＭＳ Ｐゴシック" charset="0"/>
                <a:cs typeface="ＭＳ Ｐゴシック" charset="0"/>
              </a:rPr>
              <a:t>Milly</a:t>
            </a:r>
            <a:r>
              <a:rPr lang="en-US" dirty="0">
                <a:ea typeface="ＭＳ Ｐゴシック" charset="0"/>
                <a:cs typeface="ＭＳ Ｐゴシック" charset="0"/>
              </a:rPr>
              <a:t> PCD, </a:t>
            </a:r>
            <a:r>
              <a:rPr lang="en-US" dirty="0" err="1">
                <a:ea typeface="ＭＳ Ｐゴシック" charset="0"/>
                <a:cs typeface="ＭＳ Ｐゴシック" charset="0"/>
              </a:rPr>
              <a:t>Wetherald</a:t>
            </a:r>
            <a:r>
              <a:rPr lang="en-US" dirty="0">
                <a:ea typeface="ＭＳ Ｐゴシック" charset="0"/>
                <a:cs typeface="ＭＳ Ｐゴシック" charset="0"/>
              </a:rPr>
              <a:t> RT, Dunne KA and </a:t>
            </a:r>
            <a:r>
              <a:rPr lang="en-US" dirty="0" err="1">
                <a:ea typeface="ＭＳ Ｐゴシック" charset="0"/>
                <a:cs typeface="ＭＳ Ｐゴシック" charset="0"/>
              </a:rPr>
              <a:t>Delworth</a:t>
            </a:r>
            <a:r>
              <a:rPr lang="en-US" dirty="0">
                <a:ea typeface="ＭＳ Ｐゴシック" charset="0"/>
                <a:cs typeface="ＭＳ Ｐゴシック" charset="0"/>
              </a:rPr>
              <a:t> TL. Increasing Risk of Great Floods in a Changing Climate. </a:t>
            </a:r>
            <a:r>
              <a:rPr lang="en-US" i="1" dirty="0">
                <a:ea typeface="ＭＳ Ｐゴシック" charset="0"/>
                <a:cs typeface="ＭＳ Ｐゴシック" charset="0"/>
              </a:rPr>
              <a:t>Nature</a:t>
            </a:r>
            <a:r>
              <a:rPr lang="en-US" dirty="0">
                <a:ea typeface="ＭＳ Ｐゴシック" charset="0"/>
                <a:cs typeface="ＭＳ Ｐゴシック" charset="0"/>
              </a:rPr>
              <a:t> (2002); 415: 514-517. </a:t>
            </a:r>
          </a:p>
          <a:p>
            <a:endParaRPr lang="en-US" dirty="0">
              <a:ea typeface="ＭＳ Ｐゴシック" charset="0"/>
              <a:cs typeface="ＭＳ Ｐゴシック" charset="0"/>
            </a:endParaRPr>
          </a:p>
          <a:p>
            <a:r>
              <a:rPr lang="en-US" dirty="0">
                <a:ea typeface="ＭＳ Ｐゴシック" charset="0"/>
                <a:cs typeface="ＭＳ Ｐゴシック" charset="0"/>
              </a:rPr>
              <a:t>Photos (left to right):</a:t>
            </a:r>
          </a:p>
          <a:p>
            <a:r>
              <a:rPr lang="en-US" dirty="0" err="1">
                <a:ea typeface="ＭＳ Ｐゴシック" charset="0"/>
                <a:cs typeface="ＭＳ Ｐゴシック" charset="0"/>
              </a:rPr>
              <a:t>Orkut</a:t>
            </a:r>
            <a:r>
              <a:rPr lang="en-US" dirty="0">
                <a:ea typeface="ＭＳ Ｐゴシック" charset="0"/>
                <a:cs typeface="ＭＳ Ｐゴシック" charset="0"/>
              </a:rPr>
              <a:t> images, Wikimedia Commons, http://</a:t>
            </a:r>
            <a:r>
              <a:rPr lang="en-US" dirty="0" err="1">
                <a:ea typeface="ＭＳ Ｐゴシック" charset="0"/>
                <a:cs typeface="ＭＳ Ｐゴシック" charset="0"/>
              </a:rPr>
              <a:t>commons.wikimedia.org</a:t>
            </a:r>
            <a:r>
              <a:rPr lang="en-US" dirty="0">
                <a:ea typeface="ＭＳ Ｐゴシック" charset="0"/>
                <a:cs typeface="ＭＳ Ｐゴシック" charset="0"/>
              </a:rPr>
              <a:t>/wiki/</a:t>
            </a:r>
            <a:r>
              <a:rPr lang="en-US" dirty="0" err="1">
                <a:ea typeface="ＭＳ Ｐゴシック" charset="0"/>
                <a:cs typeface="ＭＳ Ｐゴシック" charset="0"/>
              </a:rPr>
              <a:t>File:Itajai_floods.jpg</a:t>
            </a:r>
            <a:endParaRPr lang="en-US" dirty="0">
              <a:ea typeface="ＭＳ Ｐゴシック" charset="0"/>
              <a:cs typeface="ＭＳ Ｐゴシック" charset="0"/>
            </a:endParaRPr>
          </a:p>
          <a:p>
            <a:r>
              <a:rPr lang="en-US" dirty="0" err="1">
                <a:ea typeface="ＭＳ Ｐゴシック" charset="0"/>
                <a:cs typeface="ＭＳ Ｐゴシック" charset="0"/>
              </a:rPr>
              <a:t>Trokilinochchi</a:t>
            </a:r>
            <a:r>
              <a:rPr lang="en-US" dirty="0">
                <a:ea typeface="ＭＳ Ｐゴシック" charset="0"/>
                <a:cs typeface="ＭＳ Ｐゴシック" charset="0"/>
              </a:rPr>
              <a:t>, Wikimedia Commons, http://</a:t>
            </a:r>
            <a:r>
              <a:rPr lang="en-US" dirty="0" err="1">
                <a:ea typeface="ＭＳ Ｐゴシック" charset="0"/>
                <a:cs typeface="ＭＳ Ｐゴシック" charset="0"/>
              </a:rPr>
              <a:t>commons.wikimedia.org</a:t>
            </a:r>
            <a:r>
              <a:rPr lang="en-US" dirty="0">
                <a:ea typeface="ＭＳ Ｐゴシック" charset="0"/>
                <a:cs typeface="ＭＳ Ｐゴシック" charset="0"/>
              </a:rPr>
              <a:t>/wiki/</a:t>
            </a:r>
            <a:r>
              <a:rPr lang="en-US" dirty="0" err="1">
                <a:ea typeface="ＭＳ Ｐゴシック" charset="0"/>
                <a:cs typeface="ＭＳ Ｐゴシック" charset="0"/>
              </a:rPr>
              <a:t>File:Woman_in_Sri_Lanka_rescued_during_monsoon_flooding.jpg</a:t>
            </a:r>
            <a:endParaRPr lang="en-US" dirty="0">
              <a:ea typeface="ＭＳ Ｐゴシック" charset="0"/>
              <a:cs typeface="ＭＳ Ｐゴシック" charset="0"/>
            </a:endParaRPr>
          </a:p>
          <a:p>
            <a:endParaRPr lang="en-US" dirty="0">
              <a:ea typeface="ＭＳ Ｐゴシック" charset="0"/>
              <a:cs typeface="ＭＳ Ｐゴシック" charset="0"/>
            </a:endParaRPr>
          </a:p>
        </p:txBody>
      </p:sp>
      <p:sp>
        <p:nvSpPr>
          <p:cNvPr id="686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A5F9ED3-7B27-9C40-8210-4DDD61EC3D12}" type="slidenum">
              <a:rPr lang="en-US" sz="1200"/>
              <a:pPr/>
              <a:t>33</a:t>
            </a:fld>
            <a:endParaRPr lang="en-US"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smtClean="0"/>
              <a:t>Crowley RA (2016). Climate Change and Health: A Position Paper of the American College of Physicians.  Annals of Internal Medicine</a:t>
            </a:r>
          </a:p>
          <a:p>
            <a:endParaRPr lang="en-US" dirty="0"/>
          </a:p>
        </p:txBody>
      </p:sp>
      <p:sp>
        <p:nvSpPr>
          <p:cNvPr id="4" name="Slide Number Placeholder 3"/>
          <p:cNvSpPr>
            <a:spLocks noGrp="1"/>
          </p:cNvSpPr>
          <p:nvPr>
            <p:ph type="sldNum" sz="quarter" idx="10"/>
          </p:nvPr>
        </p:nvSpPr>
        <p:spPr/>
        <p:txBody>
          <a:bodyPr/>
          <a:lstStyle/>
          <a:p>
            <a:pPr>
              <a:defRPr/>
            </a:pPr>
            <a:fld id="{43A519D3-3DBF-E24F-8892-C82E9746A836}" type="slidenum">
              <a:rPr lang="en-US" smtClean="0"/>
              <a:pPr>
                <a:defRPr/>
              </a:pPr>
              <a:t>34</a:t>
            </a:fld>
            <a:endParaRPr lang="en-US"/>
          </a:p>
        </p:txBody>
      </p:sp>
    </p:spTree>
    <p:extLst>
      <p:ext uri="{BB962C8B-B14F-4D97-AF65-F5344CB8AC3E}">
        <p14:creationId xmlns:p14="http://schemas.microsoft.com/office/powerpoint/2010/main" val="37617049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a:ln/>
        </p:spPr>
      </p:sp>
      <p:sp>
        <p:nvSpPr>
          <p:cNvPr id="604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en-US" sz="900" dirty="0">
                <a:ea typeface="ＭＳ Ｐゴシック" charset="0"/>
                <a:cs typeface="ＭＳ Ｐゴシック" charset="0"/>
              </a:rPr>
              <a:t>Source: http://</a:t>
            </a:r>
            <a:r>
              <a:rPr lang="en-US" sz="900" dirty="0" err="1">
                <a:ea typeface="ＭＳ Ｐゴシック" charset="0"/>
                <a:cs typeface="ＭＳ Ｐゴシック" charset="0"/>
              </a:rPr>
              <a:t>www.aqmd.gov</a:t>
            </a:r>
            <a:r>
              <a:rPr lang="en-US" sz="900" dirty="0">
                <a:ea typeface="ＭＳ Ｐゴシック" charset="0"/>
                <a:cs typeface="ＭＳ Ｐゴシック" charset="0"/>
              </a:rPr>
              <a:t>/</a:t>
            </a:r>
            <a:r>
              <a:rPr lang="en-US" sz="900" dirty="0" err="1">
                <a:ea typeface="ＭＳ Ｐゴシック" charset="0"/>
                <a:cs typeface="ＭＳ Ｐゴシック" charset="0"/>
              </a:rPr>
              <a:t>tao</a:t>
            </a:r>
            <a:r>
              <a:rPr lang="en-US" sz="900" dirty="0">
                <a:ea typeface="ＭＳ Ｐゴシック" charset="0"/>
                <a:cs typeface="ＭＳ Ｐゴシック" charset="0"/>
              </a:rPr>
              <a:t>/</a:t>
            </a:r>
            <a:r>
              <a:rPr lang="en-US" sz="900" dirty="0" err="1">
                <a:ea typeface="ＭＳ Ｐゴシック" charset="0"/>
                <a:cs typeface="ＭＳ Ｐゴシック" charset="0"/>
              </a:rPr>
              <a:t>conferencesworkshops</a:t>
            </a:r>
            <a:r>
              <a:rPr lang="en-US" sz="900" dirty="0">
                <a:ea typeface="ＭＳ Ｐゴシック" charset="0"/>
                <a:cs typeface="ＭＳ Ｐゴシック" charset="0"/>
              </a:rPr>
              <a:t>/</a:t>
            </a:r>
            <a:r>
              <a:rPr lang="en-US" sz="900" dirty="0" err="1">
                <a:ea typeface="ＭＳ Ｐゴシック" charset="0"/>
                <a:cs typeface="ＭＳ Ｐゴシック" charset="0"/>
              </a:rPr>
              <a:t>GlobalWarmLocalAP</a:t>
            </a:r>
            <a:r>
              <a:rPr lang="en-US" sz="900" dirty="0">
                <a:ea typeface="ＭＳ Ｐゴシック" charset="0"/>
                <a:cs typeface="ＭＳ Ｐゴシック" charset="0"/>
              </a:rPr>
              <a:t>/CroesSlides2.pdf, via Gina Solomon</a:t>
            </a:r>
          </a:p>
          <a:p>
            <a:pPr>
              <a:lnSpc>
                <a:spcPct val="80000"/>
              </a:lnSpc>
            </a:pPr>
            <a:endParaRPr lang="en-US" sz="900" dirty="0">
              <a:ea typeface="ＭＳ Ｐゴシック" charset="0"/>
              <a:cs typeface="ＭＳ Ｐゴシック" charset="0"/>
            </a:endParaRPr>
          </a:p>
          <a:p>
            <a:pPr>
              <a:lnSpc>
                <a:spcPct val="80000"/>
              </a:lnSpc>
            </a:pPr>
            <a:r>
              <a:rPr lang="en-US" sz="900" dirty="0">
                <a:ea typeface="ＭＳ Ｐゴシック" charset="0"/>
                <a:cs typeface="ＭＳ Ｐゴシック" charset="0"/>
              </a:rPr>
              <a:t>The data come from http://</a:t>
            </a:r>
            <a:r>
              <a:rPr lang="en-US" sz="900" dirty="0" err="1">
                <a:ea typeface="ＭＳ Ｐゴシック" charset="0"/>
                <a:cs typeface="ＭＳ Ｐゴシック" charset="0"/>
              </a:rPr>
              <a:t>nature.berkeley.edu</a:t>
            </a:r>
            <a:r>
              <a:rPr lang="en-US" sz="900" dirty="0">
                <a:ea typeface="ＭＳ Ｐゴシック" charset="0"/>
                <a:cs typeface="ＭＳ Ｐゴシック" charset="0"/>
              </a:rPr>
              <a:t>/</a:t>
            </a:r>
            <a:r>
              <a:rPr lang="en-US" sz="900" dirty="0" err="1">
                <a:ea typeface="ＭＳ Ｐゴシック" charset="0"/>
                <a:cs typeface="ＭＳ Ｐゴシック" charset="0"/>
              </a:rPr>
              <a:t>ahg</a:t>
            </a:r>
            <a:r>
              <a:rPr lang="en-US" sz="900" dirty="0">
                <a:ea typeface="ＭＳ Ｐゴシック" charset="0"/>
                <a:cs typeface="ＭＳ Ｐゴシック" charset="0"/>
              </a:rPr>
              <a:t>/pubs/</a:t>
            </a:r>
            <a:r>
              <a:rPr lang="en-US" sz="900" dirty="0" err="1">
                <a:ea typeface="ＭＳ Ｐゴシック" charset="0"/>
                <a:cs typeface="ＭＳ Ｐゴシック" charset="0"/>
              </a:rPr>
              <a:t>future.pdf</a:t>
            </a:r>
            <a:r>
              <a:rPr lang="en-US" sz="900" dirty="0">
                <a:ea typeface="ＭＳ Ｐゴシック" charset="0"/>
                <a:cs typeface="ＭＳ Ｐゴシック" charset="0"/>
              </a:rPr>
              <a:t> (Influence of future climate and emissions on regional air quality in California by Allison L. Steiner,1 </a:t>
            </a:r>
            <a:r>
              <a:rPr lang="en-US" sz="900" dirty="0" err="1">
                <a:ea typeface="ＭＳ Ｐゴシック" charset="0"/>
                <a:cs typeface="ＭＳ Ｐゴシック" charset="0"/>
              </a:rPr>
              <a:t>Shaheen</a:t>
            </a:r>
            <a:r>
              <a:rPr lang="en-US" sz="900" dirty="0">
                <a:ea typeface="ＭＳ Ｐゴシック" charset="0"/>
                <a:cs typeface="ＭＳ Ｐゴシック" charset="0"/>
              </a:rPr>
              <a:t> Tonse,2,3 Ronald C. Cohen,4,5 Allen H. Goldstein,1 and Robert A. Harley3) J Geophysical Research</a:t>
            </a:r>
            <a:r>
              <a:rPr lang="en-US" sz="900" dirty="0" smtClean="0">
                <a:ea typeface="ＭＳ Ｐゴシック" charset="0"/>
                <a:cs typeface="ＭＳ Ｐゴシック" charset="0"/>
              </a:rPr>
              <a:t>.</a:t>
            </a:r>
          </a:p>
          <a:p>
            <a:pPr>
              <a:lnSpc>
                <a:spcPct val="80000"/>
              </a:lnSpc>
            </a:pPr>
            <a:endParaRPr lang="en-US" sz="900" dirty="0" smtClean="0">
              <a:ea typeface="ＭＳ Ｐゴシック" charset="0"/>
              <a:cs typeface="ＭＳ Ｐゴシック" charset="0"/>
            </a:endParaRPr>
          </a:p>
          <a:p>
            <a:pPr marL="0" marR="0" indent="0" algn="l" defTabSz="914400" rtl="0" eaLnBrk="0" fontAlgn="base" latinLnBrk="0" hangingPunct="0">
              <a:lnSpc>
                <a:spcPct val="80000"/>
              </a:lnSpc>
              <a:spcBef>
                <a:spcPct val="30000"/>
              </a:spcBef>
              <a:spcAft>
                <a:spcPct val="0"/>
              </a:spcAft>
              <a:buClrTx/>
              <a:buSzTx/>
              <a:buFontTx/>
              <a:buNone/>
              <a:tabLst/>
              <a:defRPr/>
            </a:pPr>
            <a:r>
              <a:rPr lang="en-US" sz="900" dirty="0" smtClean="0">
                <a:ea typeface="ＭＳ Ｐゴシック" charset="0"/>
                <a:cs typeface="ＭＳ Ｐゴシック" charset="0"/>
              </a:rPr>
              <a:t>See also </a:t>
            </a:r>
            <a:r>
              <a:rPr lang="en-US" sz="900" dirty="0" err="1" smtClean="0">
                <a:ea typeface="ＭＳ Ｐゴシック" charset="0"/>
                <a:cs typeface="ＭＳ Ｐゴシック" charset="0"/>
              </a:rPr>
              <a:t>Patz</a:t>
            </a:r>
            <a:r>
              <a:rPr lang="en-US" sz="900" dirty="0" smtClean="0">
                <a:ea typeface="ＭＳ Ｐゴシック" charset="0"/>
                <a:cs typeface="ＭＳ Ｐゴシック" charset="0"/>
              </a:rPr>
              <a:t> J et al 2015 JAMA </a:t>
            </a:r>
            <a:r>
              <a:rPr lang="en-US" sz="1200" kern="1200" dirty="0" smtClean="0">
                <a:solidFill>
                  <a:schemeClr val="tx1"/>
                </a:solidFill>
                <a:effectLst/>
                <a:latin typeface="Times New Roman" charset="0"/>
                <a:ea typeface="ＭＳ Ｐゴシック" charset="-128"/>
                <a:cs typeface="ＭＳ Ｐゴシック" charset="-128"/>
              </a:rPr>
              <a:t>Climate Change and Global Health Challenges.</a:t>
            </a:r>
            <a:endParaRPr lang="en-US" sz="900" dirty="0" smtClean="0"/>
          </a:p>
          <a:p>
            <a:pPr>
              <a:lnSpc>
                <a:spcPct val="80000"/>
              </a:lnSpc>
            </a:pPr>
            <a:r>
              <a:rPr lang="en-US" sz="900" dirty="0" smtClean="0">
                <a:ea typeface="ＭＳ Ｐゴシック" charset="0"/>
                <a:cs typeface="ＭＳ Ｐゴシック" charset="0"/>
              </a:rPr>
              <a:t>. </a:t>
            </a:r>
          </a:p>
          <a:p>
            <a:pPr>
              <a:lnSpc>
                <a:spcPct val="80000"/>
              </a:lnSpc>
            </a:pPr>
            <a:endParaRPr lang="en-US" sz="900" dirty="0" smtClean="0">
              <a:ea typeface="ＭＳ Ｐゴシック" charset="0"/>
              <a:cs typeface="ＭＳ Ｐゴシック" charset="0"/>
            </a:endParaRPr>
          </a:p>
          <a:p>
            <a:pPr>
              <a:lnSpc>
                <a:spcPct val="80000"/>
              </a:lnSpc>
            </a:pPr>
            <a:endParaRPr lang="en-US" sz="900" dirty="0">
              <a:ea typeface="ＭＳ Ｐゴシック" charset="0"/>
              <a:cs typeface="ＭＳ Ｐゴシック" charset="0"/>
            </a:endParaRPr>
          </a:p>
          <a:p>
            <a:pPr>
              <a:lnSpc>
                <a:spcPct val="80000"/>
              </a:lnSpc>
            </a:pPr>
            <a:endParaRPr lang="en-US" sz="900" dirty="0">
              <a:ea typeface="ＭＳ Ｐゴシック" charset="0"/>
              <a:cs typeface="ＭＳ Ｐゴシック" charset="0"/>
            </a:endParaRPr>
          </a:p>
        </p:txBody>
      </p:sp>
      <p:sp>
        <p:nvSpPr>
          <p:cNvPr id="604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C8E3613-0C6F-3E49-8997-F0D4FF46DA21}" type="slidenum">
              <a:rPr lang="en-US" sz="1200"/>
              <a:pPr/>
              <a:t>35</a:t>
            </a:fld>
            <a:endParaRPr lang="en-US"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a:ln/>
        </p:spPr>
      </p:sp>
      <p:sp>
        <p:nvSpPr>
          <p:cNvPr id="706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lnSpc>
                <a:spcPct val="90000"/>
              </a:lnSpc>
            </a:pPr>
            <a:r>
              <a:rPr lang="en-US" dirty="0">
                <a:ea typeface="ＭＳ Ｐゴシック" charset="0"/>
                <a:cs typeface="ＭＳ Ｐゴシック" charset="0"/>
              </a:rPr>
              <a:t>From AR5: http://</a:t>
            </a:r>
            <a:r>
              <a:rPr lang="en-US" dirty="0" err="1">
                <a:ea typeface="ＭＳ Ｐゴシック" charset="0"/>
                <a:cs typeface="ＭＳ Ｐゴシック" charset="0"/>
              </a:rPr>
              <a:t>www.stopgreensuicide.com</a:t>
            </a:r>
            <a:r>
              <a:rPr lang="en-US" dirty="0">
                <a:ea typeface="ＭＳ Ｐゴシック" charset="0"/>
                <a:cs typeface="ＭＳ Ｐゴシック" charset="0"/>
              </a:rPr>
              <a:t>/Ch13_sea-level_WG1AR5_SOD_Ch13_All_Final.pdf.  Florida picture: why 6 meters?  </a:t>
            </a:r>
          </a:p>
          <a:p>
            <a:pPr marL="228600" indent="-228600">
              <a:lnSpc>
                <a:spcPct val="90000"/>
              </a:lnSpc>
            </a:pPr>
            <a:r>
              <a:rPr lang="en-US" b="1" dirty="0" err="1">
                <a:ea typeface="ＭＳ Ｐゴシック" charset="0"/>
                <a:cs typeface="ＭＳ Ｐゴシック" charset="0"/>
              </a:rPr>
              <a:t>Paleo</a:t>
            </a:r>
            <a:r>
              <a:rPr lang="en-US" b="1" dirty="0">
                <a:ea typeface="ＭＳ Ｐゴシック" charset="0"/>
                <a:cs typeface="ＭＳ Ｐゴシック" charset="0"/>
              </a:rPr>
              <a:t> sea level records from warm periods during the last 3 million years provide </a:t>
            </a:r>
            <a:r>
              <a:rPr lang="en-US" b="1" i="1" dirty="0">
                <a:ea typeface="ＭＳ Ｐゴシック" charset="0"/>
                <a:cs typeface="ＭＳ Ｐゴシック" charset="0"/>
              </a:rPr>
              <a:t>medium-to-high 16confidence that global mean sea level was more than 6 m higher than present when global temperature 17was 2°C–3°C warmer than present. During the Last Interglacial Period, for the time interval in which 18global mean sea level was above present, the maximum 1000-year average rate of global mean sea level rise 19very likely exceeded 2.0 m </a:t>
            </a:r>
            <a:r>
              <a:rPr lang="en-US" b="1" i="1" dirty="0" err="1">
                <a:ea typeface="ＭＳ Ｐゴシック" charset="0"/>
                <a:cs typeface="ＭＳ Ｐゴシック" charset="0"/>
              </a:rPr>
              <a:t>kyr</a:t>
            </a:r>
            <a:r>
              <a:rPr lang="en-US" b="1" i="1" dirty="0">
                <a:ea typeface="ＭＳ Ｐゴシック" charset="0"/>
                <a:cs typeface="ＭＳ Ｐゴシック" charset="0"/>
              </a:rPr>
              <a:t>–1, likely exceeded 4.1 m </a:t>
            </a:r>
            <a:r>
              <a:rPr lang="en-US" b="1" i="1" dirty="0" err="1">
                <a:ea typeface="ＭＳ Ｐゴシック" charset="0"/>
                <a:cs typeface="ＭＳ Ｐゴシック" charset="0"/>
              </a:rPr>
              <a:t>kyr</a:t>
            </a:r>
            <a:r>
              <a:rPr lang="en-US" b="1" i="1" dirty="0">
                <a:ea typeface="ＭＳ Ｐゴシック" charset="0"/>
                <a:cs typeface="ＭＳ Ｐゴシック" charset="0"/>
              </a:rPr>
              <a:t>–1, and was unlikely to have exceeded 5.8 m </a:t>
            </a:r>
            <a:r>
              <a:rPr lang="en-US" b="1" i="1" dirty="0" err="1">
                <a:ea typeface="ＭＳ Ｐゴシック" charset="0"/>
                <a:cs typeface="ＭＳ Ｐゴシック" charset="0"/>
              </a:rPr>
              <a:t>kyr</a:t>
            </a:r>
            <a:r>
              <a:rPr lang="en-US" b="1" i="1" dirty="0">
                <a:ea typeface="ＭＳ Ｐゴシック" charset="0"/>
                <a:cs typeface="ＭＳ Ｐゴシック" charset="0"/>
              </a:rPr>
              <a:t>–1. 20Faster rates lasting less than a millennium cannot be ruled out. Because these periods give only a limited 21analogy for future anthropogenic climate change, we do not consider that they provide upper bounds for 22global mean sea level rise during the 21st century. [Chapter 5, 13.2.1, Figure 13.3].  Rise in AR-5 estimated at 29 to 82 cm (11</a:t>
            </a:r>
            <a:r>
              <a:rPr lang="ja-JP" altLang="en-US" b="1" i="1" dirty="0">
                <a:ea typeface="ＭＳ Ｐゴシック" charset="0"/>
                <a:cs typeface="ＭＳ Ｐゴシック" charset="0"/>
              </a:rPr>
              <a:t>”</a:t>
            </a:r>
            <a:r>
              <a:rPr lang="en-US" altLang="ja-JP" b="1" i="1" dirty="0">
                <a:ea typeface="ＭＳ Ｐゴシック" charset="0"/>
                <a:cs typeface="ＭＳ Ｐゴシック" charset="0"/>
              </a:rPr>
              <a:t> to  32</a:t>
            </a:r>
            <a:r>
              <a:rPr lang="ja-JP" altLang="en-US" b="1" i="1" dirty="0">
                <a:ea typeface="ＭＳ Ｐゴシック" charset="0"/>
                <a:cs typeface="ＭＳ Ｐゴシック" charset="0"/>
              </a:rPr>
              <a:t>”</a:t>
            </a:r>
            <a:r>
              <a:rPr lang="en-US" altLang="ja-JP" b="1" i="1" dirty="0">
                <a:ea typeface="ＭＳ Ｐゴシック" charset="0"/>
                <a:cs typeface="ＭＳ Ｐゴシック" charset="0"/>
              </a:rPr>
              <a:t>)</a:t>
            </a:r>
            <a:r>
              <a:rPr lang="en-US" altLang="ja-JP" b="1" i="1" dirty="0" smtClean="0">
                <a:ea typeface="ＭＳ Ｐゴシック" charset="0"/>
                <a:cs typeface="ＭＳ Ｐゴシック" charset="0"/>
              </a:rPr>
              <a:t>.</a:t>
            </a:r>
          </a:p>
          <a:p>
            <a:pPr marL="228600" indent="-228600">
              <a:lnSpc>
                <a:spcPct val="90000"/>
              </a:lnSpc>
            </a:pPr>
            <a:endParaRPr lang="en-US" altLang="ja-JP" b="1" i="1" dirty="0" smtClean="0">
              <a:ea typeface="ＭＳ Ｐゴシック" charset="0"/>
              <a:cs typeface="ＭＳ Ｐゴシック" charset="0"/>
            </a:endParaRPr>
          </a:p>
          <a:p>
            <a:pPr marL="228600" indent="-228600">
              <a:lnSpc>
                <a:spcPct val="90000"/>
              </a:lnSpc>
            </a:pPr>
            <a:endParaRPr lang="en-US" dirty="0" smtClean="0">
              <a:ea typeface="ＭＳ Ｐゴシック" charset="0"/>
              <a:cs typeface="ＭＳ Ｐゴシック" charset="0"/>
            </a:endParaRPr>
          </a:p>
          <a:p>
            <a:pPr marL="228600" indent="-228600">
              <a:lnSpc>
                <a:spcPct val="90000"/>
              </a:lnSpc>
            </a:pPr>
            <a:r>
              <a:rPr lang="en-US" dirty="0" smtClean="0">
                <a:ea typeface="ＭＳ Ｐゴシック" charset="0"/>
                <a:cs typeface="ＭＳ Ｐゴシック" charset="0"/>
              </a:rPr>
              <a:t>See also: https://</a:t>
            </a:r>
            <a:r>
              <a:rPr lang="en-US" dirty="0" err="1" smtClean="0">
                <a:ea typeface="ＭＳ Ｐゴシック" charset="0"/>
                <a:cs typeface="ＭＳ Ｐゴシック" charset="0"/>
              </a:rPr>
              <a:t>arxiv.org</a:t>
            </a:r>
            <a:r>
              <a:rPr lang="en-US" dirty="0" smtClean="0">
                <a:ea typeface="ＭＳ Ｐゴシック" charset="0"/>
                <a:cs typeface="ＭＳ Ｐゴシック" charset="0"/>
              </a:rPr>
              <a:t>/</a:t>
            </a:r>
            <a:r>
              <a:rPr lang="en-US" dirty="0" err="1" smtClean="0">
                <a:ea typeface="ＭＳ Ｐゴシック" charset="0"/>
                <a:cs typeface="ＭＳ Ｐゴシック" charset="0"/>
              </a:rPr>
              <a:t>pdf</a:t>
            </a:r>
            <a:r>
              <a:rPr lang="en-US" dirty="0" smtClean="0">
                <a:ea typeface="ＭＳ Ｐゴシック" charset="0"/>
                <a:cs typeface="ＭＳ Ｐゴシック" charset="0"/>
              </a:rPr>
              <a:t>/1211.4846.pdf</a:t>
            </a:r>
          </a:p>
          <a:p>
            <a:pPr marL="228600" indent="-228600">
              <a:lnSpc>
                <a:spcPct val="90000"/>
              </a:lnSpc>
            </a:pPr>
            <a:endParaRPr lang="en-US" dirty="0">
              <a:ea typeface="ＭＳ Ｐゴシック" charset="0"/>
              <a:cs typeface="ＭＳ Ｐゴシック" charset="0"/>
            </a:endParaRPr>
          </a:p>
          <a:p>
            <a:pPr marL="228600" indent="-228600">
              <a:lnSpc>
                <a:spcPct val="90000"/>
              </a:lnSpc>
            </a:pPr>
            <a:r>
              <a:rPr lang="en-US" dirty="0">
                <a:ea typeface="ＭＳ Ｐゴシック" charset="0"/>
                <a:cs typeface="ＭＳ Ｐゴシック" charset="0"/>
              </a:rPr>
              <a:t>It</a:t>
            </a:r>
            <a:r>
              <a:rPr lang="ja-JP" altLang="en-US" dirty="0">
                <a:ea typeface="ＭＳ Ｐゴシック" charset="0"/>
                <a:cs typeface="ＭＳ Ｐゴシック" charset="0"/>
              </a:rPr>
              <a:t>’</a:t>
            </a:r>
            <a:r>
              <a:rPr lang="en-US" altLang="ja-JP" dirty="0">
                <a:ea typeface="ＭＳ Ｐゴシック" charset="0"/>
                <a:cs typeface="ＭＳ Ｐゴシック" charset="0"/>
              </a:rPr>
              <a:t>s not just increasingly intense precipitation events that will lead to more flooding in a warmer world. Rising sea levels will also lead to widespread coastal flooding as global warming progresses. Higher temperatures cause sea level rise by expanding ocean water, melting glaciers and small ice caps and provoking sections of Greenland and Antarctic ice sheets to melt. </a:t>
            </a:r>
          </a:p>
          <a:p>
            <a:pPr marL="228600" indent="-228600">
              <a:lnSpc>
                <a:spcPct val="90000"/>
              </a:lnSpc>
            </a:pPr>
            <a:endParaRPr lang="en-US" dirty="0">
              <a:ea typeface="ＭＳ Ｐゴシック" charset="0"/>
              <a:cs typeface="ＭＳ Ｐゴシック" charset="0"/>
            </a:endParaRPr>
          </a:p>
          <a:p>
            <a:pPr marL="228600" indent="-228600">
              <a:lnSpc>
                <a:spcPct val="90000"/>
              </a:lnSpc>
            </a:pPr>
            <a:r>
              <a:rPr lang="en-US" dirty="0">
                <a:ea typeface="ＭＳ Ｐゴシック" charset="0"/>
                <a:cs typeface="ＭＳ Ｐゴシック" charset="0"/>
              </a:rPr>
              <a:t>Over the last century, sea level rose by about 4.5 to 8.5 inches, and the IPCC projects that global warming could cause an additional 7 to 23 inch rise in sea level by 2100 (</a:t>
            </a:r>
            <a:r>
              <a:rPr lang="ja-JP" altLang="en-US" dirty="0">
                <a:ea typeface="ＭＳ Ｐゴシック" charset="0"/>
                <a:cs typeface="ＭＳ Ｐゴシック" charset="0"/>
              </a:rPr>
              <a:t>“</a:t>
            </a:r>
            <a:r>
              <a:rPr lang="en-US" altLang="ja-JP" dirty="0">
                <a:ea typeface="ＭＳ Ｐゴシック" charset="0"/>
                <a:cs typeface="ＭＳ Ｐゴシック" charset="0"/>
              </a:rPr>
              <a:t>excluding rapid dynamical changes in ice flow</a:t>
            </a:r>
            <a:r>
              <a:rPr lang="ja-JP" altLang="en-US" dirty="0">
                <a:ea typeface="ＭＳ Ｐゴシック" charset="0"/>
                <a:cs typeface="ＭＳ Ｐゴシック" charset="0"/>
              </a:rPr>
              <a:t>”</a:t>
            </a:r>
            <a:r>
              <a:rPr lang="en-US" altLang="ja-JP" dirty="0">
                <a:ea typeface="ＭＳ Ｐゴシック" charset="0"/>
                <a:cs typeface="ＭＳ Ｐゴシック" charset="0"/>
              </a:rPr>
              <a:t> .(1) More recently, research published in the journal </a:t>
            </a:r>
            <a:r>
              <a:rPr lang="en-US" altLang="ja-JP" i="1" dirty="0">
                <a:ea typeface="ＭＳ Ｐゴシック" charset="0"/>
                <a:cs typeface="ＭＳ Ｐゴシック" charset="0"/>
              </a:rPr>
              <a:t>Science </a:t>
            </a:r>
            <a:r>
              <a:rPr lang="en-US" altLang="ja-JP" dirty="0">
                <a:ea typeface="ＭＳ Ｐゴシック" charset="0"/>
                <a:cs typeface="ＭＳ Ｐゴシック" charset="0"/>
              </a:rPr>
              <a:t>indicates that the recently observed accelerations in the melt and flow of land-based ice sheets in Greenland and Antarctica could contribute to a much more substantial sea level rise, ranging from 20 to 55 inches by the end of the century.(2) A rise of this magnitude would have serious implications for coastal cities and towns around the globe. </a:t>
            </a:r>
          </a:p>
          <a:p>
            <a:pPr marL="228600" indent="-228600">
              <a:lnSpc>
                <a:spcPct val="90000"/>
              </a:lnSpc>
            </a:pPr>
            <a:endParaRPr lang="en-US" dirty="0">
              <a:ea typeface="ＭＳ Ｐゴシック" charset="0"/>
              <a:cs typeface="ＭＳ Ｐゴシック" charset="0"/>
            </a:endParaRPr>
          </a:p>
          <a:p>
            <a:pPr marL="228600" indent="-228600">
              <a:lnSpc>
                <a:spcPct val="90000"/>
              </a:lnSpc>
            </a:pPr>
            <a:r>
              <a:rPr lang="en-US" dirty="0">
                <a:ea typeface="ＭＳ Ｐゴシック" charset="0"/>
                <a:cs typeface="ＭＳ Ｐゴシック" charset="0"/>
              </a:rPr>
              <a:t>Even a rise in sea level within the range projected by the IPCC (40cm, or approximately 16 inches by 2080) would result in an increase in the number of people at risk of flooding by coastal storm surges from the current 75 million to 200 million people.(1)</a:t>
            </a:r>
          </a:p>
          <a:p>
            <a:pPr marL="228600" indent="-228600">
              <a:lnSpc>
                <a:spcPct val="90000"/>
              </a:lnSpc>
            </a:pPr>
            <a:endParaRPr lang="en-US" dirty="0">
              <a:ea typeface="ＭＳ Ｐゴシック" charset="0"/>
              <a:cs typeface="ＭＳ Ｐゴシック" charset="0"/>
            </a:endParaRPr>
          </a:p>
          <a:p>
            <a:pPr marL="228600" indent="-228600">
              <a:lnSpc>
                <a:spcPct val="90000"/>
              </a:lnSpc>
            </a:pPr>
            <a:r>
              <a:rPr lang="en-US" dirty="0">
                <a:ea typeface="ＭＳ Ｐゴシック" charset="0"/>
                <a:cs typeface="ＭＳ Ｐゴシック" charset="0"/>
              </a:rPr>
              <a:t>Salt marshes, mangroves and other coastal wetland ecosystems that important habitats for many species will be greatly threatened by rising sea levels. These ecosystems are also vital in fishing, recreation and other economically important activities. (3)</a:t>
            </a:r>
          </a:p>
          <a:p>
            <a:pPr marL="228600" indent="-228600">
              <a:lnSpc>
                <a:spcPct val="90000"/>
              </a:lnSpc>
            </a:pPr>
            <a:endParaRPr lang="en-US" dirty="0">
              <a:ea typeface="ＭＳ Ｐゴシック" charset="0"/>
              <a:cs typeface="ＭＳ Ｐゴシック" charset="0"/>
            </a:endParaRPr>
          </a:p>
          <a:p>
            <a:pPr marL="228600" indent="-228600">
              <a:lnSpc>
                <a:spcPct val="90000"/>
              </a:lnSpc>
            </a:pPr>
            <a:r>
              <a:rPr lang="en-US" dirty="0">
                <a:ea typeface="ＭＳ Ｐゴシック" charset="0"/>
                <a:cs typeface="ＭＳ Ｐゴシック" charset="0"/>
              </a:rPr>
              <a:t>Rising sea levels will increase the salinity levels in surface and ground water as a result of salt water intrusion. Not only will this harm plants and animals in estuaries, but it will also threaten sources of water for human consumption. (4)</a:t>
            </a:r>
          </a:p>
          <a:p>
            <a:pPr marL="228600" indent="-228600">
              <a:lnSpc>
                <a:spcPct val="90000"/>
              </a:lnSpc>
            </a:pPr>
            <a:endParaRPr lang="en-US" dirty="0">
              <a:ea typeface="ＭＳ Ｐゴシック" charset="0"/>
              <a:cs typeface="ＭＳ Ｐゴシック" charset="0"/>
            </a:endParaRPr>
          </a:p>
          <a:p>
            <a:pPr marL="228600" indent="-228600">
              <a:lnSpc>
                <a:spcPct val="90000"/>
              </a:lnSpc>
            </a:pPr>
            <a:endParaRPr lang="en-US" dirty="0">
              <a:ea typeface="ＭＳ Ｐゴシック" charset="0"/>
              <a:cs typeface="ＭＳ Ｐゴシック" charset="0"/>
            </a:endParaRPr>
          </a:p>
          <a:p>
            <a:pPr marL="228600" indent="-228600">
              <a:lnSpc>
                <a:spcPct val="90000"/>
              </a:lnSpc>
            </a:pPr>
            <a:r>
              <a:rPr lang="en-US" dirty="0">
                <a:ea typeface="ＭＳ Ｐゴシック" charset="0"/>
                <a:cs typeface="ＭＳ Ｐゴシック" charset="0"/>
              </a:rPr>
              <a:t>References:</a:t>
            </a:r>
          </a:p>
          <a:p>
            <a:pPr marL="228600" indent="-228600">
              <a:lnSpc>
                <a:spcPct val="90000"/>
              </a:lnSpc>
            </a:pPr>
            <a:r>
              <a:rPr lang="en-US" dirty="0">
                <a:ea typeface="ＭＳ Ｐゴシック" charset="0"/>
                <a:cs typeface="ＭＳ Ｐゴシック" charset="0"/>
              </a:rPr>
              <a:t>(1) IPCC. Climate Change 2007: The Physical Science Basis, Summary for Policymakers. Contribution of Working Group I to the Fourth Assessment Report of the Intergovernmental Panel on Climate Change. Available at: </a:t>
            </a:r>
            <a:r>
              <a:rPr lang="en-US" dirty="0">
                <a:ea typeface="ＭＳ Ｐゴシック" charset="0"/>
                <a:cs typeface="ＭＳ Ｐゴシック" charset="0"/>
                <a:hlinkClick r:id="rId3"/>
              </a:rPr>
              <a:t>http://www.ipcc.ch</a:t>
            </a:r>
            <a:r>
              <a:rPr lang="en-US" dirty="0">
                <a:ea typeface="ＭＳ Ｐゴシック" charset="0"/>
                <a:cs typeface="ＭＳ Ｐゴシック" charset="0"/>
              </a:rPr>
              <a:t> </a:t>
            </a:r>
          </a:p>
          <a:p>
            <a:pPr marL="228600" indent="-228600">
              <a:lnSpc>
                <a:spcPct val="90000"/>
              </a:lnSpc>
            </a:pPr>
            <a:r>
              <a:rPr lang="en-US" dirty="0">
                <a:ea typeface="ＭＳ Ｐゴシック" charset="0"/>
                <a:cs typeface="ＭＳ Ｐゴシック" charset="0"/>
              </a:rPr>
              <a:t>(2) </a:t>
            </a:r>
            <a:r>
              <a:rPr lang="en-US" dirty="0" err="1">
                <a:ea typeface="ＭＳ Ｐゴシック" charset="0"/>
                <a:cs typeface="ＭＳ Ｐゴシック" charset="0"/>
              </a:rPr>
              <a:t>Rahmstorf</a:t>
            </a:r>
            <a:r>
              <a:rPr lang="en-US" dirty="0">
                <a:ea typeface="ＭＳ Ｐゴシック" charset="0"/>
                <a:cs typeface="ＭＳ Ｐゴシック" charset="0"/>
              </a:rPr>
              <a:t> S. A Semi-Empirical Approach to Projecting Future Sea-Level Rise. </a:t>
            </a:r>
            <a:r>
              <a:rPr lang="en-US" i="1" dirty="0">
                <a:ea typeface="ＭＳ Ｐゴシック" charset="0"/>
                <a:cs typeface="ＭＳ Ｐゴシック" charset="0"/>
              </a:rPr>
              <a:t>Science</a:t>
            </a:r>
            <a:r>
              <a:rPr lang="en-US" dirty="0">
                <a:ea typeface="ＭＳ Ｐゴシック" charset="0"/>
                <a:cs typeface="ＭＳ Ｐゴシック" charset="0"/>
              </a:rPr>
              <a:t>;  Published online December 14, 2006; 10.1126/science.1135456</a:t>
            </a:r>
          </a:p>
          <a:p>
            <a:pPr marL="228600" indent="-228600">
              <a:lnSpc>
                <a:spcPct val="90000"/>
              </a:lnSpc>
            </a:pPr>
            <a:r>
              <a:rPr lang="en-US" dirty="0">
                <a:ea typeface="ＭＳ Ｐゴシック" charset="0"/>
                <a:cs typeface="ＭＳ Ｐゴシック" charset="0"/>
              </a:rPr>
              <a:t>(3) And (4) Coastal Zones and Sea Level Rise:</a:t>
            </a:r>
          </a:p>
          <a:p>
            <a:pPr marL="228600" indent="-228600">
              <a:lnSpc>
                <a:spcPct val="90000"/>
              </a:lnSpc>
            </a:pPr>
            <a:r>
              <a:rPr lang="en-US" dirty="0">
                <a:ea typeface="ＭＳ Ｐゴシック" charset="0"/>
                <a:cs typeface="ＭＳ Ｐゴシック" charset="0"/>
              </a:rPr>
              <a:t>http://</a:t>
            </a:r>
            <a:r>
              <a:rPr lang="en-US" dirty="0" err="1">
                <a:ea typeface="ＭＳ Ｐゴシック" charset="0"/>
                <a:cs typeface="ＭＳ Ｐゴシック" charset="0"/>
              </a:rPr>
              <a:t>www.epa.gov</a:t>
            </a:r>
            <a:r>
              <a:rPr lang="en-US" dirty="0">
                <a:ea typeface="ＭＳ Ｐゴシック" charset="0"/>
                <a:cs typeface="ＭＳ Ｐゴシック" charset="0"/>
              </a:rPr>
              <a:t>/</a:t>
            </a:r>
            <a:r>
              <a:rPr lang="en-US" dirty="0" err="1">
                <a:ea typeface="ＭＳ Ｐゴシック" charset="0"/>
                <a:cs typeface="ＭＳ Ｐゴシック" charset="0"/>
              </a:rPr>
              <a:t>climatechange</a:t>
            </a:r>
            <a:r>
              <a:rPr lang="en-US" dirty="0">
                <a:ea typeface="ＭＳ Ｐゴシック" charset="0"/>
                <a:cs typeface="ＭＳ Ｐゴシック" charset="0"/>
              </a:rPr>
              <a:t>/effects/coastal/</a:t>
            </a:r>
            <a:r>
              <a:rPr lang="en-US" dirty="0" err="1">
                <a:ea typeface="ＭＳ Ｐゴシック" charset="0"/>
                <a:cs typeface="ＭＳ Ｐゴシック" charset="0"/>
              </a:rPr>
              <a:t>index.html</a:t>
            </a:r>
            <a:endParaRPr lang="en-US" dirty="0">
              <a:ea typeface="ＭＳ Ｐゴシック" charset="0"/>
              <a:cs typeface="ＭＳ Ｐゴシック" charset="0"/>
            </a:endParaRPr>
          </a:p>
          <a:p>
            <a:pPr marL="228600" indent="-228600">
              <a:lnSpc>
                <a:spcPct val="90000"/>
              </a:lnSpc>
            </a:pPr>
            <a:endParaRPr lang="en-US" dirty="0">
              <a:ea typeface="ＭＳ Ｐゴシック" charset="0"/>
              <a:cs typeface="ＭＳ Ｐゴシック" charset="0"/>
            </a:endParaRPr>
          </a:p>
          <a:p>
            <a:pPr marL="228600" indent="-228600">
              <a:lnSpc>
                <a:spcPct val="90000"/>
              </a:lnSpc>
            </a:pPr>
            <a:endParaRPr lang="en-US" dirty="0">
              <a:ea typeface="ＭＳ Ｐゴシック" charset="0"/>
              <a:cs typeface="ＭＳ Ｐゴシック" charset="0"/>
            </a:endParaRPr>
          </a:p>
          <a:p>
            <a:pPr marL="228600" indent="-228600">
              <a:lnSpc>
                <a:spcPct val="90000"/>
              </a:lnSpc>
            </a:pPr>
            <a:r>
              <a:rPr lang="en-US" dirty="0">
                <a:ea typeface="ＭＳ Ｐゴシック" charset="0"/>
                <a:cs typeface="ＭＳ Ｐゴシック" charset="0"/>
              </a:rPr>
              <a:t>Photos: EPA: http://</a:t>
            </a:r>
            <a:r>
              <a:rPr lang="en-US" dirty="0" err="1">
                <a:ea typeface="ＭＳ Ｐゴシック" charset="0"/>
                <a:cs typeface="ＭＳ Ｐゴシック" charset="0"/>
              </a:rPr>
              <a:t>www.epa.gov</a:t>
            </a:r>
            <a:r>
              <a:rPr lang="en-US" dirty="0">
                <a:ea typeface="ＭＳ Ｐゴシック" charset="0"/>
                <a:cs typeface="ＭＳ Ｐゴシック" charset="0"/>
              </a:rPr>
              <a:t>/</a:t>
            </a:r>
            <a:r>
              <a:rPr lang="en-US" dirty="0" err="1">
                <a:ea typeface="ＭＳ Ｐゴシック" charset="0"/>
                <a:cs typeface="ＭＳ Ｐゴシック" charset="0"/>
              </a:rPr>
              <a:t>climatechange</a:t>
            </a:r>
            <a:r>
              <a:rPr lang="en-US" dirty="0">
                <a:ea typeface="ＭＳ Ｐゴシック" charset="0"/>
                <a:cs typeface="ＭＳ Ｐゴシック" charset="0"/>
              </a:rPr>
              <a:t>/effects/coastal/</a:t>
            </a:r>
            <a:r>
              <a:rPr lang="en-US" dirty="0" err="1" smtClean="0">
                <a:ea typeface="ＭＳ Ｐゴシック" charset="0"/>
                <a:cs typeface="ＭＳ Ｐゴシック" charset="0"/>
              </a:rPr>
              <a:t>index.html</a:t>
            </a:r>
            <a:endParaRPr lang="en-US" dirty="0" smtClean="0">
              <a:ea typeface="ＭＳ Ｐゴシック" charset="0"/>
              <a:cs typeface="ＭＳ Ｐゴシック" charset="0"/>
            </a:endParaRPr>
          </a:p>
          <a:p>
            <a:pPr marL="228600" indent="-228600">
              <a:lnSpc>
                <a:spcPct val="90000"/>
              </a:lnSpc>
            </a:pPr>
            <a:endParaRPr lang="en-US" dirty="0" smtClean="0">
              <a:ea typeface="ＭＳ Ｐゴシック" charset="0"/>
              <a:cs typeface="ＭＳ Ｐゴシック" charset="0"/>
            </a:endParaRPr>
          </a:p>
          <a:p>
            <a:pPr marL="228600" indent="-228600">
              <a:lnSpc>
                <a:spcPct val="90000"/>
              </a:lnSpc>
            </a:pPr>
            <a:r>
              <a:rPr lang="en-US" dirty="0" smtClean="0">
                <a:ea typeface="ＭＳ Ｐゴシック" charset="0"/>
                <a:cs typeface="ＭＳ Ｐゴシック" charset="0"/>
              </a:rPr>
              <a:t>See also: http://</a:t>
            </a:r>
            <a:r>
              <a:rPr lang="en-US" dirty="0" err="1" smtClean="0">
                <a:ea typeface="ＭＳ Ｐゴシック" charset="0"/>
                <a:cs typeface="ＭＳ Ｐゴシック" charset="0"/>
              </a:rPr>
              <a:t>www.miamiherald.com</a:t>
            </a:r>
            <a:r>
              <a:rPr lang="en-US" dirty="0" smtClean="0">
                <a:ea typeface="ＭＳ Ｐゴシック" charset="0"/>
                <a:cs typeface="ＭＳ Ｐゴシック" charset="0"/>
              </a:rPr>
              <a:t>/news/state/</a:t>
            </a:r>
            <a:r>
              <a:rPr lang="en-US" dirty="0" err="1" smtClean="0">
                <a:ea typeface="ＭＳ Ｐゴシック" charset="0"/>
                <a:cs typeface="ＭＳ Ｐゴシック" charset="0"/>
              </a:rPr>
              <a:t>florida</a:t>
            </a:r>
            <a:r>
              <a:rPr lang="en-US" dirty="0" smtClean="0">
                <a:ea typeface="ＭＳ Ｐゴシック" charset="0"/>
                <a:cs typeface="ＭＳ Ｐゴシック" charset="0"/>
              </a:rPr>
              <a:t>/article12983720.html#storylink=</a:t>
            </a:r>
            <a:r>
              <a:rPr lang="en-US" dirty="0" err="1" smtClean="0">
                <a:ea typeface="ＭＳ Ｐゴシック" charset="0"/>
                <a:cs typeface="ＭＳ Ｐゴシック" charset="0"/>
              </a:rPr>
              <a:t>cpy</a:t>
            </a:r>
            <a:endParaRPr lang="en-US" dirty="0" smtClean="0">
              <a:ea typeface="ＭＳ Ｐゴシック" charset="0"/>
              <a:cs typeface="ＭＳ Ｐゴシック" charset="0"/>
            </a:endParaRPr>
          </a:p>
          <a:p>
            <a:pPr marL="228600" indent="-228600">
              <a:lnSpc>
                <a:spcPct val="90000"/>
              </a:lnSpc>
            </a:pPr>
            <a:r>
              <a:rPr lang="en-US" dirty="0" smtClean="0">
                <a:ea typeface="ＭＳ Ｐゴシック" charset="0"/>
                <a:cs typeface="ＭＳ Ｐゴシック" charset="0"/>
              </a:rPr>
              <a:t>State environmental officials ordered not to use the terms “climate change” or “global warming” in any government communications, emails, or reports.</a:t>
            </a:r>
          </a:p>
          <a:p>
            <a:pPr marL="228600" indent="-228600">
              <a:lnSpc>
                <a:spcPct val="90000"/>
              </a:lnSpc>
            </a:pPr>
            <a:endParaRPr lang="en-US" dirty="0" smtClean="0">
              <a:ea typeface="ＭＳ Ｐゴシック" charset="0"/>
              <a:cs typeface="ＭＳ Ｐゴシック" charset="0"/>
            </a:endParaRPr>
          </a:p>
          <a:p>
            <a:pPr marL="228600" indent="-228600">
              <a:lnSpc>
                <a:spcPct val="90000"/>
              </a:lnSpc>
            </a:pPr>
            <a:endParaRPr lang="en-US" dirty="0" smtClean="0">
              <a:ea typeface="ＭＳ Ｐゴシック" charset="0"/>
              <a:cs typeface="ＭＳ Ｐゴシック" charset="0"/>
            </a:endParaRPr>
          </a:p>
          <a:p>
            <a:pPr marL="228600" indent="-228600">
              <a:lnSpc>
                <a:spcPct val="90000"/>
              </a:lnSpc>
            </a:pPr>
            <a:endParaRPr lang="en-US" dirty="0">
              <a:ea typeface="ＭＳ Ｐゴシック" charset="0"/>
              <a:cs typeface="ＭＳ Ｐゴシック" charset="0"/>
            </a:endParaRPr>
          </a:p>
        </p:txBody>
      </p:sp>
      <p:sp>
        <p:nvSpPr>
          <p:cNvPr id="706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1B5EC6B-8C82-8144-9390-289BE0704224}" type="slidenum">
              <a:rPr lang="en-US" sz="1200"/>
              <a:pPr/>
              <a:t>37</a:t>
            </a:fld>
            <a:endParaRPr lang="en-US"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Downloaded from:  https://</a:t>
            </a:r>
            <a:r>
              <a:rPr lang="en-US" dirty="0" err="1" smtClean="0"/>
              <a:t>twitter.com</a:t>
            </a:r>
            <a:r>
              <a:rPr lang="en-US" dirty="0" smtClean="0"/>
              <a:t>/</a:t>
            </a:r>
            <a:r>
              <a:rPr lang="en-US" dirty="0" err="1" smtClean="0"/>
              <a:t>climatetruth</a:t>
            </a:r>
            <a:r>
              <a:rPr lang="en-US" dirty="0" smtClean="0"/>
              <a:t>/status/808779632539529216?lang=en</a:t>
            </a:r>
          </a:p>
          <a:p>
            <a:r>
              <a:rPr lang="en-US" dirty="0" smtClean="0"/>
              <a:t>SF</a:t>
            </a:r>
            <a:r>
              <a:rPr lang="en-US" baseline="0" dirty="0" smtClean="0"/>
              <a:t> Bay Area PSR President Bob Gould has the Giants hat, TN and DR. Jan Kirsch 1 row down.  This was part of the American Geophysical Union meeting demonstration.  See http://</a:t>
            </a:r>
            <a:r>
              <a:rPr lang="en-US" baseline="0" dirty="0" err="1" smtClean="0"/>
              <a:t>www.livescience.com</a:t>
            </a:r>
            <a:r>
              <a:rPr lang="en-US" baseline="0" dirty="0" smtClean="0"/>
              <a:t>/57201-agu-scientists-rally-to-protect-science.html</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43A519D3-3DBF-E24F-8892-C82E9746A836}" type="slidenum">
              <a:rPr lang="en-US" smtClean="0"/>
              <a:pPr>
                <a:defRPr/>
              </a:pPr>
              <a:t>38</a:t>
            </a:fld>
            <a:endParaRPr lang="en-US"/>
          </a:p>
        </p:txBody>
      </p:sp>
    </p:spTree>
    <p:extLst>
      <p:ext uri="{BB962C8B-B14F-4D97-AF65-F5344CB8AC3E}">
        <p14:creationId xmlns:p14="http://schemas.microsoft.com/office/powerpoint/2010/main" val="13633629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noTextEdit="1"/>
          </p:cNvSpPr>
          <p:nvPr>
            <p:ph type="sldImg"/>
          </p:nvPr>
        </p:nvSpPr>
        <p:spPr>
          <a:ln/>
        </p:spPr>
      </p:sp>
      <p:sp>
        <p:nvSpPr>
          <p:cNvPr id="74754" name="Notes Placeholder 2"/>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r>
              <a:rPr lang="en-US" sz="1600">
                <a:latin typeface="Lucida Grande" charset="0"/>
                <a:ea typeface="ＭＳ Ｐゴシック" charset="0"/>
                <a:cs typeface="Lucida Grande" charset="0"/>
                <a:sym typeface="Lucida Grande" charset="0"/>
              </a:rPr>
              <a:t>Up until this point, we</a:t>
            </a:r>
            <a:r>
              <a:rPr lang="ja-JP" altLang="en-US" sz="1600">
                <a:latin typeface="Lucida Grande" charset="0"/>
                <a:ea typeface="ＭＳ Ｐゴシック" charset="0"/>
                <a:cs typeface="Lucida Grande" charset="0"/>
                <a:sym typeface="Lucida Grande" charset="0"/>
              </a:rPr>
              <a:t>’</a:t>
            </a:r>
            <a:r>
              <a:rPr lang="en-US" altLang="ja-JP" sz="1600">
                <a:latin typeface="Lucida Grande" charset="0"/>
                <a:ea typeface="ＭＳ Ｐゴシック" charset="0"/>
                <a:cs typeface="Lucida Grande" charset="0"/>
                <a:sym typeface="Lucida Grande" charset="0"/>
              </a:rPr>
              <a:t>ve been talking mostly about things that we are seeing – and are likely to see more of -- here in the US. But the worst effects of climate change are already being felt, and will continue to be felt, in the poorest parts of the world.  These countries are at least able to protect themselves against heat, droughts, storms and floods.  For them, climate change means loss of land, increased starvation, and even more devastating poverty than they already experience.</a:t>
            </a:r>
          </a:p>
          <a:p>
            <a:pPr eaLnBrk="1" hangingPunct="1"/>
            <a:endParaRPr lang="en-US" sz="1600">
              <a:latin typeface="Lucida Grande" charset="0"/>
              <a:ea typeface="ＭＳ Ｐゴシック" charset="0"/>
              <a:cs typeface="Lucida Grande" charset="0"/>
              <a:sym typeface="Lucida Grande" charset="0"/>
            </a:endParaRPr>
          </a:p>
          <a:p>
            <a:pPr eaLnBrk="1" hangingPunct="1"/>
            <a:r>
              <a:rPr lang="en-US" sz="1600">
                <a:latin typeface="Lucida Grande" charset="0"/>
                <a:ea typeface="ＭＳ Ｐゴシック" charset="0"/>
                <a:cs typeface="Lucida Grande" charset="0"/>
                <a:sym typeface="Lucida Grande" charset="0"/>
              </a:rPr>
              <a:t>These countries do not have the infrastructure and resources that our country has to deal with the problems caused by climate change. Americans have always been proud of their generosity in helping people around the world in times of disaster. Well, we need to take real action now in order to stop some very serious disasters BEFORE they occur.</a:t>
            </a:r>
          </a:p>
          <a:p>
            <a:pPr eaLnBrk="1" hangingPunct="1"/>
            <a:endParaRPr lang="en-US" sz="1600">
              <a:latin typeface="Lucida Grande" charset="0"/>
              <a:ea typeface="ＭＳ Ｐゴシック" charset="0"/>
              <a:cs typeface="Lucida Grande" charset="0"/>
              <a:sym typeface="Lucida Grande" charset="0"/>
            </a:endParaRPr>
          </a:p>
          <a:p>
            <a:pPr eaLnBrk="1" hangingPunct="1"/>
            <a:r>
              <a:rPr lang="en-US" sz="1600">
                <a:latin typeface="Lucida Grande" charset="0"/>
                <a:ea typeface="ＭＳ Ｐゴシック" charset="0"/>
                <a:cs typeface="Lucida Grande" charset="0"/>
                <a:sym typeface="Lucida Grande" charset="0"/>
              </a:rPr>
              <a:t>See also  http://abcnews.go.com/blogs/technology/2012/07/whos-most-to-blame-for-global-warming/</a:t>
            </a:r>
          </a:p>
          <a:p>
            <a:pPr eaLnBrk="1" hangingPunct="1"/>
            <a:endParaRPr lang="en-US" sz="1600">
              <a:latin typeface="Lucida Grande" charset="0"/>
              <a:ea typeface="ＭＳ Ｐゴシック" charset="0"/>
              <a:cs typeface="Lucida Grande" charset="0"/>
              <a:sym typeface="Lucida Grande" charset="0"/>
            </a:endParaRPr>
          </a:p>
          <a:p>
            <a:pPr eaLnBrk="1" hangingPunct="1">
              <a:spcBef>
                <a:spcPct val="0"/>
              </a:spcBef>
            </a:pPr>
            <a:endParaRPr lang="en-US">
              <a:ea typeface="ＭＳ Ｐゴシック" charset="0"/>
              <a:cs typeface="ＭＳ Ｐゴシック" charset="0"/>
            </a:endParaRPr>
          </a:p>
        </p:txBody>
      </p:sp>
      <p:sp>
        <p:nvSpPr>
          <p:cNvPr id="74755"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A9219223-3C3A-ED43-A7F4-61CE1E6EA50A}" type="slidenum">
              <a:rPr lang="en-US" sz="1200">
                <a:latin typeface="Calibri" charset="0"/>
              </a:rPr>
              <a:pPr algn="r"/>
              <a:t>39</a:t>
            </a:fld>
            <a:endParaRPr lang="en-US" sz="1200">
              <a:latin typeface="Calibri"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a:ln/>
        </p:spPr>
      </p:sp>
      <p:sp>
        <p:nvSpPr>
          <p:cNvPr id="768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r>
              <a:rPr lang="en-US">
                <a:latin typeface="Corbel" charset="0"/>
                <a:ea typeface="ＭＳ Ｐゴシック" charset="0"/>
                <a:cs typeface="ＭＳ Ｐゴシック" charset="0"/>
              </a:rPr>
              <a:t>From the moderate to the catastrophic, the impacts of global warming together constitute one of the gravest threats to public health that the world has ever confronted. In the face of so many grim projections, it is easy to overlook the tremendous toll on human life already being taken. The World Health Organization estimates that global warming is responsible for 150,000 deaths and five million disability adjusted life years (DALYs – a measure of years of life lost due to premature mortality combined with years of life lived with disability) annually. Though these health impacts are global in scope, you can see by looking at the figure here that their distribution is highly unbalanced, with poor, developing nations bearing the brunt of global warming.(1) As emissions and temperatures continue to rise, this disparity will only grow larger.</a:t>
            </a:r>
          </a:p>
          <a:p>
            <a:pPr marL="228600" indent="-228600"/>
            <a:endParaRPr lang="en-US">
              <a:latin typeface="Corbel" charset="0"/>
              <a:ea typeface="ＭＳ Ｐゴシック" charset="0"/>
              <a:cs typeface="ＭＳ Ｐゴシック" charset="0"/>
            </a:endParaRPr>
          </a:p>
          <a:p>
            <a:pPr marL="228600" indent="-228600"/>
            <a:r>
              <a:rPr lang="en-US">
                <a:latin typeface="Corbel" charset="0"/>
                <a:ea typeface="ＭＳ Ｐゴシック" charset="0"/>
                <a:cs typeface="ＭＳ Ｐゴシック" charset="0"/>
              </a:rPr>
              <a:t>References:</a:t>
            </a:r>
          </a:p>
          <a:p>
            <a:pPr marL="228600" indent="-228600">
              <a:buFontTx/>
              <a:buAutoNum type="arabicParenBoth"/>
            </a:pPr>
            <a:r>
              <a:rPr lang="en-US">
                <a:latin typeface="Corbel" charset="0"/>
                <a:ea typeface="ＭＳ Ｐゴシック" charset="0"/>
                <a:cs typeface="ＭＳ Ｐゴシック" charset="0"/>
              </a:rPr>
              <a:t>Patz JA, Campbell-Lendrum D, Hollaway T, Foley JA. Impact of Regional Climate Change on Human Health. </a:t>
            </a:r>
            <a:r>
              <a:rPr lang="en-US" i="1">
                <a:latin typeface="Corbel" charset="0"/>
                <a:ea typeface="ＭＳ Ｐゴシック" charset="0"/>
                <a:cs typeface="ＭＳ Ｐゴシック" charset="0"/>
              </a:rPr>
              <a:t>Nature</a:t>
            </a:r>
            <a:r>
              <a:rPr lang="en-US">
                <a:latin typeface="Corbel" charset="0"/>
                <a:ea typeface="ＭＳ Ｐゴシック" charset="0"/>
                <a:cs typeface="ＭＳ Ｐゴシック" charset="0"/>
              </a:rPr>
              <a:t>. 2005; 438: 310-317. </a:t>
            </a:r>
          </a:p>
          <a:p>
            <a:pPr marL="228600" indent="-228600">
              <a:buFontTx/>
              <a:buAutoNum type="arabicParenBoth"/>
            </a:pPr>
            <a:endParaRPr lang="en-US">
              <a:latin typeface="Corbel" charset="0"/>
              <a:ea typeface="ＭＳ Ｐゴシック" charset="0"/>
              <a:cs typeface="ＭＳ Ｐゴシック" charset="0"/>
            </a:endParaRPr>
          </a:p>
          <a:p>
            <a:pPr marL="228600" indent="-228600"/>
            <a:r>
              <a:rPr lang="en-US">
                <a:latin typeface="Corbel" charset="0"/>
                <a:ea typeface="ＭＳ Ｐゴシック" charset="0"/>
                <a:cs typeface="ＭＳ Ｐゴシック" charset="0"/>
              </a:rPr>
              <a:t>WHO SOURCE: http://www.who.int/heli/risks/climate/climatechange/en/index.html</a:t>
            </a:r>
          </a:p>
        </p:txBody>
      </p:sp>
      <p:sp>
        <p:nvSpPr>
          <p:cNvPr id="768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D7915FF-62DF-6A48-85F1-34C584ABEFE2}" type="slidenum">
              <a:rPr lang="en-US" sz="1200"/>
              <a:pPr/>
              <a:t>40</a:t>
            </a:fld>
            <a:endParaRPr lang="en-US"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Placeholder 2"/>
          <p:cNvSpPr>
            <a:spLocks noGrp="1" noRot="1" noChangeAspect="1" noTextEdit="1"/>
          </p:cNvSpPr>
          <p:nvPr>
            <p:ph type="sldImg"/>
          </p:nvPr>
        </p:nvSpPr>
        <p:spPr>
          <a:ln/>
        </p:spPr>
      </p:sp>
      <p:sp>
        <p:nvSpPr>
          <p:cNvPr id="21506" name="Placeholder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This slide, particularly, adapted from Ed </a:t>
            </a:r>
            <a:r>
              <a:rPr lang="en-US" dirty="0" err="1">
                <a:ea typeface="ＭＳ Ｐゴシック" charset="0"/>
                <a:cs typeface="ＭＳ Ｐゴシック" charset="0"/>
              </a:rPr>
              <a:t>Maibach</a:t>
            </a:r>
            <a:r>
              <a:rPr lang="en-US" dirty="0">
                <a:ea typeface="ＭＳ Ｐゴシック" charset="0"/>
                <a:cs typeface="ＭＳ Ｐゴシック" charset="0"/>
              </a:rPr>
              <a:t> Center for Climate Change Communication</a:t>
            </a:r>
          </a:p>
          <a:p>
            <a:pPr eaLnBrk="1" hangingPunct="1"/>
            <a:r>
              <a:rPr lang="en-US" dirty="0" smtClean="0">
                <a:ea typeface="ＭＳ Ｐゴシック" charset="0"/>
                <a:cs typeface="ＭＳ Ｐゴシック" charset="0"/>
              </a:rPr>
              <a:t>#</a:t>
            </a:r>
            <a:r>
              <a:rPr lang="en-US" dirty="0">
                <a:ea typeface="ＭＳ Ｐゴシック" charset="0"/>
                <a:cs typeface="ＭＳ Ｐゴシック" charset="0"/>
              </a:rPr>
              <a:t>1. Global warming is real.</a:t>
            </a:r>
          </a:p>
          <a:p>
            <a:pPr eaLnBrk="1" hangingPunct="1"/>
            <a:r>
              <a:rPr lang="en-US" dirty="0">
                <a:ea typeface="ＭＳ Ｐゴシック" charset="0"/>
                <a:cs typeface="ＭＳ Ｐゴシック" charset="0"/>
              </a:rPr>
              <a:t>#2. We</a:t>
            </a:r>
            <a:r>
              <a:rPr lang="ja-JP" altLang="en-US" dirty="0">
                <a:ea typeface="ＭＳ Ｐゴシック" charset="0"/>
                <a:cs typeface="ＭＳ Ｐゴシック" charset="0"/>
              </a:rPr>
              <a:t>’</a:t>
            </a:r>
            <a:r>
              <a:rPr lang="en-US" altLang="ja-JP" dirty="0">
                <a:ea typeface="ＭＳ Ｐゴシック" charset="0"/>
                <a:cs typeface="ＭＳ Ｐゴシック" charset="0"/>
              </a:rPr>
              <a:t>re causing it. </a:t>
            </a:r>
          </a:p>
          <a:p>
            <a:pPr eaLnBrk="1" hangingPunct="1"/>
            <a:r>
              <a:rPr lang="en-US" dirty="0">
                <a:ea typeface="ＭＳ Ｐゴシック" charset="0"/>
                <a:cs typeface="ＭＳ Ｐゴシック" charset="0"/>
              </a:rPr>
              <a:t>#3. It</a:t>
            </a:r>
            <a:r>
              <a:rPr lang="ja-JP" altLang="en-US" dirty="0">
                <a:ea typeface="ＭＳ Ｐゴシック" charset="0"/>
                <a:cs typeface="ＭＳ Ｐゴシック" charset="0"/>
              </a:rPr>
              <a:t>’</a:t>
            </a:r>
            <a:r>
              <a:rPr lang="en-US" altLang="ja-JP" dirty="0">
                <a:ea typeface="ＭＳ Ｐゴシック" charset="0"/>
                <a:cs typeface="ＭＳ Ｐゴシック" charset="0"/>
              </a:rPr>
              <a:t>s a grave threat to us, especially to our children and their children. </a:t>
            </a:r>
          </a:p>
          <a:p>
            <a:pPr eaLnBrk="1" hangingPunct="1"/>
            <a:r>
              <a:rPr lang="en-US" dirty="0">
                <a:ea typeface="ＭＳ Ｐゴシック" charset="0"/>
                <a:cs typeface="ＭＳ Ｐゴシック" charset="0"/>
              </a:rPr>
              <a:t>#4 There are things we can do</a:t>
            </a:r>
          </a:p>
          <a:p>
            <a:pPr eaLnBrk="1" hangingPunct="1"/>
            <a:r>
              <a:rPr lang="en-US" dirty="0">
                <a:ea typeface="ＭＳ Ｐゴシック" charset="0"/>
                <a:cs typeface="ＭＳ Ｐゴシック" charset="0"/>
              </a:rPr>
              <a:t>#5 There are other good </a:t>
            </a:r>
            <a:r>
              <a:rPr lang="en-US" dirty="0" err="1" smtClean="0">
                <a:ea typeface="ＭＳ Ｐゴシック" charset="0"/>
                <a:cs typeface="ＭＳ Ｐゴシック" charset="0"/>
              </a:rPr>
              <a:t>raesons</a:t>
            </a:r>
            <a:r>
              <a:rPr lang="en-US" dirty="0" smtClean="0">
                <a:ea typeface="ＭＳ Ｐゴシック" charset="0"/>
                <a:cs typeface="ＭＳ Ｐゴシック" charset="0"/>
              </a:rPr>
              <a:t> </a:t>
            </a:r>
            <a:r>
              <a:rPr lang="en-US" dirty="0">
                <a:ea typeface="ＭＳ Ｐゴシック" charset="0"/>
                <a:cs typeface="ＭＳ Ｐゴシック" charset="0"/>
              </a:rPr>
              <a:t>to do almost all of them</a:t>
            </a:r>
          </a:p>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We</a:t>
            </a:r>
            <a:r>
              <a:rPr lang="ja-JP" altLang="en-US" dirty="0">
                <a:ea typeface="ＭＳ Ｐゴシック" charset="0"/>
                <a:cs typeface="ＭＳ Ｐゴシック" charset="0"/>
              </a:rPr>
              <a:t>’</a:t>
            </a:r>
            <a:r>
              <a:rPr lang="en-US" altLang="ja-JP" dirty="0">
                <a:ea typeface="ＭＳ Ｐゴシック" charset="0"/>
                <a:cs typeface="ＭＳ Ｐゴシック" charset="0"/>
              </a:rPr>
              <a:t>re going to talk about all of these things today, but we</a:t>
            </a:r>
            <a:r>
              <a:rPr lang="ja-JP" altLang="en-US" dirty="0">
                <a:ea typeface="ＭＳ Ｐゴシック" charset="0"/>
                <a:cs typeface="ＭＳ Ｐゴシック" charset="0"/>
              </a:rPr>
              <a:t>’</a:t>
            </a:r>
            <a:r>
              <a:rPr lang="en-US" altLang="ja-JP" dirty="0">
                <a:ea typeface="ＭＳ Ｐゴシック" charset="0"/>
                <a:cs typeface="ＭＳ Ｐゴシック" charset="0"/>
              </a:rPr>
              <a:t>re going to spend most of our time talking about the 3</a:t>
            </a:r>
            <a:r>
              <a:rPr lang="en-US" altLang="ja-JP" baseline="30000" dirty="0">
                <a:ea typeface="ＭＳ Ｐゴシック" charset="0"/>
                <a:cs typeface="ＭＳ Ｐゴシック" charset="0"/>
              </a:rPr>
              <a:t>rd</a:t>
            </a:r>
            <a:r>
              <a:rPr lang="en-US" altLang="ja-JP" dirty="0">
                <a:ea typeface="ＭＳ Ｐゴシック" charset="0"/>
                <a:cs typeface="ＭＳ Ｐゴシック" charset="0"/>
              </a:rPr>
              <a:t> point – the fact that global warming is very bad for people, not just bad for plants, penguins and polar bears – and the 4</a:t>
            </a:r>
            <a:r>
              <a:rPr lang="en-US" altLang="ja-JP" baseline="30000" dirty="0">
                <a:ea typeface="ＭＳ Ｐゴシック" charset="0"/>
                <a:cs typeface="ＭＳ Ｐゴシック" charset="0"/>
              </a:rPr>
              <a:t>th</a:t>
            </a:r>
            <a:r>
              <a:rPr lang="en-US" altLang="ja-JP" dirty="0">
                <a:ea typeface="ＭＳ Ｐゴシック" charset="0"/>
                <a:cs typeface="ＭＳ Ｐゴシック" charset="0"/>
              </a:rPr>
              <a:t> point – that we can solve this problem -- because my mission as a public health professional is to help create a community, and a world, in which we and our children, can all live as healthfully as possible. For that to remain true, there are some important steps we are going to have to take.</a:t>
            </a:r>
          </a:p>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Finally, I think this last point  -- co-benefits– is very important.  By that I mean that many of the steps we need to take would be good things to do even if they </a:t>
            </a:r>
            <a:r>
              <a:rPr lang="en-US" dirty="0" err="1">
                <a:ea typeface="ＭＳ Ｐゴシック" charset="0"/>
                <a:cs typeface="ＭＳ Ｐゴシック" charset="0"/>
              </a:rPr>
              <a:t>weren</a:t>
            </a:r>
            <a:r>
              <a:rPr lang="ja-JP" altLang="en-US" dirty="0">
                <a:ea typeface="ＭＳ Ｐゴシック" charset="0"/>
                <a:cs typeface="ＭＳ Ｐゴシック" charset="0"/>
              </a:rPr>
              <a:t>’</a:t>
            </a:r>
            <a:r>
              <a:rPr lang="en-US" altLang="ja-JP" dirty="0">
                <a:ea typeface="ＭＳ Ｐゴシック" charset="0"/>
                <a:cs typeface="ＭＳ Ｐゴシック" charset="0"/>
              </a:rPr>
              <a:t>t necessary to reduce the impact of global climate change.</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a:ln/>
        </p:spPr>
      </p:sp>
      <p:sp>
        <p:nvSpPr>
          <p:cNvPr id="245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Corbel" charset="0"/>
                <a:ea typeface="ＭＳ Ｐゴシック" charset="0"/>
                <a:cs typeface="ＭＳ Ｐゴシック" charset="0"/>
              </a:rPr>
              <a:t>In November 2009, The Lancet and the University College London, UK released a released a report about the health impacts of climate change in future decades along with some solutions that can be implemented in the short and medium terms to mitigate these impacts.</a:t>
            </a:r>
          </a:p>
          <a:p>
            <a:r>
              <a:rPr lang="en-US">
                <a:latin typeface="Corbel" charset="0"/>
                <a:ea typeface="ＭＳ Ｐゴシック" charset="0"/>
                <a:cs typeface="ＭＳ Ｐゴシック" charset="0"/>
              </a:rPr>
              <a:t>This report called climate change the biggest global health threat of the 21</a:t>
            </a:r>
            <a:r>
              <a:rPr lang="en-US" baseline="30000">
                <a:latin typeface="Corbel" charset="0"/>
                <a:ea typeface="ＭＳ Ｐゴシック" charset="0"/>
                <a:cs typeface="ＭＳ Ｐゴシック" charset="0"/>
              </a:rPr>
              <a:t>st</a:t>
            </a:r>
            <a:r>
              <a:rPr lang="en-US">
                <a:latin typeface="Corbel" charset="0"/>
                <a:ea typeface="ＭＳ Ｐゴシック" charset="0"/>
                <a:cs typeface="ＭＳ Ｐゴシック" charset="0"/>
              </a:rPr>
              <a:t> century. It examined the most serious direct and indirect consequences of climate change including </a:t>
            </a:r>
            <a:r>
              <a:rPr lang="ja-JP" altLang="en-US">
                <a:latin typeface="Corbel" charset="0"/>
                <a:ea typeface="ＭＳ Ｐゴシック" charset="0"/>
                <a:cs typeface="ＭＳ Ｐゴシック" charset="0"/>
              </a:rPr>
              <a:t>“</a:t>
            </a:r>
            <a:r>
              <a:rPr lang="en-US" altLang="ja-JP">
                <a:latin typeface="Corbel" charset="0"/>
                <a:ea typeface="ＭＳ Ｐゴシック" charset="0"/>
                <a:cs typeface="ＭＳ Ｐゴシック" charset="0"/>
              </a:rPr>
              <a:t>changing patterns of disease, water and food insecurity, vulnerable shelter and human settlements, extreme climate events, and population migration.</a:t>
            </a:r>
            <a:r>
              <a:rPr lang="ja-JP" altLang="en-US">
                <a:latin typeface="Corbel" charset="0"/>
                <a:ea typeface="ＭＳ Ｐゴシック" charset="0"/>
                <a:cs typeface="ＭＳ Ｐゴシック" charset="0"/>
              </a:rPr>
              <a:t>”</a:t>
            </a:r>
            <a:endParaRPr lang="en-US" altLang="ja-JP">
              <a:latin typeface="Corbel" charset="0"/>
              <a:ea typeface="ＭＳ Ｐゴシック" charset="0"/>
              <a:cs typeface="ＭＳ Ｐゴシック" charset="0"/>
            </a:endParaRPr>
          </a:p>
          <a:p>
            <a:endParaRPr lang="en-US">
              <a:latin typeface="Corbel" charset="0"/>
              <a:ea typeface="ＭＳ Ｐゴシック" charset="0"/>
              <a:cs typeface="ＭＳ Ｐゴシック" charset="0"/>
            </a:endParaRPr>
          </a:p>
          <a:p>
            <a:r>
              <a:rPr lang="en-US">
                <a:latin typeface="Corbel" charset="0"/>
                <a:ea typeface="ＭＳ Ｐゴシック" charset="0"/>
                <a:cs typeface="ＭＳ Ｐゴシック" charset="0"/>
              </a:rPr>
              <a:t>Photo credits: Top from left to right: </a:t>
            </a:r>
          </a:p>
          <a:p>
            <a:r>
              <a:rPr lang="en-US">
                <a:latin typeface="Corbel" charset="0"/>
                <a:ea typeface="ＭＳ Ｐゴシック" charset="0"/>
                <a:cs typeface="ＭＳ Ｐゴシック" charset="0"/>
              </a:rPr>
              <a:t>-Wildfire, NOAA, Todd Heitkamp, Wikimedia Commons: http://commons.wikimedia.org/wiki/File:Waldbrand.jpg</a:t>
            </a:r>
          </a:p>
          <a:p>
            <a:r>
              <a:rPr lang="en-US">
                <a:latin typeface="Corbel" charset="0"/>
                <a:ea typeface="ＭＳ Ｐゴシック" charset="0"/>
                <a:cs typeface="ＭＳ Ｐゴシック" charset="0"/>
              </a:rPr>
              <a:t>-Air Pollution, EPA, Wikimedia Commons: http://commons.wikimedia.org/wiki/File:AirPollutionSource.jpg</a:t>
            </a:r>
          </a:p>
          <a:p>
            <a:r>
              <a:rPr lang="en-US">
                <a:latin typeface="Corbel" charset="0"/>
                <a:ea typeface="ＭＳ Ｐゴシック" charset="0"/>
                <a:cs typeface="ＭＳ Ｐゴシック" charset="0"/>
              </a:rPr>
              <a:t>-Deforestation: Jami Dwyer, Wikimedia Commons, http://commons.wikimedia.org/wiki/File:Lacanja_burn.JPG</a:t>
            </a:r>
          </a:p>
          <a:p>
            <a:r>
              <a:rPr lang="en-US">
                <a:latin typeface="Corbel" charset="0"/>
                <a:ea typeface="ＭＳ Ｐゴシック" charset="0"/>
                <a:cs typeface="ＭＳ Ｐゴシック" charset="0"/>
              </a:rPr>
              <a:t>-Air Pollution: National Parks Service, Wikimedia Commons: http://commons.wikimedia.org/wiki/File:Air_.pollution_1.jpg</a:t>
            </a:r>
          </a:p>
          <a:p>
            <a:r>
              <a:rPr lang="en-US">
                <a:latin typeface="Corbel" charset="0"/>
                <a:ea typeface="ＭＳ Ｐゴシック" charset="0"/>
                <a:cs typeface="ＭＳ Ｐゴシック" charset="0"/>
              </a:rPr>
              <a:t>Bottom left to right:</a:t>
            </a:r>
          </a:p>
          <a:p>
            <a:r>
              <a:rPr lang="en-US">
                <a:latin typeface="Corbel" charset="0"/>
                <a:ea typeface="ＭＳ Ｐゴシック" charset="0"/>
                <a:cs typeface="ＭＳ Ｐゴシック" charset="0"/>
              </a:rPr>
              <a:t>-Stegomyia aegypti mosquito, wikimedia commons, USDA: http://commons.wikimedia.org/wiki/File:Aedes_aegypti_biting_human.jpg</a:t>
            </a:r>
          </a:p>
          <a:p>
            <a:r>
              <a:rPr lang="en-US">
                <a:latin typeface="Corbel" charset="0"/>
                <a:ea typeface="ＭＳ Ｐゴシック" charset="0"/>
                <a:cs typeface="ＭＳ Ｐゴシック" charset="0"/>
              </a:rPr>
              <a:t>-Port Sulphur Louisiana after Hurricane Katrina, NOAA: http://commons.wikimedia.org/wiki/File:Katrina-port-sulphur-la-2005.jpg</a:t>
            </a:r>
          </a:p>
          <a:p>
            <a:r>
              <a:rPr lang="en-US">
                <a:latin typeface="Corbel" charset="0"/>
                <a:ea typeface="ＭＳ Ｐゴシック" charset="0"/>
                <a:cs typeface="ＭＳ Ｐゴシック" charset="0"/>
              </a:rPr>
              <a:t>-Erosion: Suat Eman, freedigitalphotos.net, http://www.freedigitalphotos.net/images/Uncategorised_g43-Erosion_p1877.html</a:t>
            </a:r>
          </a:p>
        </p:txBody>
      </p:sp>
      <p:sp>
        <p:nvSpPr>
          <p:cNvPr id="245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561BDC7-3855-2745-B554-A9F03530A0D9}" type="slidenum">
              <a:rPr lang="en-US" sz="1200"/>
              <a:pPr/>
              <a:t>5</a:t>
            </a:fld>
            <a:endParaRPr lang="en-US" sz="12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p:cNvSpPr>
          <p:nvPr>
            <p:ph type="sldImg"/>
          </p:nvPr>
        </p:nvSpPr>
        <p:spPr>
          <a:ln/>
        </p:spPr>
      </p:sp>
      <p:sp>
        <p:nvSpPr>
          <p:cNvPr id="870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Graphic from http://</a:t>
            </a:r>
            <a:r>
              <a:rPr lang="en-US" dirty="0" err="1">
                <a:ea typeface="ＭＳ Ｐゴシック" charset="0"/>
                <a:cs typeface="ＭＳ Ｐゴシック" charset="0"/>
              </a:rPr>
              <a:t>www.carbonfootprint.com</a:t>
            </a:r>
            <a:r>
              <a:rPr lang="en-US" dirty="0">
                <a:ea typeface="ＭＳ Ｐゴシック" charset="0"/>
                <a:cs typeface="ＭＳ Ｐゴシック" charset="0"/>
              </a:rPr>
              <a:t>/</a:t>
            </a:r>
            <a:r>
              <a:rPr lang="en-US" dirty="0" err="1">
                <a:ea typeface="ＭＳ Ｐゴシック" charset="0"/>
                <a:cs typeface="ＭＳ Ｐゴシック" charset="0"/>
              </a:rPr>
              <a:t>calculator.aspx</a:t>
            </a:r>
            <a:r>
              <a:rPr lang="en-US" dirty="0">
                <a:ea typeface="ＭＳ Ｐゴシック" charset="0"/>
                <a:cs typeface="ＭＳ Ｐゴシック" charset="0"/>
              </a:rPr>
              <a:t>  accessed 1/2/11</a:t>
            </a:r>
          </a:p>
          <a:p>
            <a:r>
              <a:rPr lang="en-US" dirty="0">
                <a:ea typeface="ＭＳ Ｐゴシック" charset="0"/>
                <a:cs typeface="ＭＳ Ｐゴシック" charset="0"/>
              </a:rPr>
              <a:t>Nature conservancy site:   http://</a:t>
            </a:r>
            <a:r>
              <a:rPr lang="en-US" dirty="0" err="1">
                <a:ea typeface="ＭＳ Ｐゴシック" charset="0"/>
                <a:cs typeface="ＭＳ Ｐゴシック" charset="0"/>
              </a:rPr>
              <a:t>www.nature.org</a:t>
            </a:r>
            <a:r>
              <a:rPr lang="en-US" dirty="0">
                <a:ea typeface="ＭＳ Ｐゴシック" charset="0"/>
                <a:cs typeface="ＭＳ Ｐゴシック" charset="0"/>
              </a:rPr>
              <a:t>/</a:t>
            </a:r>
            <a:r>
              <a:rPr lang="en-US" dirty="0" err="1">
                <a:ea typeface="ＭＳ Ｐゴシック" charset="0"/>
                <a:cs typeface="ＭＳ Ｐゴシック" charset="0"/>
              </a:rPr>
              <a:t>greenliving</a:t>
            </a:r>
            <a:r>
              <a:rPr lang="en-US" dirty="0">
                <a:ea typeface="ＭＳ Ｐゴシック" charset="0"/>
                <a:cs typeface="ＭＳ Ｐゴシック" charset="0"/>
              </a:rPr>
              <a:t>/</a:t>
            </a:r>
            <a:r>
              <a:rPr lang="en-US" dirty="0" err="1">
                <a:ea typeface="ＭＳ Ｐゴシック" charset="0"/>
                <a:cs typeface="ＭＳ Ｐゴシック" charset="0"/>
              </a:rPr>
              <a:t>carboncalculator</a:t>
            </a:r>
            <a:r>
              <a:rPr lang="en-US" dirty="0">
                <a:ea typeface="ＭＳ Ｐゴシック" charset="0"/>
                <a:cs typeface="ＭＳ Ｐゴシック" charset="0"/>
              </a:rPr>
              <a:t>/</a:t>
            </a:r>
            <a:r>
              <a:rPr lang="en-US" dirty="0" err="1">
                <a:ea typeface="ＭＳ Ｐゴシック" charset="0"/>
                <a:cs typeface="ＭＳ Ｐゴシック" charset="0"/>
              </a:rPr>
              <a:t>index.htm</a:t>
            </a:r>
            <a:endParaRPr lang="en-US" dirty="0">
              <a:ea typeface="ＭＳ Ｐゴシック" charset="0"/>
              <a:cs typeface="ＭＳ Ｐゴシック" charset="0"/>
            </a:endParaRPr>
          </a:p>
          <a:p>
            <a:endParaRPr lang="en-US" dirty="0">
              <a:ea typeface="ＭＳ Ｐゴシック" charset="0"/>
              <a:cs typeface="ＭＳ Ｐゴシック" charset="0"/>
            </a:endParaRPr>
          </a:p>
          <a:p>
            <a:r>
              <a:rPr lang="en-US" dirty="0">
                <a:ea typeface="ＭＳ Ｐゴシック" charset="0"/>
                <a:cs typeface="ＭＳ Ｐゴシック" charset="0"/>
              </a:rPr>
              <a:t>Note EPA calculator does not include food or airplane travel!  Focuses on little things you can do</a:t>
            </a:r>
            <a:r>
              <a:rPr lang="en-US" dirty="0" smtClean="0">
                <a:ea typeface="ＭＳ Ｐゴシック" charset="0"/>
                <a:cs typeface="ＭＳ Ｐゴシック" charset="0"/>
              </a:rPr>
              <a:t>.</a:t>
            </a:r>
          </a:p>
          <a:p>
            <a:endParaRPr lang="en-US" dirty="0" smtClean="0">
              <a:ea typeface="ＭＳ Ｐゴシック" charset="0"/>
              <a:cs typeface="ＭＳ Ｐゴシック" charset="0"/>
            </a:endParaRPr>
          </a:p>
          <a:p>
            <a:r>
              <a:rPr lang="en-US" dirty="0" smtClean="0">
                <a:ea typeface="ＭＳ Ｐゴシック" charset="0"/>
                <a:cs typeface="ＭＳ Ｐゴシック" charset="0"/>
              </a:rPr>
              <a:t>Per capital carbon footprint based on US EPA ~7 billion tons per year:  </a:t>
            </a:r>
          </a:p>
          <a:p>
            <a:r>
              <a:rPr lang="en-US" sz="1200" b="0" i="0" u="none" strike="noStrike" kern="1200" dirty="0" smtClean="0">
                <a:solidFill>
                  <a:schemeClr val="tx1"/>
                </a:solidFill>
                <a:effectLst/>
                <a:latin typeface="Times New Roman" charset="0"/>
                <a:ea typeface="ＭＳ Ｐゴシック" charset="-128"/>
                <a:cs typeface="ＭＳ Ｐゴシック" charset="-128"/>
              </a:rPr>
              <a:t>https://</a:t>
            </a:r>
            <a:r>
              <a:rPr lang="en-US" sz="1200" b="0" i="0" u="none" strike="noStrike" kern="1200" dirty="0" err="1" smtClean="0">
                <a:solidFill>
                  <a:schemeClr val="tx1"/>
                </a:solidFill>
                <a:effectLst/>
                <a:latin typeface="Times New Roman" charset="0"/>
                <a:ea typeface="ＭＳ Ｐゴシック" charset="-128"/>
                <a:cs typeface="ＭＳ Ｐゴシック" charset="-128"/>
              </a:rPr>
              <a:t>www.epa.gov</a:t>
            </a:r>
            <a:r>
              <a:rPr lang="en-US" sz="1200" b="0" i="0" u="none" strike="noStrike" kern="1200" dirty="0" smtClean="0">
                <a:solidFill>
                  <a:schemeClr val="tx1"/>
                </a:solidFill>
                <a:effectLst/>
                <a:latin typeface="Times New Roman" charset="0"/>
                <a:ea typeface="ＭＳ Ｐゴシック" charset="-128"/>
                <a:cs typeface="ＭＳ Ｐゴシック" charset="-128"/>
              </a:rPr>
              <a:t>/</a:t>
            </a:r>
            <a:r>
              <a:rPr lang="en-US" sz="1200" b="0" i="0" u="none" strike="noStrike" kern="1200" dirty="0" err="1" smtClean="0">
                <a:solidFill>
                  <a:schemeClr val="tx1"/>
                </a:solidFill>
                <a:effectLst/>
                <a:latin typeface="Times New Roman" charset="0"/>
                <a:ea typeface="ＭＳ Ｐゴシック" charset="-128"/>
                <a:cs typeface="ＭＳ Ｐゴシック" charset="-128"/>
              </a:rPr>
              <a:t>ghgemissions</a:t>
            </a:r>
            <a:r>
              <a:rPr lang="en-US" sz="1200" b="0" i="0" u="none" strike="noStrike" kern="1200" dirty="0" smtClean="0">
                <a:solidFill>
                  <a:schemeClr val="tx1"/>
                </a:solidFill>
                <a:effectLst/>
                <a:latin typeface="Times New Roman" charset="0"/>
                <a:ea typeface="ＭＳ Ｐゴシック" charset="-128"/>
                <a:cs typeface="ＭＳ Ｐゴシック" charset="-128"/>
              </a:rPr>
              <a:t>/us-greenhouse-gas-inventory-report-1990-2014  accessed 3/10/17</a:t>
            </a:r>
            <a:endParaRPr lang="en-US" dirty="0">
              <a:ea typeface="ＭＳ Ｐゴシック" charset="0"/>
              <a:cs typeface="ＭＳ Ｐゴシック" charset="0"/>
            </a:endParaRPr>
          </a:p>
        </p:txBody>
      </p:sp>
      <p:sp>
        <p:nvSpPr>
          <p:cNvPr id="870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075204D-8B58-4D45-AAAD-B612B80491F1}" type="slidenum">
              <a:rPr lang="en-US" sz="1200"/>
              <a:pPr/>
              <a:t>42</a:t>
            </a:fld>
            <a:endParaRPr lang="en-US" sz="12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31A7880-DDCA-F94D-A6D7-5F982968E07E}" type="slidenum">
              <a:rPr lang="en-US" sz="1200"/>
              <a:pPr/>
              <a:t>43</a:t>
            </a:fld>
            <a:endParaRPr lang="en-US" sz="1200"/>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http://</a:t>
            </a:r>
            <a:r>
              <a:rPr lang="en-US" dirty="0" err="1">
                <a:ea typeface="ＭＳ Ｐゴシック" charset="0"/>
                <a:cs typeface="ＭＳ Ｐゴシック" charset="0"/>
              </a:rPr>
              <a:t>www.arb.ca.gov</a:t>
            </a:r>
            <a:r>
              <a:rPr lang="en-US" dirty="0">
                <a:ea typeface="ＭＳ Ｐゴシック" charset="0"/>
                <a:cs typeface="ＭＳ Ｐゴシック" charset="0"/>
              </a:rPr>
              <a:t>/cc/ccc/</a:t>
            </a:r>
            <a:r>
              <a:rPr lang="en-US" dirty="0" err="1">
                <a:ea typeface="ＭＳ Ｐゴシック" charset="0"/>
                <a:cs typeface="ＭＳ Ｐゴシック" charset="0"/>
              </a:rPr>
              <a:t>ccc.htm</a:t>
            </a:r>
            <a:endParaRPr lang="en-US" dirty="0">
              <a:ea typeface="ＭＳ Ｐゴシック" charset="0"/>
              <a:cs typeface="ＭＳ Ｐゴシック" charset="0"/>
            </a:endParaRPr>
          </a:p>
          <a:p>
            <a:endParaRPr lang="en-US" dirty="0">
              <a:ea typeface="ＭＳ Ｐゴシック" charset="0"/>
              <a:cs typeface="ＭＳ Ｐゴシック" charset="0"/>
            </a:endParaRPr>
          </a:p>
          <a:p>
            <a:r>
              <a:rPr lang="en-US" dirty="0">
                <a:ea typeface="ＭＳ Ｐゴシック" charset="0"/>
                <a:cs typeface="ＭＳ Ｐゴシック" charset="0"/>
              </a:rPr>
              <a:t>Higher estimates for travel factor in </a:t>
            </a:r>
            <a:r>
              <a:rPr lang="ja-JP" altLang="en-US" dirty="0">
                <a:ea typeface="ＭＳ Ｐゴシック" charset="0"/>
                <a:cs typeface="ＭＳ Ｐゴシック" charset="0"/>
              </a:rPr>
              <a:t>“</a:t>
            </a:r>
            <a:r>
              <a:rPr lang="en-US" altLang="ja-JP" dirty="0">
                <a:ea typeface="ＭＳ Ｐゴシック" charset="0"/>
                <a:cs typeface="ＭＳ Ｐゴシック" charset="0"/>
              </a:rPr>
              <a:t>radiative forcing</a:t>
            </a:r>
            <a:r>
              <a:rPr lang="ja-JP" altLang="en-US" dirty="0">
                <a:ea typeface="ＭＳ Ｐゴシック" charset="0"/>
                <a:cs typeface="ＭＳ Ｐゴシック" charset="0"/>
              </a:rPr>
              <a:t>”</a:t>
            </a:r>
            <a:r>
              <a:rPr lang="en-US" altLang="ja-JP" dirty="0">
                <a:ea typeface="ＭＳ Ｐゴシック" charset="0"/>
                <a:cs typeface="ＭＳ Ｐゴシック" charset="0"/>
              </a:rPr>
              <a:t>– the fact that GHG emitted at high altitude have a greater effect.</a:t>
            </a:r>
          </a:p>
          <a:p>
            <a:endParaRPr lang="en-US" dirty="0">
              <a:ea typeface="ＭＳ Ｐゴシック" charset="0"/>
              <a:cs typeface="ＭＳ Ｐゴシック" charset="0"/>
            </a:endParaRPr>
          </a:p>
          <a:p>
            <a:r>
              <a:rPr lang="en-US" dirty="0">
                <a:ea typeface="ＭＳ Ｐゴシック" charset="0"/>
                <a:cs typeface="ＭＳ Ｐゴシック" charset="0"/>
              </a:rPr>
              <a:t>++++++++++++++++++++++++++ From http://</a:t>
            </a:r>
            <a:r>
              <a:rPr lang="en-US" dirty="0" err="1">
                <a:ea typeface="ＭＳ Ｐゴシック" charset="0"/>
                <a:cs typeface="ＭＳ Ｐゴシック" charset="0"/>
              </a:rPr>
              <a:t>www.pge.com</a:t>
            </a:r>
            <a:r>
              <a:rPr lang="en-US" dirty="0">
                <a:ea typeface="ＭＳ Ｐゴシック" charset="0"/>
                <a:cs typeface="ＭＳ Ｐゴシック" charset="0"/>
              </a:rPr>
              <a:t>/about/environment/calculator/</a:t>
            </a:r>
            <a:r>
              <a:rPr lang="en-US" dirty="0" err="1">
                <a:ea typeface="ＭＳ Ｐゴシック" charset="0"/>
                <a:cs typeface="ＭＳ Ｐゴシック" charset="0"/>
              </a:rPr>
              <a:t>assumptions.shtml</a:t>
            </a:r>
            <a:r>
              <a:rPr lang="en-US" dirty="0">
                <a:ea typeface="ＭＳ Ｐゴシック" charset="0"/>
                <a:cs typeface="ＭＳ Ｐゴシック" charset="0"/>
              </a:rPr>
              <a:t>  accessed 1/2/11:</a:t>
            </a:r>
          </a:p>
          <a:p>
            <a:endParaRPr lang="en-US" dirty="0">
              <a:ea typeface="ＭＳ Ｐゴシック" charset="0"/>
              <a:cs typeface="ＭＳ Ｐゴシック" charset="0"/>
            </a:endParaRPr>
          </a:p>
          <a:p>
            <a:r>
              <a:rPr lang="en-US" dirty="0">
                <a:ea typeface="ＭＳ Ｐゴシック" charset="0"/>
                <a:cs typeface="ＭＳ Ｐゴシック" charset="0"/>
              </a:rPr>
              <a:t>Average Per Capita CO</a:t>
            </a:r>
            <a:r>
              <a:rPr lang="en-US" baseline="-25000" dirty="0">
                <a:ea typeface="ＭＳ Ｐゴシック" charset="0"/>
                <a:cs typeface="ＭＳ Ｐゴシック" charset="0"/>
              </a:rPr>
              <a:t>2</a:t>
            </a:r>
            <a:r>
              <a:rPr lang="en-US" dirty="0">
                <a:ea typeface="ＭＳ Ｐゴシック" charset="0"/>
                <a:cs typeface="ＭＳ Ｐゴシック" charset="0"/>
              </a:rPr>
              <a:t> Emissions (Energy and Vehicle Use)Average Californian  22,941 </a:t>
            </a:r>
            <a:r>
              <a:rPr lang="en-US" dirty="0" err="1">
                <a:ea typeface="ＭＳ Ｐゴシック" charset="0"/>
                <a:cs typeface="ＭＳ Ｐゴシック" charset="0"/>
              </a:rPr>
              <a:t>lbs</a:t>
            </a:r>
            <a:r>
              <a:rPr lang="en-US" dirty="0">
                <a:ea typeface="ＭＳ Ｐゴシック" charset="0"/>
                <a:cs typeface="ＭＳ Ｐゴシック" charset="0"/>
              </a:rPr>
              <a:t> CO</a:t>
            </a:r>
            <a:r>
              <a:rPr lang="en-US" baseline="-25000" dirty="0">
                <a:ea typeface="ＭＳ Ｐゴシック" charset="0"/>
                <a:cs typeface="ＭＳ Ｐゴシック" charset="0"/>
              </a:rPr>
              <a:t>2</a:t>
            </a:r>
            <a:r>
              <a:rPr lang="en-US" dirty="0">
                <a:ea typeface="ＭＳ Ｐゴシック" charset="0"/>
                <a:cs typeface="ＭＳ Ｐゴシック" charset="0"/>
              </a:rPr>
              <a:t> per person  Assumptions:</a:t>
            </a:r>
          </a:p>
          <a:p>
            <a:r>
              <a:rPr lang="en-US" dirty="0">
                <a:ea typeface="ＭＳ Ｐゴシック" charset="0"/>
                <a:cs typeface="ＭＳ Ｐゴシック" charset="0"/>
              </a:rPr>
              <a:t>2005 California Per Capita Electricity Usage: 7,032 kWh  (** 1644 total for T &amp; J Newman)</a:t>
            </a:r>
          </a:p>
          <a:p>
            <a:r>
              <a:rPr lang="en-US" dirty="0">
                <a:ea typeface="ＭＳ Ｐゴシック" charset="0"/>
                <a:cs typeface="ＭＳ Ｐゴシック" charset="0"/>
              </a:rPr>
              <a:t>2005 California Per Capita Natural Gas Usage: 422 </a:t>
            </a:r>
            <a:r>
              <a:rPr lang="en-US" dirty="0" err="1">
                <a:ea typeface="ＭＳ Ｐゴシック" charset="0"/>
                <a:cs typeface="ＭＳ Ｐゴシック" charset="0"/>
              </a:rPr>
              <a:t>therms</a:t>
            </a:r>
            <a:r>
              <a:rPr lang="en-US" dirty="0">
                <a:ea typeface="ＭＳ Ｐゴシック" charset="0"/>
                <a:cs typeface="ＭＳ Ｐゴシック" charset="0"/>
              </a:rPr>
              <a:t> </a:t>
            </a:r>
          </a:p>
          <a:p>
            <a:r>
              <a:rPr lang="en-US" dirty="0">
                <a:ea typeface="ＭＳ Ｐゴシック" charset="0"/>
                <a:cs typeface="ＭＳ Ｐゴシック" charset="0"/>
              </a:rPr>
              <a:t>California Emissions Rate for Delivered Electricity: 0.879 </a:t>
            </a:r>
            <a:r>
              <a:rPr lang="en-US" dirty="0" err="1">
                <a:ea typeface="ＭＳ Ｐゴシック" charset="0"/>
                <a:cs typeface="ＭＳ Ｐゴシック" charset="0"/>
              </a:rPr>
              <a:t>lbs</a:t>
            </a:r>
            <a:r>
              <a:rPr lang="en-US" dirty="0">
                <a:ea typeface="ＭＳ Ｐゴシック" charset="0"/>
                <a:cs typeface="ＭＳ Ｐゴシック" charset="0"/>
              </a:rPr>
              <a:t> CO</a:t>
            </a:r>
            <a:r>
              <a:rPr lang="en-US" baseline="-25000" dirty="0">
                <a:ea typeface="ＭＳ Ｐゴシック" charset="0"/>
                <a:cs typeface="ＭＳ Ｐゴシック" charset="0"/>
              </a:rPr>
              <a:t>2</a:t>
            </a:r>
            <a:r>
              <a:rPr lang="en-US" dirty="0">
                <a:ea typeface="ＭＳ Ｐゴシック" charset="0"/>
                <a:cs typeface="ＭＳ Ｐゴシック" charset="0"/>
              </a:rPr>
              <a:t> per kWh</a:t>
            </a:r>
          </a:p>
          <a:p>
            <a:r>
              <a:rPr lang="en-US" dirty="0">
                <a:ea typeface="ＭＳ Ｐゴシック" charset="0"/>
                <a:cs typeface="ＭＳ Ｐゴシック" charset="0"/>
              </a:rPr>
              <a:t>Emissions Rate for Natural Gas: 13.446 </a:t>
            </a:r>
            <a:r>
              <a:rPr lang="en-US" dirty="0" err="1">
                <a:ea typeface="ＭＳ Ｐゴシック" charset="0"/>
                <a:cs typeface="ＭＳ Ｐゴシック" charset="0"/>
              </a:rPr>
              <a:t>lbs</a:t>
            </a:r>
            <a:r>
              <a:rPr lang="en-US" dirty="0">
                <a:ea typeface="ＭＳ Ｐゴシック" charset="0"/>
                <a:cs typeface="ＭＳ Ｐゴシック" charset="0"/>
              </a:rPr>
              <a:t> CO</a:t>
            </a:r>
            <a:r>
              <a:rPr lang="en-US" baseline="-25000" dirty="0">
                <a:ea typeface="ＭＳ Ｐゴシック" charset="0"/>
                <a:cs typeface="ＭＳ Ｐゴシック" charset="0"/>
              </a:rPr>
              <a:t>2</a:t>
            </a:r>
            <a:r>
              <a:rPr lang="en-US" dirty="0">
                <a:ea typeface="ＭＳ Ｐゴシック" charset="0"/>
                <a:cs typeface="ＭＳ Ｐゴシック" charset="0"/>
              </a:rPr>
              <a:t> per </a:t>
            </a:r>
            <a:r>
              <a:rPr lang="en-US" dirty="0" err="1">
                <a:ea typeface="ＭＳ Ｐゴシック" charset="0"/>
                <a:cs typeface="ＭＳ Ｐゴシック" charset="0"/>
              </a:rPr>
              <a:t>therm</a:t>
            </a:r>
            <a:endParaRPr lang="en-US" dirty="0">
              <a:ea typeface="ＭＳ Ｐゴシック" charset="0"/>
              <a:cs typeface="ＭＳ Ｐゴシック" charset="0"/>
            </a:endParaRPr>
          </a:p>
          <a:p>
            <a:r>
              <a:rPr lang="en-US" dirty="0">
                <a:ea typeface="ＭＳ Ｐゴシック" charset="0"/>
                <a:cs typeface="ＭＳ Ｐゴシック" charset="0"/>
              </a:rPr>
              <a:t>(So in California 5674 # CO2 from natural gas and 6181 # from electricity and </a:t>
            </a:r>
          </a:p>
          <a:p>
            <a:endParaRPr lang="en-US" dirty="0">
              <a:ea typeface="ＭＳ Ｐゴシック" charset="0"/>
              <a:cs typeface="ＭＳ Ｐゴシック" charset="0"/>
            </a:endParaRPr>
          </a:p>
          <a:p>
            <a:r>
              <a:rPr lang="en-US" dirty="0">
                <a:ea typeface="ＭＳ Ｐゴシック" charset="0"/>
                <a:cs typeface="ＭＳ Ｐゴシック" charset="0"/>
              </a:rPr>
              <a:t>12,000 miles per year and 21 miles per gallon for average passenger vehicle – 11,0857 for driving = 5 tons</a:t>
            </a:r>
          </a:p>
          <a:p>
            <a:r>
              <a:rPr lang="en-US" dirty="0">
                <a:ea typeface="ＭＳ Ｐゴシック" charset="0"/>
                <a:cs typeface="ＭＳ Ｐゴシック" charset="0"/>
              </a:rPr>
              <a:t>Burning 1 gallon of gasoline produces 19.4 </a:t>
            </a:r>
            <a:r>
              <a:rPr lang="en-US" dirty="0" err="1">
                <a:ea typeface="ＭＳ Ｐゴシック" charset="0"/>
                <a:cs typeface="ＭＳ Ｐゴシック" charset="0"/>
              </a:rPr>
              <a:t>lbs</a:t>
            </a:r>
            <a:r>
              <a:rPr lang="en-US" dirty="0">
                <a:ea typeface="ＭＳ Ｐゴシック" charset="0"/>
                <a:cs typeface="ＭＳ Ｐゴシック" charset="0"/>
              </a:rPr>
              <a:t> CO</a:t>
            </a:r>
            <a:r>
              <a:rPr lang="en-US" baseline="-25000" dirty="0">
                <a:ea typeface="ＭＳ Ｐゴシック" charset="0"/>
                <a:cs typeface="ＭＳ Ｐゴシック" charset="0"/>
              </a:rPr>
              <a:t>2 </a:t>
            </a:r>
          </a:p>
          <a:p>
            <a:endParaRPr lang="en-US" baseline="-25000" dirty="0">
              <a:ea typeface="ＭＳ Ｐゴシック" charset="0"/>
              <a:cs typeface="ＭＳ Ｐゴシック" charset="0"/>
            </a:endParaRPr>
          </a:p>
          <a:p>
            <a:r>
              <a:rPr lang="en-US" dirty="0">
                <a:ea typeface="ＭＳ Ｐゴシック" charset="0"/>
                <a:cs typeface="ＭＳ Ｐゴシック" charset="0"/>
              </a:rPr>
              <a:t>Typical Californian:</a:t>
            </a:r>
          </a:p>
          <a:p>
            <a:endParaRPr lang="en-US" dirty="0">
              <a:ea typeface="ＭＳ Ｐゴシック" charset="0"/>
              <a:cs typeface="ＭＳ Ｐゴシック" charset="0"/>
            </a:endParaRPr>
          </a:p>
          <a:p>
            <a:r>
              <a:rPr lang="en-US" dirty="0">
                <a:ea typeface="ＭＳ Ｐゴシック" charset="0"/>
                <a:cs typeface="ＭＳ Ｐゴシック" charset="0"/>
              </a:rPr>
              <a:t>~3 tons for electricity</a:t>
            </a:r>
          </a:p>
          <a:p>
            <a:r>
              <a:rPr lang="en-US" dirty="0">
                <a:ea typeface="ＭＳ Ｐゴシック" charset="0"/>
                <a:cs typeface="ＭＳ Ｐゴシック" charset="0"/>
              </a:rPr>
              <a:t>~2.5 tons for natural gas</a:t>
            </a:r>
          </a:p>
          <a:p>
            <a:r>
              <a:rPr lang="en-US" dirty="0">
                <a:ea typeface="ＭＳ Ｐゴシック" charset="0"/>
                <a:cs typeface="ＭＳ Ｐゴシック" charset="0"/>
              </a:rPr>
              <a:t>~5 tons for driving</a:t>
            </a:r>
          </a:p>
          <a:p>
            <a:r>
              <a:rPr lang="en-US" dirty="0">
                <a:ea typeface="ＭＳ Ｐゴシック" charset="0"/>
                <a:cs typeface="ＭＳ Ｐゴシック" charset="0"/>
              </a:rPr>
              <a:t>~4 tons for food (goes down to </a:t>
            </a:r>
          </a:p>
          <a:p>
            <a:endParaRPr lang="en-US" baseline="-25000" dirty="0">
              <a:ea typeface="ＭＳ Ｐゴシック" charset="0"/>
              <a:cs typeface="ＭＳ Ｐゴシック" charset="0"/>
            </a:endParaRPr>
          </a:p>
          <a:p>
            <a:endParaRPr lang="en-US" dirty="0">
              <a:ea typeface="ＭＳ Ｐゴシック" charset="0"/>
              <a:cs typeface="ＭＳ Ｐゴシック" charset="0"/>
            </a:endParaRPr>
          </a:p>
          <a:p>
            <a:endParaRPr lang="en-US" dirty="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E376846F-CEC7-C247-BCDD-25F0F4EB75E7}" type="slidenum">
              <a:rPr lang="en-US" sz="1200"/>
              <a:pPr/>
              <a:t>44</a:t>
            </a:fld>
            <a:endParaRPr lang="en-US" sz="1200"/>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US" dirty="0" smtClean="0">
                <a:ea typeface="ＭＳ Ｐゴシック" charset="0"/>
                <a:cs typeface="ＭＳ Ｐゴシック" charset="0"/>
              </a:rPr>
              <a:t>More info:</a:t>
            </a:r>
          </a:p>
          <a:p>
            <a:r>
              <a:rPr lang="en-US" dirty="0" smtClean="0">
                <a:ea typeface="ＭＳ Ｐゴシック" charset="0"/>
                <a:cs typeface="ＭＳ Ｐゴシック" charset="0"/>
              </a:rPr>
              <a:t>http://</a:t>
            </a:r>
            <a:r>
              <a:rPr lang="en-US" dirty="0" err="1" smtClean="0">
                <a:ea typeface="ＭＳ Ｐゴシック" charset="0"/>
                <a:cs typeface="ＭＳ Ｐゴシック" charset="0"/>
              </a:rPr>
              <a:t>greentravelerguides.com</a:t>
            </a:r>
            <a:r>
              <a:rPr lang="en-US" dirty="0" smtClean="0">
                <a:ea typeface="ＭＳ Ｐゴシック" charset="0"/>
                <a:cs typeface="ＭＳ Ｐゴシック" charset="0"/>
              </a:rPr>
              <a:t>/tips/carbon-offsets/</a:t>
            </a:r>
          </a:p>
          <a:p>
            <a:endParaRPr lang="en-US" dirty="0" smtClean="0">
              <a:ea typeface="ＭＳ Ｐゴシック" charset="0"/>
              <a:cs typeface="ＭＳ Ｐゴシック" charset="0"/>
            </a:endParaRPr>
          </a:p>
          <a:p>
            <a:endParaRPr lang="en-US" dirty="0" smtClean="0">
              <a:ea typeface="ＭＳ Ｐゴシック" charset="0"/>
              <a:cs typeface="ＭＳ Ｐゴシック" charset="0"/>
            </a:endParaRPr>
          </a:p>
          <a:p>
            <a:r>
              <a:rPr lang="en-US" dirty="0" smtClean="0">
                <a:ea typeface="ＭＳ Ｐゴシック" charset="0"/>
                <a:cs typeface="ＭＳ Ｐゴシック" charset="0"/>
              </a:rPr>
              <a:t>US EPA</a:t>
            </a:r>
            <a:r>
              <a:rPr lang="en-US" baseline="0" dirty="0" smtClean="0">
                <a:ea typeface="ＭＳ Ｐゴシック" charset="0"/>
                <a:cs typeface="ＭＳ Ｐゴシック" charset="0"/>
              </a:rPr>
              <a:t> estimates the entire USA GHG footprint at 7 billion metric tons:</a:t>
            </a:r>
          </a:p>
          <a:p>
            <a:r>
              <a:rPr lang="en-US" dirty="0" smtClean="0">
                <a:ea typeface="ＭＳ Ｐゴシック" charset="0"/>
                <a:cs typeface="ＭＳ Ｐゴシック" charset="0"/>
              </a:rPr>
              <a:t>https://</a:t>
            </a:r>
            <a:r>
              <a:rPr lang="en-US" dirty="0" err="1" smtClean="0">
                <a:ea typeface="ＭＳ Ｐゴシック" charset="0"/>
                <a:cs typeface="ＭＳ Ｐゴシック" charset="0"/>
              </a:rPr>
              <a:t>www.epa.gov</a:t>
            </a:r>
            <a:r>
              <a:rPr lang="en-US" dirty="0" smtClean="0">
                <a:ea typeface="ＭＳ Ｐゴシック" charset="0"/>
                <a:cs typeface="ＭＳ Ｐゴシック" charset="0"/>
              </a:rPr>
              <a:t>/</a:t>
            </a:r>
            <a:r>
              <a:rPr lang="en-US" dirty="0" err="1" smtClean="0">
                <a:ea typeface="ＭＳ Ｐゴシック" charset="0"/>
                <a:cs typeface="ＭＳ Ｐゴシック" charset="0"/>
              </a:rPr>
              <a:t>ghgemissions</a:t>
            </a:r>
            <a:r>
              <a:rPr lang="en-US" dirty="0" smtClean="0">
                <a:ea typeface="ＭＳ Ｐゴシック" charset="0"/>
                <a:cs typeface="ＭＳ Ｐゴシック" charset="0"/>
              </a:rPr>
              <a:t>/overview-greenhouse-gases</a:t>
            </a:r>
          </a:p>
          <a:p>
            <a:endParaRPr lang="en-US" dirty="0" smtClean="0">
              <a:ea typeface="ＭＳ Ｐゴシック" charset="0"/>
              <a:cs typeface="ＭＳ Ｐゴシック" charset="0"/>
            </a:endParaRPr>
          </a:p>
          <a:p>
            <a:r>
              <a:rPr lang="en-US" dirty="0" smtClean="0">
                <a:ea typeface="ＭＳ Ｐゴシック" charset="0"/>
                <a:cs typeface="ＭＳ Ｐゴシック" charset="0"/>
              </a:rPr>
              <a:t>Divided</a:t>
            </a:r>
            <a:r>
              <a:rPr lang="en-US" baseline="0" dirty="0" smtClean="0">
                <a:ea typeface="ＭＳ Ｐゴシック" charset="0"/>
                <a:cs typeface="ＭＳ Ｐゴシック" charset="0"/>
              </a:rPr>
              <a:t> by 320 million people, this is </a:t>
            </a:r>
            <a:endParaRPr lang="en-US" dirty="0" smtClean="0">
              <a:ea typeface="ＭＳ Ｐゴシック" charset="0"/>
              <a:cs typeface="ＭＳ Ｐゴシック" charset="0"/>
            </a:endParaRPr>
          </a:p>
          <a:p>
            <a:endParaRPr lang="en-US" dirty="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355186E9-AE28-EF46-973F-17D54E65575E}" type="slidenum">
              <a:rPr lang="en-US" sz="1200"/>
              <a:pPr algn="r"/>
              <a:t>45</a:t>
            </a:fld>
            <a:endParaRPr lang="en-US" sz="1200"/>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Thanks to Peter </a:t>
            </a:r>
            <a:r>
              <a:rPr lang="en-US" dirty="0" err="1">
                <a:ea typeface="ＭＳ Ｐゴシック" charset="0"/>
                <a:cs typeface="ＭＳ Ｐゴシック" charset="0"/>
              </a:rPr>
              <a:t>Bacchetti</a:t>
            </a:r>
            <a:r>
              <a:rPr lang="en-US" dirty="0">
                <a:ea typeface="ＭＳ Ｐゴシック" charset="0"/>
                <a:cs typeface="ＭＳ Ｐゴシック" charset="0"/>
              </a:rPr>
              <a:t> for finding Cheat Neutral and the first </a:t>
            </a:r>
            <a:r>
              <a:rPr lang="en-US" dirty="0" smtClean="0">
                <a:ea typeface="ＭＳ Ｐゴシック" charset="0"/>
                <a:cs typeface="ＭＳ Ｐゴシック" charset="0"/>
              </a:rPr>
              <a:t>2 </a:t>
            </a:r>
            <a:r>
              <a:rPr lang="en-US" dirty="0">
                <a:ea typeface="ＭＳ Ｐゴシック" charset="0"/>
                <a:cs typeface="ＭＳ Ｐゴシック" charset="0"/>
              </a:rPr>
              <a:t>points on this slide.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p:cNvSpPr>
          <p:nvPr>
            <p:ph type="sldImg"/>
          </p:nvPr>
        </p:nvSpPr>
        <p:spPr>
          <a:ln/>
        </p:spPr>
      </p:sp>
      <p:sp>
        <p:nvSpPr>
          <p:cNvPr id="552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Times New Roman" pitchFamily="18" charset="0"/>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200">
                <a:solidFill>
                  <a:srgbClr val="FF0000"/>
                </a:solidFill>
                <a:latin typeface="Times New Roman" pitchFamily="18" charset="0"/>
                <a:ea typeface="MS PGothic" pitchFamily="34" charset="-128"/>
              </a:defRPr>
            </a:lvl1pPr>
            <a:lvl2pPr marL="742950" indent="-285750" eaLnBrk="0" hangingPunct="0">
              <a:defRPr kumimoji="1" sz="3200">
                <a:solidFill>
                  <a:srgbClr val="FF0000"/>
                </a:solidFill>
                <a:latin typeface="Times New Roman" pitchFamily="18" charset="0"/>
                <a:ea typeface="MS PGothic" pitchFamily="34" charset="-128"/>
              </a:defRPr>
            </a:lvl2pPr>
            <a:lvl3pPr marL="1143000" indent="-228600" eaLnBrk="0" hangingPunct="0">
              <a:defRPr kumimoji="1" sz="3200">
                <a:solidFill>
                  <a:srgbClr val="FF0000"/>
                </a:solidFill>
                <a:latin typeface="Times New Roman" pitchFamily="18" charset="0"/>
                <a:ea typeface="MS PGothic" pitchFamily="34" charset="-128"/>
              </a:defRPr>
            </a:lvl3pPr>
            <a:lvl4pPr marL="1600200" indent="-228600" eaLnBrk="0" hangingPunct="0">
              <a:defRPr kumimoji="1" sz="3200">
                <a:solidFill>
                  <a:srgbClr val="FF0000"/>
                </a:solidFill>
                <a:latin typeface="Times New Roman" pitchFamily="18" charset="0"/>
                <a:ea typeface="MS PGothic" pitchFamily="34" charset="-128"/>
              </a:defRPr>
            </a:lvl4pPr>
            <a:lvl5pPr marL="2057400" indent="-228600" eaLnBrk="0" hangingPunct="0">
              <a:defRPr kumimoji="1" sz="3200">
                <a:solidFill>
                  <a:srgbClr val="FF0000"/>
                </a:solidFill>
                <a:latin typeface="Times New Roman" pitchFamily="18" charset="0"/>
                <a:ea typeface="MS PGothic" pitchFamily="34" charset="-128"/>
              </a:defRPr>
            </a:lvl5pPr>
            <a:lvl6pPr marL="2514600" indent="-228600" eaLnBrk="0" fontAlgn="base" hangingPunct="0">
              <a:spcBef>
                <a:spcPct val="0"/>
              </a:spcBef>
              <a:spcAft>
                <a:spcPct val="0"/>
              </a:spcAft>
              <a:defRPr kumimoji="1" sz="3200">
                <a:solidFill>
                  <a:srgbClr val="FF0000"/>
                </a:solidFill>
                <a:latin typeface="Times New Roman" pitchFamily="18" charset="0"/>
                <a:ea typeface="MS PGothic" pitchFamily="34" charset="-128"/>
              </a:defRPr>
            </a:lvl6pPr>
            <a:lvl7pPr marL="2971800" indent="-228600" eaLnBrk="0" fontAlgn="base" hangingPunct="0">
              <a:spcBef>
                <a:spcPct val="0"/>
              </a:spcBef>
              <a:spcAft>
                <a:spcPct val="0"/>
              </a:spcAft>
              <a:defRPr kumimoji="1" sz="3200">
                <a:solidFill>
                  <a:srgbClr val="FF0000"/>
                </a:solidFill>
                <a:latin typeface="Times New Roman" pitchFamily="18" charset="0"/>
                <a:ea typeface="MS PGothic" pitchFamily="34" charset="-128"/>
              </a:defRPr>
            </a:lvl7pPr>
            <a:lvl8pPr marL="3429000" indent="-228600" eaLnBrk="0" fontAlgn="base" hangingPunct="0">
              <a:spcBef>
                <a:spcPct val="0"/>
              </a:spcBef>
              <a:spcAft>
                <a:spcPct val="0"/>
              </a:spcAft>
              <a:defRPr kumimoji="1" sz="3200">
                <a:solidFill>
                  <a:srgbClr val="FF0000"/>
                </a:solidFill>
                <a:latin typeface="Times New Roman" pitchFamily="18" charset="0"/>
                <a:ea typeface="MS PGothic" pitchFamily="34" charset="-128"/>
              </a:defRPr>
            </a:lvl8pPr>
            <a:lvl9pPr marL="3886200" indent="-228600" eaLnBrk="0" fontAlgn="base" hangingPunct="0">
              <a:spcBef>
                <a:spcPct val="0"/>
              </a:spcBef>
              <a:spcAft>
                <a:spcPct val="0"/>
              </a:spcAft>
              <a:defRPr kumimoji="1" sz="3200">
                <a:solidFill>
                  <a:srgbClr val="FF0000"/>
                </a:solidFill>
                <a:latin typeface="Times New Roman" pitchFamily="18" charset="0"/>
                <a:ea typeface="MS PGothic" pitchFamily="34" charset="-128"/>
              </a:defRPr>
            </a:lvl9pPr>
          </a:lstStyle>
          <a:p>
            <a:fld id="{18AFC79B-2266-4098-BE16-F3D4BCDD40CF}" type="slidenum">
              <a:rPr kumimoji="0" lang="en-US" altLang="en-US" sz="1200">
                <a:solidFill>
                  <a:schemeClr val="tx1"/>
                </a:solidFill>
              </a:rPr>
              <a:pPr/>
              <a:t>46</a:t>
            </a:fld>
            <a:endParaRPr kumimoji="0" lang="en-US" altLang="en-US" sz="1200">
              <a:solidFill>
                <a:schemeClr val="tx1"/>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a:ln/>
        </p:spPr>
      </p:sp>
      <p:sp>
        <p:nvSpPr>
          <p:cNvPr id="573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Times New Roman" pitchFamily="18" charset="0"/>
            </a:endParaRPr>
          </a:p>
        </p:txBody>
      </p:sp>
      <p:sp>
        <p:nvSpPr>
          <p:cNvPr id="573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200">
                <a:solidFill>
                  <a:srgbClr val="FF0000"/>
                </a:solidFill>
                <a:latin typeface="Times New Roman" pitchFamily="18" charset="0"/>
                <a:ea typeface="MS PGothic" pitchFamily="34" charset="-128"/>
              </a:defRPr>
            </a:lvl1pPr>
            <a:lvl2pPr marL="742950" indent="-285750" eaLnBrk="0" hangingPunct="0">
              <a:defRPr kumimoji="1" sz="3200">
                <a:solidFill>
                  <a:srgbClr val="FF0000"/>
                </a:solidFill>
                <a:latin typeface="Times New Roman" pitchFamily="18" charset="0"/>
                <a:ea typeface="MS PGothic" pitchFamily="34" charset="-128"/>
              </a:defRPr>
            </a:lvl2pPr>
            <a:lvl3pPr marL="1143000" indent="-228600" eaLnBrk="0" hangingPunct="0">
              <a:defRPr kumimoji="1" sz="3200">
                <a:solidFill>
                  <a:srgbClr val="FF0000"/>
                </a:solidFill>
                <a:latin typeface="Times New Roman" pitchFamily="18" charset="0"/>
                <a:ea typeface="MS PGothic" pitchFamily="34" charset="-128"/>
              </a:defRPr>
            </a:lvl3pPr>
            <a:lvl4pPr marL="1600200" indent="-228600" eaLnBrk="0" hangingPunct="0">
              <a:defRPr kumimoji="1" sz="3200">
                <a:solidFill>
                  <a:srgbClr val="FF0000"/>
                </a:solidFill>
                <a:latin typeface="Times New Roman" pitchFamily="18" charset="0"/>
                <a:ea typeface="MS PGothic" pitchFamily="34" charset="-128"/>
              </a:defRPr>
            </a:lvl4pPr>
            <a:lvl5pPr marL="2057400" indent="-228600" eaLnBrk="0" hangingPunct="0">
              <a:defRPr kumimoji="1" sz="3200">
                <a:solidFill>
                  <a:srgbClr val="FF0000"/>
                </a:solidFill>
                <a:latin typeface="Times New Roman" pitchFamily="18" charset="0"/>
                <a:ea typeface="MS PGothic" pitchFamily="34" charset="-128"/>
              </a:defRPr>
            </a:lvl5pPr>
            <a:lvl6pPr marL="2514600" indent="-228600" eaLnBrk="0" fontAlgn="base" hangingPunct="0">
              <a:spcBef>
                <a:spcPct val="0"/>
              </a:spcBef>
              <a:spcAft>
                <a:spcPct val="0"/>
              </a:spcAft>
              <a:defRPr kumimoji="1" sz="3200">
                <a:solidFill>
                  <a:srgbClr val="FF0000"/>
                </a:solidFill>
                <a:latin typeface="Times New Roman" pitchFamily="18" charset="0"/>
                <a:ea typeface="MS PGothic" pitchFamily="34" charset="-128"/>
              </a:defRPr>
            </a:lvl6pPr>
            <a:lvl7pPr marL="2971800" indent="-228600" eaLnBrk="0" fontAlgn="base" hangingPunct="0">
              <a:spcBef>
                <a:spcPct val="0"/>
              </a:spcBef>
              <a:spcAft>
                <a:spcPct val="0"/>
              </a:spcAft>
              <a:defRPr kumimoji="1" sz="3200">
                <a:solidFill>
                  <a:srgbClr val="FF0000"/>
                </a:solidFill>
                <a:latin typeface="Times New Roman" pitchFamily="18" charset="0"/>
                <a:ea typeface="MS PGothic" pitchFamily="34" charset="-128"/>
              </a:defRPr>
            </a:lvl7pPr>
            <a:lvl8pPr marL="3429000" indent="-228600" eaLnBrk="0" fontAlgn="base" hangingPunct="0">
              <a:spcBef>
                <a:spcPct val="0"/>
              </a:spcBef>
              <a:spcAft>
                <a:spcPct val="0"/>
              </a:spcAft>
              <a:defRPr kumimoji="1" sz="3200">
                <a:solidFill>
                  <a:srgbClr val="FF0000"/>
                </a:solidFill>
                <a:latin typeface="Times New Roman" pitchFamily="18" charset="0"/>
                <a:ea typeface="MS PGothic" pitchFamily="34" charset="-128"/>
              </a:defRPr>
            </a:lvl8pPr>
            <a:lvl9pPr marL="3886200" indent="-228600" eaLnBrk="0" fontAlgn="base" hangingPunct="0">
              <a:spcBef>
                <a:spcPct val="0"/>
              </a:spcBef>
              <a:spcAft>
                <a:spcPct val="0"/>
              </a:spcAft>
              <a:defRPr kumimoji="1" sz="3200">
                <a:solidFill>
                  <a:srgbClr val="FF0000"/>
                </a:solidFill>
                <a:latin typeface="Times New Roman" pitchFamily="18" charset="0"/>
                <a:ea typeface="MS PGothic" pitchFamily="34" charset="-128"/>
              </a:defRPr>
            </a:lvl9pPr>
          </a:lstStyle>
          <a:p>
            <a:fld id="{AB35CC87-D992-4952-A7C1-1ADC99AC45B0}" type="slidenum">
              <a:rPr kumimoji="0" lang="en-US" altLang="en-US" sz="1200">
                <a:solidFill>
                  <a:schemeClr val="tx1"/>
                </a:solidFill>
              </a:rPr>
              <a:pPr/>
              <a:t>47</a:t>
            </a:fld>
            <a:endParaRPr kumimoji="0" lang="en-US" altLang="en-US" sz="1200">
              <a:solidFill>
                <a:schemeClr val="tx1"/>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Rot="1" noChangeAspect="1" noChangeArrowheads="1" noTextEdit="1"/>
          </p:cNvSpPr>
          <p:nvPr>
            <p:ph type="sldImg"/>
          </p:nvPr>
        </p:nvSpPr>
        <p:spPr>
          <a:ln/>
        </p:spPr>
      </p:sp>
      <p:sp>
        <p:nvSpPr>
          <p:cNvPr id="6144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New Roman" pitchFamily="18" charset="0"/>
              </a:rPr>
              <a:t>This is per year for average household.  Note BIG methane and N2O contributions from red meat and dairy.  N2O= Nitrous oxide.  Nitrous oxide from meat comes from fertilizer used to grow feed and from their wastes.</a:t>
            </a:r>
          </a:p>
          <a:p>
            <a:r>
              <a:rPr lang="en-US" altLang="en-US" dirty="0" smtClean="0">
                <a:latin typeface="Times New Roman" pitchFamily="18" charset="0"/>
              </a:rPr>
              <a:t>This slide illustrates that delivery and freight GHG (which are less for local food) are a very small part of the carbon footprint of the diet.  </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D7B17A7-61F9-AD4B-BBD3-EDA3B3639507}" type="slidenum">
              <a:rPr lang="en-US" sz="1200"/>
              <a:pPr/>
              <a:t>49</a:t>
            </a:fld>
            <a:endParaRPr lang="en-US" sz="1200"/>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a:ea typeface="ＭＳ Ｐゴシック" charset="0"/>
              <a:cs typeface="ＭＳ Ｐゴシック" charset="0"/>
            </a:endParaRPr>
          </a:p>
          <a:p>
            <a:r>
              <a:rPr lang="en-US">
                <a:ea typeface="ＭＳ Ｐゴシック" charset="0"/>
                <a:cs typeface="ＭＳ Ｐゴシック" charset="0"/>
              </a:rPr>
              <a:t>Based on per capita vehicle miles traveled becomes 8332, of which an estimated 63% are traveled on highways</a:t>
            </a:r>
            <a:endParaRPr lang="en-US" b="1">
              <a:ea typeface="ＭＳ Ｐゴシック" charset="0"/>
              <a:cs typeface="ＭＳ Ｐゴシック" charset="0"/>
            </a:endParaRPr>
          </a:p>
          <a:p>
            <a:endParaRPr lang="en-US">
              <a:ea typeface="ＭＳ Ｐゴシック" charset="0"/>
              <a:cs typeface="ＭＳ Ｐゴシック" charset="0"/>
            </a:endParaRPr>
          </a:p>
          <a:p>
            <a:endParaRPr lang="en-US">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a:ln/>
        </p:spPr>
      </p:sp>
      <p:sp>
        <p:nvSpPr>
          <p:cNvPr id="993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smtClean="0">
                <a:solidFill>
                  <a:schemeClr val="tx1"/>
                </a:solidFill>
                <a:effectLst/>
                <a:latin typeface="Times New Roman" charset="0"/>
                <a:ea typeface="ＭＳ Ｐゴシック" charset="-128"/>
                <a:cs typeface="ＭＳ Ｐゴシック" charset="-128"/>
              </a:rPr>
              <a:t>Fig. 3 Risk of (a) all-cause mortality, (b) cardiovascular mortality and (c) cancer mortality associated with each serving per day of total meat.</a:t>
            </a:r>
          </a:p>
          <a:p>
            <a:endParaRPr lang="en-US" sz="1200" kern="1200" dirty="0" smtClean="0">
              <a:solidFill>
                <a:schemeClr val="tx1"/>
              </a:solidFill>
              <a:effectLst/>
              <a:latin typeface="Times New Roman" charset="0"/>
              <a:ea typeface="ＭＳ Ｐゴシック" charset="-128"/>
              <a:cs typeface="ＭＳ Ｐゴシック" charset="-128"/>
            </a:endParaRPr>
          </a:p>
          <a:p>
            <a:r>
              <a:rPr lang="en-US" sz="1200" kern="1200" dirty="0" smtClean="0">
                <a:solidFill>
                  <a:schemeClr val="tx1"/>
                </a:solidFill>
                <a:effectLst/>
                <a:latin typeface="Times New Roman" charset="0"/>
                <a:ea typeface="ＭＳ Ｐゴシック" charset="-128"/>
                <a:cs typeface="ＭＳ Ｐゴシック" charset="-128"/>
              </a:rPr>
              <a:t>I^2</a:t>
            </a:r>
            <a:r>
              <a:rPr lang="en-US" sz="1200" kern="1200" baseline="0" dirty="0" smtClean="0">
                <a:solidFill>
                  <a:schemeClr val="tx1"/>
                </a:solidFill>
                <a:effectLst/>
                <a:latin typeface="Times New Roman" charset="0"/>
                <a:ea typeface="ＭＳ Ｐゴシック" charset="-128"/>
                <a:cs typeface="ＭＳ Ｐゴシック" charset="-128"/>
              </a:rPr>
              <a:t> indicates heterogeneity, suggesting differences between estimates are not due to chance.  Conclusion that eating more meat is associated with higher mortality is the same in all studies listed. </a:t>
            </a:r>
            <a:endParaRPr lang="en-US" sz="1200" kern="1200" baseline="0" dirty="0" smtClean="0">
              <a:solidFill>
                <a:schemeClr val="tx1"/>
              </a:solidFill>
              <a:effectLst/>
              <a:latin typeface="Times New Roman" charset="0"/>
              <a:ea typeface="ＭＳ Ｐゴシック" charset="-128"/>
              <a:cs typeface="ＭＳ Ｐゴシック" charset="-128"/>
            </a:endParaRPr>
          </a:p>
          <a:p>
            <a:endParaRPr lang="en-US" sz="1200" kern="1200" baseline="0" dirty="0" smtClean="0">
              <a:solidFill>
                <a:schemeClr val="tx1"/>
              </a:solidFill>
              <a:effectLst/>
              <a:latin typeface="Times New Roman" charset="0"/>
              <a:ea typeface="ＭＳ Ｐゴシック" charset="-128"/>
              <a:cs typeface="ＭＳ Ｐゴシック" charset="-128"/>
            </a:endParaRPr>
          </a:p>
          <a:p>
            <a:r>
              <a:rPr lang="en-US" sz="1200" kern="1200" baseline="0" dirty="0" smtClean="0">
                <a:solidFill>
                  <a:schemeClr val="tx1"/>
                </a:solidFill>
                <a:effectLst/>
                <a:latin typeface="Times New Roman" charset="0"/>
                <a:ea typeface="ＭＳ Ｐゴシック" charset="-128"/>
                <a:cs typeface="ＭＳ Ｐゴシック" charset="-128"/>
              </a:rPr>
              <a:t>The pooled RR is 1.17 which is for a 100 g (3 </a:t>
            </a:r>
            <a:r>
              <a:rPr lang="en-US" sz="1200" kern="1200" baseline="0" dirty="0" err="1" smtClean="0">
                <a:solidFill>
                  <a:schemeClr val="tx1"/>
                </a:solidFill>
                <a:effectLst/>
                <a:latin typeface="Times New Roman" charset="0"/>
                <a:ea typeface="ＭＳ Ｐゴシック" charset="-128"/>
                <a:cs typeface="ＭＳ Ｐゴシック" charset="-128"/>
              </a:rPr>
              <a:t>oz</a:t>
            </a:r>
            <a:r>
              <a:rPr lang="en-US" sz="1200" kern="1200" baseline="0" dirty="0" smtClean="0">
                <a:solidFill>
                  <a:schemeClr val="tx1"/>
                </a:solidFill>
                <a:effectLst/>
                <a:latin typeface="Times New Roman" charset="0"/>
                <a:ea typeface="ＭＳ Ｐゴシック" charset="-128"/>
                <a:cs typeface="ＭＳ Ｐゴシック" charset="-128"/>
              </a:rPr>
              <a:t>)  serving</a:t>
            </a:r>
            <a:endParaRPr lang="en-US" dirty="0"/>
          </a:p>
        </p:txBody>
      </p:sp>
      <p:sp>
        <p:nvSpPr>
          <p:cNvPr id="993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A2DF605-55A4-D449-90F0-2C816965C847}" type="slidenum">
              <a:rPr lang="en-US" sz="1200"/>
              <a:pPr/>
              <a:t>50</a:t>
            </a:fld>
            <a:endParaRPr lang="en-US" sz="12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a:ln/>
        </p:spPr>
      </p:sp>
      <p:sp>
        <p:nvSpPr>
          <p:cNvPr id="911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latin typeface="Times New Roman" pitchFamily="18" charset="0"/>
              </a:rPr>
              <a:t>Jacobs D et al Cigarette smoking and mortality risk: twenty-five-year follow-up of the Seven Countries Study. </a:t>
            </a:r>
            <a:r>
              <a:rPr lang="en-US" altLang="en-US" u="sng" smtClean="0">
                <a:latin typeface="Times New Roman" pitchFamily="18" charset="0"/>
              </a:rPr>
              <a:t>Arch Intern Med. 1999 Apr 12;159(7):733-40.</a:t>
            </a:r>
            <a:endParaRPr lang="en-US" altLang="en-US" b="1" smtClean="0">
              <a:latin typeface="Times New Roman" pitchFamily="18" charset="0"/>
            </a:endParaRPr>
          </a:p>
          <a:p>
            <a:endParaRPr lang="en-US" altLang="en-US" b="1" smtClean="0">
              <a:latin typeface="Times New Roman" pitchFamily="18" charset="0"/>
            </a:endParaRPr>
          </a:p>
          <a:p>
            <a:r>
              <a:rPr lang="en-US" altLang="en-US" b="1" smtClean="0">
                <a:latin typeface="Times New Roman" pitchFamily="18" charset="0"/>
              </a:rPr>
              <a:t>HR for smoking &lt; 10 cigs/ day 1.3</a:t>
            </a:r>
          </a:p>
          <a:p>
            <a:endParaRPr lang="en-US" altLang="en-US" b="1" smtClean="0">
              <a:latin typeface="Times New Roman" pitchFamily="18" charset="0"/>
            </a:endParaRPr>
          </a:p>
          <a:p>
            <a:r>
              <a:rPr lang="en-US" altLang="en-US" b="1" smtClean="0">
                <a:latin typeface="Times New Roman" pitchFamily="18" charset="0"/>
              </a:rPr>
              <a:t>So  increase of 2 servings/d of red meat like smoking up to ½ ppd.  1 serving ~ 3 cigarettes</a:t>
            </a:r>
          </a:p>
          <a:p>
            <a:endParaRPr lang="en-US" altLang="en-US" b="1" smtClean="0">
              <a:latin typeface="Times New Roman" pitchFamily="18" charset="0"/>
            </a:endParaRPr>
          </a:p>
          <a:p>
            <a:r>
              <a:rPr lang="en-US" altLang="en-US" smtClean="0">
                <a:latin typeface="Times New Roman" pitchFamily="18" charset="0"/>
              </a:rPr>
              <a:t>Public Health Nutr. 2015 Jul 6:1-13. [Epub ahead of print]</a:t>
            </a:r>
          </a:p>
          <a:p>
            <a:endParaRPr lang="en-US" altLang="en-US" smtClean="0">
              <a:latin typeface="Times New Roman" pitchFamily="18" charset="0"/>
            </a:endParaRPr>
          </a:p>
          <a:p>
            <a:r>
              <a:rPr lang="en-US" altLang="en-US" smtClean="0">
                <a:latin typeface="Times New Roman" pitchFamily="18" charset="0"/>
              </a:rPr>
              <a:t>Red and processed meat consumption and mortality: dose-response meta-analysis of </a:t>
            </a:r>
          </a:p>
          <a:p>
            <a:r>
              <a:rPr lang="en-US" altLang="en-US" smtClean="0">
                <a:latin typeface="Times New Roman" pitchFamily="18" charset="0"/>
              </a:rPr>
              <a:t>prospective cohort studies.</a:t>
            </a:r>
          </a:p>
          <a:p>
            <a:endParaRPr lang="en-US" altLang="en-US" smtClean="0">
              <a:latin typeface="Times New Roman" pitchFamily="18" charset="0"/>
            </a:endParaRPr>
          </a:p>
          <a:p>
            <a:r>
              <a:rPr lang="en-US" altLang="en-US" smtClean="0">
                <a:latin typeface="Times New Roman" pitchFamily="18" charset="0"/>
              </a:rPr>
              <a:t>Wang X(1), Lin X(2), Ouyang YY(3), Liu J(3), Zhao G(4), Pan A(5), Hu FB(6).</a:t>
            </a:r>
          </a:p>
          <a:p>
            <a:endParaRPr lang="en-US" altLang="en-US" smtClean="0">
              <a:latin typeface="Times New Roman" pitchFamily="18" charset="0"/>
            </a:endParaRPr>
          </a:p>
          <a:p>
            <a:r>
              <a:rPr lang="en-US" altLang="en-US" smtClean="0">
                <a:latin typeface="Times New Roman" pitchFamily="18" charset="0"/>
              </a:rPr>
              <a:t>Author information: </a:t>
            </a:r>
          </a:p>
          <a:p>
            <a:r>
              <a:rPr lang="en-US" altLang="en-US" smtClean="0">
                <a:latin typeface="Times New Roman" pitchFamily="18" charset="0"/>
              </a:rPr>
              <a:t>(1)1Department of Maternal and Child Health Care,School of Public Health,Shandong</a:t>
            </a:r>
          </a:p>
          <a:p>
            <a:r>
              <a:rPr lang="en-US" altLang="en-US" smtClean="0">
                <a:latin typeface="Times New Roman" pitchFamily="18" charset="0"/>
              </a:rPr>
              <a:t>University,Jinan,People's Republic of China. (2)2Department of Nutrition and Food</a:t>
            </a:r>
          </a:p>
          <a:p>
            <a:r>
              <a:rPr lang="en-US" altLang="en-US" smtClean="0">
                <a:latin typeface="Times New Roman" pitchFamily="18" charset="0"/>
              </a:rPr>
              <a:t>Hygiene,School of Public Health,Shandong University,Jinan,People's Republic of</a:t>
            </a:r>
          </a:p>
          <a:p>
            <a:r>
              <a:rPr lang="en-US" altLang="en-US" smtClean="0">
                <a:latin typeface="Times New Roman" pitchFamily="18" charset="0"/>
              </a:rPr>
              <a:t>China. (3)3Department of Nutrition and Food Hygiene,School of Public</a:t>
            </a:r>
          </a:p>
          <a:p>
            <a:r>
              <a:rPr lang="en-US" altLang="en-US" smtClean="0">
                <a:latin typeface="Times New Roman" pitchFamily="18" charset="0"/>
              </a:rPr>
              <a:t>Health,Tongji Medical College,Huazhong University of Science and</a:t>
            </a:r>
          </a:p>
          <a:p>
            <a:r>
              <a:rPr lang="en-US" altLang="en-US" smtClean="0">
                <a:latin typeface="Times New Roman" pitchFamily="18" charset="0"/>
              </a:rPr>
              <a:t>Technology,Wuhan,People's Republic of China. (4)4Department of Cardiovascular</a:t>
            </a:r>
          </a:p>
          <a:p>
            <a:r>
              <a:rPr lang="en-US" altLang="en-US" smtClean="0">
                <a:latin typeface="Times New Roman" pitchFamily="18" charset="0"/>
              </a:rPr>
              <a:t>Sciences,Shandong Provincial Hospital affiliated to Shandong</a:t>
            </a:r>
          </a:p>
          <a:p>
            <a:r>
              <a:rPr lang="en-US" altLang="en-US" smtClean="0">
                <a:latin typeface="Times New Roman" pitchFamily="18" charset="0"/>
              </a:rPr>
              <a:t>University,Jinan,People's Republic of China. (5)5Department of Epidemiology and</a:t>
            </a:r>
          </a:p>
          <a:p>
            <a:r>
              <a:rPr lang="en-US" altLang="en-US" smtClean="0">
                <a:latin typeface="Times New Roman" pitchFamily="18" charset="0"/>
              </a:rPr>
              <a:t>Biostatistics,MOE Key Lab of Environment and Health,School of Public</a:t>
            </a:r>
          </a:p>
          <a:p>
            <a:r>
              <a:rPr lang="en-US" altLang="en-US" smtClean="0">
                <a:latin typeface="Times New Roman" pitchFamily="18" charset="0"/>
              </a:rPr>
              <a:t>Health,Tongji Medical College,Huazhong University of Science and</a:t>
            </a:r>
          </a:p>
          <a:p>
            <a:r>
              <a:rPr lang="en-US" altLang="en-US" smtClean="0">
                <a:latin typeface="Times New Roman" pitchFamily="18" charset="0"/>
              </a:rPr>
              <a:t>Technology,Wuhan,People's Republic of China. (6)6Departments of Nutrition and</a:t>
            </a:r>
          </a:p>
          <a:p>
            <a:r>
              <a:rPr lang="en-US" altLang="en-US" smtClean="0">
                <a:latin typeface="Times New Roman" pitchFamily="18" charset="0"/>
              </a:rPr>
              <a:t>Epidemiology,Harvard T. H. Chan School of Public Health,655 Huntington</a:t>
            </a:r>
          </a:p>
          <a:p>
            <a:r>
              <a:rPr lang="en-US" altLang="en-US" smtClean="0">
                <a:latin typeface="Times New Roman" pitchFamily="18" charset="0"/>
              </a:rPr>
              <a:t>Avenue,Boston,MA 02115,USA.</a:t>
            </a:r>
          </a:p>
          <a:p>
            <a:endParaRPr lang="en-US" altLang="en-US" smtClean="0">
              <a:latin typeface="Times New Roman" pitchFamily="18" charset="0"/>
            </a:endParaRPr>
          </a:p>
          <a:p>
            <a:r>
              <a:rPr lang="en-US" altLang="en-US" smtClean="0">
                <a:latin typeface="Times New Roman" pitchFamily="18" charset="0"/>
              </a:rPr>
              <a:t>OBJECTIVE: To examine and quantify the potential dose-response relationship</a:t>
            </a:r>
          </a:p>
          <a:p>
            <a:r>
              <a:rPr lang="en-US" altLang="en-US" smtClean="0">
                <a:latin typeface="Times New Roman" pitchFamily="18" charset="0"/>
              </a:rPr>
              <a:t>between red and processed meat consumption and risk of all-cause, cardiovascular </a:t>
            </a:r>
          </a:p>
          <a:p>
            <a:r>
              <a:rPr lang="en-US" altLang="en-US" smtClean="0">
                <a:latin typeface="Times New Roman" pitchFamily="18" charset="0"/>
              </a:rPr>
              <a:t>and cancer mortality.</a:t>
            </a:r>
          </a:p>
          <a:p>
            <a:r>
              <a:rPr lang="en-US" altLang="en-US" smtClean="0">
                <a:latin typeface="Times New Roman" pitchFamily="18" charset="0"/>
              </a:rPr>
              <a:t>DESIGN: We searched MEDLINE, Embase, ISI Web of Knowledge, CINHAL, Scopus, the</a:t>
            </a:r>
          </a:p>
          <a:p>
            <a:r>
              <a:rPr lang="en-US" altLang="en-US" smtClean="0">
                <a:latin typeface="Times New Roman" pitchFamily="18" charset="0"/>
              </a:rPr>
              <a:t>Cochrane library and reference lists of retrieved articles up to 30 November 2014</a:t>
            </a:r>
          </a:p>
          <a:p>
            <a:r>
              <a:rPr lang="en-US" altLang="en-US" smtClean="0">
                <a:latin typeface="Times New Roman" pitchFamily="18" charset="0"/>
              </a:rPr>
              <a:t>without language restrictions. We retrieved prospective cohort studies that</a:t>
            </a:r>
          </a:p>
          <a:p>
            <a:r>
              <a:rPr lang="en-US" altLang="en-US" smtClean="0">
                <a:latin typeface="Times New Roman" pitchFamily="18" charset="0"/>
              </a:rPr>
              <a:t>reported risk estimates for all-cause, cardiovascular and cancer mortality by red</a:t>
            </a:r>
          </a:p>
          <a:p>
            <a:r>
              <a:rPr lang="en-US" altLang="en-US" smtClean="0">
                <a:latin typeface="Times New Roman" pitchFamily="18" charset="0"/>
              </a:rPr>
              <a:t>and/or processed meat intake levels. The dose-response relationships were</a:t>
            </a:r>
          </a:p>
          <a:p>
            <a:r>
              <a:rPr lang="en-US" altLang="en-US" smtClean="0">
                <a:latin typeface="Times New Roman" pitchFamily="18" charset="0"/>
              </a:rPr>
              <a:t>estimated using data from red and processed meat intake categories in each study.</a:t>
            </a:r>
          </a:p>
          <a:p>
            <a:r>
              <a:rPr lang="en-US" altLang="en-US" smtClean="0">
                <a:latin typeface="Times New Roman" pitchFamily="18" charset="0"/>
              </a:rPr>
              <a:t>Random-effects models were used to calculate pooled relative risks and 95 %</a:t>
            </a:r>
          </a:p>
          <a:p>
            <a:r>
              <a:rPr lang="en-US" altLang="en-US" smtClean="0">
                <a:latin typeface="Times New Roman" pitchFamily="18" charset="0"/>
              </a:rPr>
              <a:t>confidence intervals and to incorporate between-study variations.</a:t>
            </a:r>
          </a:p>
          <a:p>
            <a:r>
              <a:rPr lang="en-US" altLang="en-US" smtClean="0">
                <a:latin typeface="Times New Roman" pitchFamily="18" charset="0"/>
              </a:rPr>
              <a:t>RESULTS: Nine articles with seventeen prospective cohorts were eligible in this</a:t>
            </a:r>
          </a:p>
          <a:p>
            <a:r>
              <a:rPr lang="en-US" altLang="en-US" smtClean="0">
                <a:latin typeface="Times New Roman" pitchFamily="18" charset="0"/>
              </a:rPr>
              <a:t>meta-analysis, including a total of 150 328 deaths. There was evidence of a</a:t>
            </a:r>
          </a:p>
          <a:p>
            <a:r>
              <a:rPr lang="en-US" altLang="en-US" smtClean="0">
                <a:latin typeface="Times New Roman" pitchFamily="18" charset="0"/>
              </a:rPr>
              <a:t>non-linear association between processed meat consumption and risk of all-cause</a:t>
            </a:r>
          </a:p>
          <a:p>
            <a:r>
              <a:rPr lang="en-US" altLang="en-US" smtClean="0">
                <a:latin typeface="Times New Roman" pitchFamily="18" charset="0"/>
              </a:rPr>
              <a:t>and cardiovascular mortality, but not for cancer mortality. For processed meat,</a:t>
            </a:r>
          </a:p>
          <a:p>
            <a:r>
              <a:rPr lang="en-US" altLang="en-US" smtClean="0">
                <a:latin typeface="Times New Roman" pitchFamily="18" charset="0"/>
              </a:rPr>
              <a:t>the pooled relative risk with an increase of one serving per day was 1·15 (95 %</a:t>
            </a:r>
          </a:p>
          <a:p>
            <a:r>
              <a:rPr lang="en-US" altLang="en-US" smtClean="0">
                <a:latin typeface="Times New Roman" pitchFamily="18" charset="0"/>
              </a:rPr>
              <a:t>CI 1·11, 1·19) for all-cause mortality (five studies; P&lt;0·001 for linear trend), </a:t>
            </a:r>
          </a:p>
          <a:p>
            <a:r>
              <a:rPr lang="en-US" altLang="en-US" smtClean="0">
                <a:latin typeface="Times New Roman" pitchFamily="18" charset="0"/>
              </a:rPr>
              <a:t>1·15 (95 % CI 1·07, 1·24) for cardiovascular mortality (six studies; P&lt;0·001) and</a:t>
            </a:r>
          </a:p>
          <a:p>
            <a:r>
              <a:rPr lang="en-US" altLang="en-US" smtClean="0">
                <a:latin typeface="Times New Roman" pitchFamily="18" charset="0"/>
              </a:rPr>
              <a:t>1·08 (95 % CI 1·06, 1·11) for cancer mortality (five studies; P&lt;0·001). Similar</a:t>
            </a:r>
          </a:p>
          <a:p>
            <a:r>
              <a:rPr lang="en-US" altLang="en-US" smtClean="0">
                <a:latin typeface="Times New Roman" pitchFamily="18" charset="0"/>
              </a:rPr>
              <a:t>associations were found with total meat intake. The association between</a:t>
            </a:r>
          </a:p>
          <a:p>
            <a:r>
              <a:rPr lang="en-US" altLang="en-US" smtClean="0">
                <a:latin typeface="Times New Roman" pitchFamily="18" charset="0"/>
              </a:rPr>
              <a:t>unprocessed red meat consumption and mortality risk was found in the US</a:t>
            </a:r>
          </a:p>
          <a:p>
            <a:r>
              <a:rPr lang="en-US" altLang="en-US" smtClean="0">
                <a:latin typeface="Times New Roman" pitchFamily="18" charset="0"/>
              </a:rPr>
              <a:t>populations, but not in European or Asian populations.</a:t>
            </a:r>
          </a:p>
          <a:p>
            <a:r>
              <a:rPr lang="en-US" altLang="en-US" smtClean="0">
                <a:latin typeface="Times New Roman" pitchFamily="18" charset="0"/>
              </a:rPr>
              <a:t>CONCLUSIONS: The present meta-analysis indicates that higher consumption of total</a:t>
            </a:r>
          </a:p>
          <a:p>
            <a:r>
              <a:rPr lang="en-US" altLang="en-US" smtClean="0">
                <a:latin typeface="Times New Roman" pitchFamily="18" charset="0"/>
              </a:rPr>
              <a:t>red meat and processed meat is associated with an increased risk of total,</a:t>
            </a:r>
          </a:p>
          <a:p>
            <a:r>
              <a:rPr lang="en-US" altLang="en-US" smtClean="0">
                <a:latin typeface="Times New Roman" pitchFamily="18" charset="0"/>
              </a:rPr>
              <a:t>cardiovascular and cancer mortality.</a:t>
            </a:r>
          </a:p>
          <a:p>
            <a:endParaRPr lang="en-US" altLang="en-US" smtClean="0">
              <a:latin typeface="Times New Roman" pitchFamily="18" charset="0"/>
            </a:endParaRPr>
          </a:p>
        </p:txBody>
      </p:sp>
      <p:sp>
        <p:nvSpPr>
          <p:cNvPr id="911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200">
                <a:solidFill>
                  <a:srgbClr val="FF0000"/>
                </a:solidFill>
                <a:latin typeface="Times New Roman" pitchFamily="18" charset="0"/>
                <a:ea typeface="MS PGothic" pitchFamily="34" charset="-128"/>
              </a:defRPr>
            </a:lvl1pPr>
            <a:lvl2pPr marL="742950" indent="-285750" eaLnBrk="0" hangingPunct="0">
              <a:defRPr kumimoji="1" sz="3200">
                <a:solidFill>
                  <a:srgbClr val="FF0000"/>
                </a:solidFill>
                <a:latin typeface="Times New Roman" pitchFamily="18" charset="0"/>
                <a:ea typeface="MS PGothic" pitchFamily="34" charset="-128"/>
              </a:defRPr>
            </a:lvl2pPr>
            <a:lvl3pPr marL="1143000" indent="-228600" eaLnBrk="0" hangingPunct="0">
              <a:defRPr kumimoji="1" sz="3200">
                <a:solidFill>
                  <a:srgbClr val="FF0000"/>
                </a:solidFill>
                <a:latin typeface="Times New Roman" pitchFamily="18" charset="0"/>
                <a:ea typeface="MS PGothic" pitchFamily="34" charset="-128"/>
              </a:defRPr>
            </a:lvl3pPr>
            <a:lvl4pPr marL="1600200" indent="-228600" eaLnBrk="0" hangingPunct="0">
              <a:defRPr kumimoji="1" sz="3200">
                <a:solidFill>
                  <a:srgbClr val="FF0000"/>
                </a:solidFill>
                <a:latin typeface="Times New Roman" pitchFamily="18" charset="0"/>
                <a:ea typeface="MS PGothic" pitchFamily="34" charset="-128"/>
              </a:defRPr>
            </a:lvl4pPr>
            <a:lvl5pPr marL="2057400" indent="-228600" eaLnBrk="0" hangingPunct="0">
              <a:defRPr kumimoji="1" sz="3200">
                <a:solidFill>
                  <a:srgbClr val="FF0000"/>
                </a:solidFill>
                <a:latin typeface="Times New Roman" pitchFamily="18" charset="0"/>
                <a:ea typeface="MS PGothic" pitchFamily="34" charset="-128"/>
              </a:defRPr>
            </a:lvl5pPr>
            <a:lvl6pPr marL="2514600" indent="-228600" eaLnBrk="0" fontAlgn="base" hangingPunct="0">
              <a:spcBef>
                <a:spcPct val="0"/>
              </a:spcBef>
              <a:spcAft>
                <a:spcPct val="0"/>
              </a:spcAft>
              <a:defRPr kumimoji="1" sz="3200">
                <a:solidFill>
                  <a:srgbClr val="FF0000"/>
                </a:solidFill>
                <a:latin typeface="Times New Roman" pitchFamily="18" charset="0"/>
                <a:ea typeface="MS PGothic" pitchFamily="34" charset="-128"/>
              </a:defRPr>
            </a:lvl6pPr>
            <a:lvl7pPr marL="2971800" indent="-228600" eaLnBrk="0" fontAlgn="base" hangingPunct="0">
              <a:spcBef>
                <a:spcPct val="0"/>
              </a:spcBef>
              <a:spcAft>
                <a:spcPct val="0"/>
              </a:spcAft>
              <a:defRPr kumimoji="1" sz="3200">
                <a:solidFill>
                  <a:srgbClr val="FF0000"/>
                </a:solidFill>
                <a:latin typeface="Times New Roman" pitchFamily="18" charset="0"/>
                <a:ea typeface="MS PGothic" pitchFamily="34" charset="-128"/>
              </a:defRPr>
            </a:lvl7pPr>
            <a:lvl8pPr marL="3429000" indent="-228600" eaLnBrk="0" fontAlgn="base" hangingPunct="0">
              <a:spcBef>
                <a:spcPct val="0"/>
              </a:spcBef>
              <a:spcAft>
                <a:spcPct val="0"/>
              </a:spcAft>
              <a:defRPr kumimoji="1" sz="3200">
                <a:solidFill>
                  <a:srgbClr val="FF0000"/>
                </a:solidFill>
                <a:latin typeface="Times New Roman" pitchFamily="18" charset="0"/>
                <a:ea typeface="MS PGothic" pitchFamily="34" charset="-128"/>
              </a:defRPr>
            </a:lvl8pPr>
            <a:lvl9pPr marL="3886200" indent="-228600" eaLnBrk="0" fontAlgn="base" hangingPunct="0">
              <a:spcBef>
                <a:spcPct val="0"/>
              </a:spcBef>
              <a:spcAft>
                <a:spcPct val="0"/>
              </a:spcAft>
              <a:defRPr kumimoji="1" sz="3200">
                <a:solidFill>
                  <a:srgbClr val="FF0000"/>
                </a:solidFill>
                <a:latin typeface="Times New Roman" pitchFamily="18" charset="0"/>
                <a:ea typeface="MS PGothic" pitchFamily="34" charset="-128"/>
              </a:defRPr>
            </a:lvl9pPr>
          </a:lstStyle>
          <a:p>
            <a:fld id="{D5D7BBB8-D4A6-496F-85F4-E4F0479122A3}" type="slidenum">
              <a:rPr kumimoji="0" lang="en-US" altLang="en-US" sz="1200">
                <a:solidFill>
                  <a:schemeClr val="tx1"/>
                </a:solidFill>
              </a:rPr>
              <a:pPr/>
              <a:t>51</a:t>
            </a:fld>
            <a:endParaRPr kumimoji="0" lang="en-US" altLang="en-US" sz="1200">
              <a:solidFill>
                <a:schemeClr val="tx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a:ln/>
        </p:spPr>
      </p:sp>
      <p:sp>
        <p:nvSpPr>
          <p:cNvPr id="266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lnSpc>
                <a:spcPct val="90000"/>
              </a:lnSpc>
            </a:pPr>
            <a:r>
              <a:rPr lang="en-US" dirty="0">
                <a:latin typeface="Corbel" charset="0"/>
                <a:ea typeface="ＭＳ Ｐゴシック" charset="0"/>
                <a:cs typeface="ＭＳ Ｐゴシック" charset="0"/>
              </a:rPr>
              <a:t>With the exception of a few notable cases, past shifts in the Earth</a:t>
            </a:r>
            <a:r>
              <a:rPr lang="ja-JP" altLang="en-US" dirty="0">
                <a:latin typeface="Corbel" charset="0"/>
                <a:ea typeface="ＭＳ Ｐゴシック" charset="0"/>
                <a:cs typeface="ＭＳ Ｐゴシック" charset="0"/>
              </a:rPr>
              <a:t>’</a:t>
            </a:r>
            <a:r>
              <a:rPr lang="en-US" altLang="ja-JP" dirty="0">
                <a:latin typeface="Corbel" charset="0"/>
                <a:ea typeface="ＭＳ Ｐゴシック" charset="0"/>
                <a:cs typeface="ＭＳ Ｐゴシック" charset="0"/>
              </a:rPr>
              <a:t>s climate have taken place relatively slowly. However, the current rate of increase in global temperatures is anything but slow and it appears only to be accelerating. Global average temperatures increased by approximately 1.4 degrees Fahrenheit during the 20th century, with 75% of this warming (or a little over 1 degree) having occurred in just the last three decades. </a:t>
            </a:r>
          </a:p>
          <a:p>
            <a:pPr marL="228600" indent="-228600">
              <a:lnSpc>
                <a:spcPct val="90000"/>
              </a:lnSpc>
            </a:pPr>
            <a:endParaRPr lang="en-US" dirty="0">
              <a:latin typeface="Corbel" charset="0"/>
              <a:ea typeface="ＭＳ Ｐゴシック" charset="0"/>
              <a:cs typeface="ＭＳ Ｐゴシック" charset="0"/>
            </a:endParaRPr>
          </a:p>
          <a:p>
            <a:pPr marL="228600" indent="-228600">
              <a:lnSpc>
                <a:spcPct val="90000"/>
              </a:lnSpc>
            </a:pPr>
            <a:r>
              <a:rPr lang="en-US" dirty="0">
                <a:latin typeface="Corbel" charset="0"/>
                <a:ea typeface="ＭＳ Ｐゴシック" charset="0"/>
                <a:cs typeface="ＭＳ Ｐゴシック" charset="0"/>
              </a:rPr>
              <a:t>If energy production remains fossil-fuel intensive, the United Nations Intergovernmental Panel on Climate Change (IPCC) projects that global average temperatures likely will increase by an additional to 4 to 11.5 degrees Fahrenheit by the end of the century. Warming of this magnitude would be much larger and faster than any change in temperatures over the past 10,000 years. (1)</a:t>
            </a:r>
          </a:p>
          <a:p>
            <a:pPr marL="228600" indent="-228600">
              <a:lnSpc>
                <a:spcPct val="90000"/>
              </a:lnSpc>
            </a:pPr>
            <a:endParaRPr lang="en-US" dirty="0">
              <a:latin typeface="Corbel" charset="0"/>
              <a:ea typeface="ＭＳ Ｐゴシック" charset="0"/>
              <a:cs typeface="ＭＳ Ｐゴシック" charset="0"/>
            </a:endParaRPr>
          </a:p>
          <a:p>
            <a:pPr marL="228600" indent="-228600">
              <a:lnSpc>
                <a:spcPct val="90000"/>
              </a:lnSpc>
            </a:pPr>
            <a:r>
              <a:rPr lang="en-US" dirty="0">
                <a:latin typeface="Corbel" charset="0"/>
                <a:ea typeface="ＭＳ Ｐゴシック" charset="0"/>
                <a:cs typeface="ＭＳ Ｐゴシック" charset="0"/>
              </a:rPr>
              <a:t>Source:</a:t>
            </a:r>
          </a:p>
          <a:p>
            <a:pPr marL="228600" indent="-228600">
              <a:lnSpc>
                <a:spcPct val="90000"/>
              </a:lnSpc>
            </a:pPr>
            <a:r>
              <a:rPr lang="en-US" dirty="0">
                <a:ea typeface="ＭＳ Ｐゴシック" charset="0"/>
                <a:cs typeface="ＭＳ Ｐゴシック" charset="0"/>
              </a:rPr>
              <a:t>From: National Climate Data Center accessed 8/30/12 (http://</a:t>
            </a:r>
            <a:r>
              <a:rPr lang="en-US" dirty="0" err="1">
                <a:ea typeface="ＭＳ Ｐゴシック" charset="0"/>
                <a:cs typeface="ＭＳ Ｐゴシック" charset="0"/>
              </a:rPr>
              <a:t>www.ncdc.noaa.gov</a:t>
            </a:r>
            <a:r>
              <a:rPr lang="en-US" dirty="0">
                <a:ea typeface="ＭＳ Ｐゴシック" charset="0"/>
                <a:cs typeface="ＭＳ Ｐゴシック" charset="0"/>
              </a:rPr>
              <a:t>/indicators)</a:t>
            </a:r>
            <a:endParaRPr lang="en-US" b="1" dirty="0">
              <a:ea typeface="ＭＳ Ｐゴシック" charset="0"/>
              <a:cs typeface="ＭＳ Ｐゴシック" charset="0"/>
            </a:endParaRPr>
          </a:p>
          <a:p>
            <a:pPr marL="228600" indent="-228600">
              <a:lnSpc>
                <a:spcPct val="90000"/>
              </a:lnSpc>
            </a:pPr>
            <a:endParaRPr lang="en-US" dirty="0">
              <a:latin typeface="Corbel" charset="0"/>
              <a:ea typeface="ＭＳ Ｐゴシック" charset="0"/>
              <a:cs typeface="ＭＳ Ｐゴシック" charset="0"/>
            </a:endParaRPr>
          </a:p>
          <a:p>
            <a:pPr marL="228600" indent="-228600">
              <a:lnSpc>
                <a:spcPct val="90000"/>
              </a:lnSpc>
            </a:pPr>
            <a:r>
              <a:rPr lang="en-US" dirty="0">
                <a:latin typeface="Corbel" charset="0"/>
                <a:ea typeface="ＭＳ Ｐゴシック" charset="0"/>
                <a:cs typeface="ＭＳ Ｐゴシック" charset="0"/>
              </a:rPr>
              <a:t>IPCC. Climate Change 2007: The Physical Science Basis, Summary for Policymakers. Contribution of Working Group I to the Fourth Assessment Report of the Intergovernmental Panel on Climate Change. Available at: </a:t>
            </a:r>
            <a:r>
              <a:rPr lang="en-US" dirty="0">
                <a:latin typeface="Corbel" charset="0"/>
                <a:ea typeface="ＭＳ Ｐゴシック" charset="0"/>
                <a:cs typeface="ＭＳ Ｐゴシック" charset="0"/>
                <a:hlinkClick r:id="rId3"/>
              </a:rPr>
              <a:t>http://www.ipcc.ch</a:t>
            </a:r>
            <a:r>
              <a:rPr lang="en-US" dirty="0">
                <a:latin typeface="Corbel" charset="0"/>
                <a:ea typeface="ＭＳ Ｐゴシック" charset="0"/>
                <a:cs typeface="ＭＳ Ｐゴシック" charset="0"/>
              </a:rPr>
              <a:t> .. IPCC= </a:t>
            </a:r>
            <a:r>
              <a:rPr lang="en-US" dirty="0" err="1">
                <a:latin typeface="Corbel" charset="0"/>
                <a:ea typeface="ＭＳ Ｐゴシック" charset="0"/>
                <a:cs typeface="ＭＳ Ｐゴシック" charset="0"/>
              </a:rPr>
              <a:t>Intergovernment</a:t>
            </a:r>
            <a:r>
              <a:rPr lang="en-US" dirty="0">
                <a:latin typeface="Corbel" charset="0"/>
                <a:ea typeface="ＭＳ Ｐゴシック" charset="0"/>
                <a:cs typeface="ＭＳ Ｐゴシック" charset="0"/>
              </a:rPr>
              <a:t> Panel on Climate Change; AR4= 4</a:t>
            </a:r>
            <a:r>
              <a:rPr lang="en-US" baseline="30000" dirty="0">
                <a:latin typeface="Corbel" charset="0"/>
                <a:ea typeface="ＭＳ Ｐゴシック" charset="0"/>
                <a:cs typeface="ＭＳ Ｐゴシック" charset="0"/>
              </a:rPr>
              <a:t>th</a:t>
            </a:r>
            <a:r>
              <a:rPr lang="en-US" dirty="0">
                <a:latin typeface="Corbel" charset="0"/>
                <a:ea typeface="ＭＳ Ｐゴシック" charset="0"/>
                <a:cs typeface="ＭＳ Ｐゴシック" charset="0"/>
              </a:rPr>
              <a:t> Assessment Report</a:t>
            </a:r>
          </a:p>
          <a:p>
            <a:pPr marL="228600" indent="-228600">
              <a:lnSpc>
                <a:spcPct val="90000"/>
              </a:lnSpc>
            </a:pPr>
            <a:endParaRPr lang="en-US" dirty="0">
              <a:latin typeface="Corbel" charset="0"/>
              <a:ea typeface="ＭＳ Ｐゴシック" charset="0"/>
              <a:cs typeface="ＭＳ Ｐゴシック" charset="0"/>
            </a:endParaRPr>
          </a:p>
          <a:p>
            <a:pPr marL="228600" indent="-228600">
              <a:lnSpc>
                <a:spcPct val="90000"/>
              </a:lnSpc>
            </a:pPr>
            <a:endParaRPr lang="en-US" dirty="0">
              <a:latin typeface="Corbel" charset="0"/>
              <a:ea typeface="ＭＳ Ｐゴシック" charset="0"/>
              <a:cs typeface="ＭＳ Ｐゴシック" charset="0"/>
            </a:endParaRPr>
          </a:p>
          <a:p>
            <a:pPr marL="228600" indent="-228600">
              <a:lnSpc>
                <a:spcPct val="90000"/>
              </a:lnSpc>
            </a:pPr>
            <a:endParaRPr lang="en-US" dirty="0">
              <a:latin typeface="Corbel" charset="0"/>
              <a:ea typeface="ＭＳ Ｐゴシック" charset="0"/>
              <a:cs typeface="ＭＳ Ｐゴシック" charset="0"/>
            </a:endParaRPr>
          </a:p>
          <a:p>
            <a:pPr marL="228600" indent="-228600">
              <a:lnSpc>
                <a:spcPct val="90000"/>
              </a:lnSpc>
            </a:pPr>
            <a:endParaRPr lang="en-US" dirty="0">
              <a:latin typeface="Corbel" charset="0"/>
              <a:ea typeface="ＭＳ Ｐゴシック" charset="0"/>
              <a:cs typeface="ＭＳ Ｐゴシック" charset="0"/>
            </a:endParaRPr>
          </a:p>
          <a:p>
            <a:pPr marL="228600" indent="-228600">
              <a:lnSpc>
                <a:spcPct val="90000"/>
              </a:lnSpc>
            </a:pPr>
            <a:endParaRPr lang="en-US" dirty="0">
              <a:latin typeface="Corbel" charset="0"/>
              <a:ea typeface="ＭＳ Ｐゴシック" charset="0"/>
              <a:cs typeface="ＭＳ Ｐゴシック" charset="0"/>
            </a:endParaRPr>
          </a:p>
        </p:txBody>
      </p:sp>
      <p:sp>
        <p:nvSpPr>
          <p:cNvPr id="266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A0F25D3-FC0F-9A49-9917-743B8FA2271D}" type="slidenum">
              <a:rPr lang="en-US" sz="1200"/>
              <a:pPr/>
              <a:t>6</a:t>
            </a:fld>
            <a:endParaRPr lang="en-US" sz="120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p:cNvSpPr>
            <a:spLocks noGrp="1" noRot="1" noChangeAspect="1"/>
          </p:cNvSpPr>
          <p:nvPr>
            <p:ph type="sldImg"/>
          </p:nvPr>
        </p:nvSpPr>
        <p:spPr>
          <a:ln/>
        </p:spPr>
      </p:sp>
      <p:sp>
        <p:nvSpPr>
          <p:cNvPr id="1105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Time Magazine 8/31/09</a:t>
            </a:r>
          </a:p>
          <a:p>
            <a:r>
              <a:rPr lang="en-US">
                <a:ea typeface="ＭＳ Ｐゴシック" charset="0"/>
                <a:cs typeface="ＭＳ Ｐゴシック" charset="0"/>
              </a:rPr>
              <a:t>The warning reads, ‘This hamburger may be hazardous to your health.  Why the American food system is bad for our bodies, our economy and our environment and what some visionaries are trying to do about it.</a:t>
            </a:r>
          </a:p>
          <a:p>
            <a:endParaRPr lang="en-US">
              <a:ea typeface="ＭＳ Ｐゴシック" charset="0"/>
              <a:cs typeface="ＭＳ Ｐゴシック" charset="0"/>
            </a:endParaRPr>
          </a:p>
          <a:p>
            <a:r>
              <a:rPr lang="en-US">
                <a:ea typeface="ＭＳ Ｐゴシック" charset="0"/>
                <a:cs typeface="ＭＳ Ｐゴシック" charset="0"/>
              </a:rPr>
              <a:t>CIR: http://cironline.org/reports/hidden-costs-hamburgers-3701</a:t>
            </a:r>
          </a:p>
          <a:p>
            <a:r>
              <a:rPr lang="en-US">
                <a:ea typeface="ＭＳ Ｐゴシック" charset="0"/>
                <a:cs typeface="ＭＳ Ｐゴシック" charset="0"/>
              </a:rPr>
              <a:t>Foer: http://bigthink.com/videos/the-200-fast-food-burger</a:t>
            </a:r>
          </a:p>
          <a:p>
            <a:r>
              <a:rPr lang="en-US">
                <a:ea typeface="ＭＳ Ｐゴシック" charset="0"/>
                <a:cs typeface="ＭＳ Ｐゴシック" charset="0"/>
              </a:rPr>
              <a:t>Both accessed 2/16/16</a:t>
            </a:r>
          </a:p>
          <a:p>
            <a:endParaRPr lang="en-US">
              <a:ea typeface="ＭＳ Ｐゴシック" charset="0"/>
              <a:cs typeface="ＭＳ Ｐゴシック" charset="0"/>
            </a:endParaRPr>
          </a:p>
          <a:p>
            <a:endParaRPr lang="en-US">
              <a:ea typeface="ＭＳ Ｐゴシック" charset="0"/>
              <a:cs typeface="ＭＳ Ｐゴシック" charset="0"/>
            </a:endParaRPr>
          </a:p>
          <a:p>
            <a:endParaRPr lang="en-US">
              <a:ea typeface="ＭＳ Ｐゴシック" charset="0"/>
              <a:cs typeface="ＭＳ Ｐゴシック" charset="0"/>
            </a:endParaRPr>
          </a:p>
        </p:txBody>
      </p:sp>
      <p:sp>
        <p:nvSpPr>
          <p:cNvPr id="1105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6AF6159-8EFC-AD4B-B4E0-6F090BD4E017}" type="slidenum">
              <a:rPr lang="en-US" sz="1200"/>
              <a:pPr/>
              <a:t>53</a:t>
            </a:fld>
            <a:endParaRPr lang="en-US" sz="120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article suggests replacing “failure” with “absence.”</a:t>
            </a:r>
          </a:p>
          <a:p>
            <a:r>
              <a:rPr lang="en-US" dirty="0" smtClean="0"/>
              <a:t>https://</a:t>
            </a:r>
            <a:r>
              <a:rPr lang="en-US" dirty="0" err="1" smtClean="0"/>
              <a:t>www.forbes.com</a:t>
            </a:r>
            <a:r>
              <a:rPr lang="en-US" dirty="0" smtClean="0"/>
              <a:t>/sites/</a:t>
            </a:r>
            <a:r>
              <a:rPr lang="en-US" dirty="0" err="1" smtClean="0"/>
              <a:t>timworstall</a:t>
            </a:r>
            <a:r>
              <a:rPr lang="en-US" dirty="0" smtClean="0"/>
              <a:t>/2015/01/25/nick-stern-is-wrong-climate-change-is-not-the-largest-market-failure-the-world-has-ever-seen/#50e6f7c2571c</a:t>
            </a:r>
            <a:endParaRPr lang="en-US" dirty="0"/>
          </a:p>
        </p:txBody>
      </p:sp>
      <p:sp>
        <p:nvSpPr>
          <p:cNvPr id="4" name="Slide Number Placeholder 3"/>
          <p:cNvSpPr>
            <a:spLocks noGrp="1"/>
          </p:cNvSpPr>
          <p:nvPr>
            <p:ph type="sldNum" sz="quarter" idx="10"/>
          </p:nvPr>
        </p:nvSpPr>
        <p:spPr/>
        <p:txBody>
          <a:bodyPr/>
          <a:lstStyle/>
          <a:p>
            <a:pPr>
              <a:defRPr/>
            </a:pPr>
            <a:fld id="{43A519D3-3DBF-E24F-8892-C82E9746A836}" type="slidenum">
              <a:rPr lang="en-US" smtClean="0"/>
              <a:pPr>
                <a:defRPr/>
              </a:pPr>
              <a:t>54</a:t>
            </a:fld>
            <a:endParaRPr lang="en-US"/>
          </a:p>
        </p:txBody>
      </p:sp>
    </p:spTree>
    <p:extLst>
      <p:ext uri="{BB962C8B-B14F-4D97-AF65-F5344CB8AC3E}">
        <p14:creationId xmlns:p14="http://schemas.microsoft.com/office/powerpoint/2010/main" val="12218901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p:cNvSpPr>
          <p:nvPr>
            <p:ph type="sldImg"/>
          </p:nvPr>
        </p:nvSpPr>
        <p:spPr>
          <a:ln/>
        </p:spPr>
      </p:sp>
      <p:sp>
        <p:nvSpPr>
          <p:cNvPr id="788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US" dirty="0" err="1" smtClean="0">
                <a:ea typeface="ＭＳ Ｐゴシック" charset="0"/>
                <a:cs typeface="ＭＳ Ｐゴシック" charset="0"/>
              </a:rPr>
              <a:t>Pruit</a:t>
            </a:r>
            <a:r>
              <a:rPr lang="en-US" dirty="0" smtClean="0">
                <a:ea typeface="ＭＳ Ｐゴシック" charset="0"/>
                <a:cs typeface="ＭＳ Ｐゴシック" charset="0"/>
              </a:rPr>
              <a:t> quote: Source:</a:t>
            </a:r>
            <a:r>
              <a:rPr lang="en-US" baseline="0" dirty="0" smtClean="0">
                <a:ea typeface="ＭＳ Ｐゴシック" charset="0"/>
                <a:cs typeface="ＭＳ Ｐゴシック" charset="0"/>
              </a:rPr>
              <a:t>  https://</a:t>
            </a:r>
            <a:r>
              <a:rPr lang="en-US" baseline="0" dirty="0" err="1" smtClean="0">
                <a:ea typeface="ＭＳ Ｐゴシック" charset="0"/>
                <a:cs typeface="ＭＳ Ｐゴシック" charset="0"/>
              </a:rPr>
              <a:t>www.washingtonpost.com</a:t>
            </a:r>
            <a:r>
              <a:rPr lang="en-US" baseline="0" dirty="0" smtClean="0">
                <a:ea typeface="ＭＳ Ｐゴシック" charset="0"/>
                <a:cs typeface="ＭＳ Ｐゴシック" charset="0"/>
              </a:rPr>
              <a:t>/news/energy-environment/</a:t>
            </a:r>
            <a:r>
              <a:rPr lang="en-US" baseline="0" dirty="0" err="1" smtClean="0">
                <a:ea typeface="ＭＳ Ｐゴシック" charset="0"/>
                <a:cs typeface="ＭＳ Ｐゴシック" charset="0"/>
              </a:rPr>
              <a:t>wp</a:t>
            </a:r>
            <a:r>
              <a:rPr lang="en-US" baseline="0" dirty="0" smtClean="0">
                <a:ea typeface="ＭＳ Ｐゴシック" charset="0"/>
                <a:cs typeface="ＭＳ Ｐゴシック" charset="0"/>
              </a:rPr>
              <a:t>/2017/03/09/on-climate-change-</a:t>
            </a:r>
            <a:r>
              <a:rPr lang="en-US" baseline="0" dirty="0" err="1" smtClean="0">
                <a:ea typeface="ＭＳ Ｐゴシック" charset="0"/>
                <a:cs typeface="ＭＳ Ｐゴシック" charset="0"/>
              </a:rPr>
              <a:t>scott</a:t>
            </a:r>
            <a:r>
              <a:rPr lang="en-US" baseline="0" dirty="0" smtClean="0">
                <a:ea typeface="ＭＳ Ｐゴシック" charset="0"/>
                <a:cs typeface="ＭＳ Ｐゴシック" charset="0"/>
              </a:rPr>
              <a:t>-</a:t>
            </a:r>
            <a:r>
              <a:rPr lang="en-US" baseline="0" dirty="0" err="1" smtClean="0">
                <a:ea typeface="ＭＳ Ｐゴシック" charset="0"/>
                <a:cs typeface="ＭＳ Ｐゴシック" charset="0"/>
              </a:rPr>
              <a:t>pruitt</a:t>
            </a:r>
            <a:r>
              <a:rPr lang="en-US" baseline="0" dirty="0" smtClean="0">
                <a:ea typeface="ＭＳ Ｐゴシック" charset="0"/>
                <a:cs typeface="ＭＳ Ｐゴシック" charset="0"/>
              </a:rPr>
              <a:t>-contradicts-the-</a:t>
            </a:r>
            <a:r>
              <a:rPr lang="en-US" baseline="0" dirty="0" err="1" smtClean="0">
                <a:ea typeface="ＭＳ Ｐゴシック" charset="0"/>
                <a:cs typeface="ＭＳ Ｐゴシック" charset="0"/>
              </a:rPr>
              <a:t>epas</a:t>
            </a:r>
            <a:r>
              <a:rPr lang="en-US" baseline="0" dirty="0" smtClean="0">
                <a:ea typeface="ＭＳ Ｐゴシック" charset="0"/>
                <a:cs typeface="ＭＳ Ｐゴシック" charset="0"/>
              </a:rPr>
              <a:t>-own-website/?</a:t>
            </a:r>
            <a:r>
              <a:rPr lang="en-US" baseline="0" dirty="0" err="1" smtClean="0">
                <a:ea typeface="ＭＳ Ｐゴシック" charset="0"/>
                <a:cs typeface="ＭＳ Ｐゴシック" charset="0"/>
              </a:rPr>
              <a:t>utm_term</a:t>
            </a:r>
            <a:r>
              <a:rPr lang="en-US" baseline="0" dirty="0" smtClean="0">
                <a:ea typeface="ＭＳ Ｐゴシック" charset="0"/>
                <a:cs typeface="ＭＳ Ｐゴシック" charset="0"/>
              </a:rPr>
              <a:t>=.17a6087bb83d</a:t>
            </a:r>
            <a:endParaRPr lang="en-US" dirty="0">
              <a:ea typeface="ＭＳ Ｐゴシック" charset="0"/>
              <a:cs typeface="ＭＳ Ｐゴシック" charset="0"/>
            </a:endParaRPr>
          </a:p>
        </p:txBody>
      </p:sp>
      <p:sp>
        <p:nvSpPr>
          <p:cNvPr id="788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FA8937B-7012-B547-BCCE-DEB13B324BCD}" type="slidenum">
              <a:rPr lang="en-US" sz="1200"/>
              <a:pPr/>
              <a:t>56</a:t>
            </a:fld>
            <a:endParaRPr lang="en-US" sz="120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Defense; proposed spending $583B/year</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https://</a:t>
            </a:r>
            <a:r>
              <a:rPr lang="en-US" dirty="0" err="1" smtClean="0"/>
              <a:t>www.defense.gov</a:t>
            </a:r>
            <a:r>
              <a:rPr lang="en-US" dirty="0" smtClean="0"/>
              <a:t>/News/News-Releases/News-Release-View/Article/652687/department-of-defense-dod-releases-fiscal-year-2017-presidents-budget-proposal. </a:t>
            </a:r>
            <a:endParaRPr lang="en-US" dirty="0"/>
          </a:p>
        </p:txBody>
      </p:sp>
      <p:sp>
        <p:nvSpPr>
          <p:cNvPr id="4" name="Slide Number Placeholder 3"/>
          <p:cNvSpPr>
            <a:spLocks noGrp="1"/>
          </p:cNvSpPr>
          <p:nvPr>
            <p:ph type="sldNum" sz="quarter" idx="10"/>
          </p:nvPr>
        </p:nvSpPr>
        <p:spPr/>
        <p:txBody>
          <a:bodyPr/>
          <a:lstStyle/>
          <a:p>
            <a:pPr>
              <a:defRPr/>
            </a:pPr>
            <a:fld id="{43A519D3-3DBF-E24F-8892-C82E9746A836}" type="slidenum">
              <a:rPr lang="en-US" smtClean="0"/>
              <a:pPr>
                <a:defRPr/>
              </a:pPr>
              <a:t>61</a:t>
            </a:fld>
            <a:endParaRPr lang="en-US"/>
          </a:p>
        </p:txBody>
      </p:sp>
    </p:spTree>
    <p:extLst>
      <p:ext uri="{BB962C8B-B14F-4D97-AF65-F5344CB8AC3E}">
        <p14:creationId xmlns:p14="http://schemas.microsoft.com/office/powerpoint/2010/main" val="25353310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p:cNvSpPr>
            <a:spLocks noGrp="1" noRot="1" noChangeAspect="1"/>
          </p:cNvSpPr>
          <p:nvPr>
            <p:ph type="sldImg"/>
          </p:nvPr>
        </p:nvSpPr>
        <p:spPr>
          <a:ln/>
        </p:spPr>
      </p:sp>
      <p:sp>
        <p:nvSpPr>
          <p:cNvPr id="1126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http://www.rollingstone.com/politics/news/global-warmings-terrifying-new-math-20120719</a:t>
            </a:r>
          </a:p>
        </p:txBody>
      </p:sp>
      <p:sp>
        <p:nvSpPr>
          <p:cNvPr id="1126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9475F09-BC7E-534E-9312-2A6BB9EDBE6C}" type="slidenum">
              <a:rPr lang="en-US" sz="1200"/>
              <a:pPr/>
              <a:t>62</a:t>
            </a:fld>
            <a:endParaRPr lang="en-US" sz="120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p:cNvSpPr>
          <p:nvPr>
            <p:ph type="sldImg"/>
          </p:nvPr>
        </p:nvSpPr>
        <p:spPr>
          <a:ln/>
        </p:spPr>
      </p:sp>
      <p:sp>
        <p:nvSpPr>
          <p:cNvPr id="1146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ea typeface="ＭＳ Ｐゴシック" charset="0"/>
                <a:cs typeface="ＭＳ Ｐゴシック" charset="0"/>
              </a:rPr>
              <a:t>“</a:t>
            </a:r>
            <a:r>
              <a:rPr lang="en-US" altLang="ja-JP" dirty="0">
                <a:ea typeface="ＭＳ Ｐゴシック" charset="0"/>
                <a:cs typeface="ＭＳ Ｐゴシック" charset="0"/>
              </a:rPr>
              <a:t>And yet they relentlessly search for more hydrocarbons – in early March, Exxon CEO Rex </a:t>
            </a:r>
            <a:r>
              <a:rPr lang="en-US" altLang="ja-JP" dirty="0" err="1">
                <a:ea typeface="ＭＳ Ｐゴシック" charset="0"/>
                <a:cs typeface="ＭＳ Ｐゴシック" charset="0"/>
              </a:rPr>
              <a:t>Tillerson</a:t>
            </a:r>
            <a:r>
              <a:rPr lang="en-US" altLang="ja-JP" dirty="0">
                <a:ea typeface="ＭＳ Ｐゴシック" charset="0"/>
                <a:cs typeface="ＭＳ Ｐゴシック" charset="0"/>
              </a:rPr>
              <a:t> told Wall Street analysts that the company plans to spend $37 billion a year through 2016 (about $100 million a day) searching for yet more oil and gas.</a:t>
            </a:r>
            <a:r>
              <a:rPr lang="ja-JP" altLang="en-US" dirty="0">
                <a:ea typeface="ＭＳ Ｐゴシック" charset="0"/>
                <a:cs typeface="ＭＳ Ｐゴシック" charset="0"/>
              </a:rPr>
              <a:t>”</a:t>
            </a:r>
            <a:r>
              <a:rPr lang="en-US" altLang="ja-JP" dirty="0">
                <a:ea typeface="ＭＳ Ｐゴシック" charset="0"/>
                <a:cs typeface="ＭＳ Ｐゴシック" charset="0"/>
              </a:rPr>
              <a:t> –From the </a:t>
            </a:r>
            <a:r>
              <a:rPr lang="en-US" altLang="ja-JP" dirty="0" smtClean="0">
                <a:ea typeface="ＭＳ Ｐゴシック" charset="0"/>
                <a:cs typeface="ＭＳ Ｐゴシック" charset="0"/>
              </a:rPr>
              <a:t>Rolling </a:t>
            </a:r>
            <a:r>
              <a:rPr lang="en-US" altLang="ja-JP" dirty="0">
                <a:ea typeface="ＭＳ Ｐゴシック" charset="0"/>
                <a:cs typeface="ＭＳ Ｐゴシック" charset="0"/>
              </a:rPr>
              <a:t>Stone article.</a:t>
            </a:r>
          </a:p>
          <a:p>
            <a:endParaRPr lang="en-US" dirty="0">
              <a:ea typeface="ＭＳ Ｐゴシック" charset="0"/>
              <a:cs typeface="ＭＳ Ｐゴシック" charset="0"/>
            </a:endParaRPr>
          </a:p>
          <a:p>
            <a:r>
              <a:rPr lang="en-US" dirty="0">
                <a:ea typeface="ＭＳ Ｐゴシック" charset="0"/>
                <a:cs typeface="ＭＳ Ｐゴシック" charset="0"/>
              </a:rPr>
              <a:t>37,000 million//365 = 100 million</a:t>
            </a:r>
          </a:p>
        </p:txBody>
      </p:sp>
      <p:sp>
        <p:nvSpPr>
          <p:cNvPr id="1146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C4EE908-C5E0-F744-9D15-E41203CBD07A}" type="slidenum">
              <a:rPr lang="en-US" sz="1200"/>
              <a:pPr/>
              <a:t>63</a:t>
            </a:fld>
            <a:endParaRPr lang="en-US" sz="120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Slide Image Placeholder 1"/>
          <p:cNvSpPr>
            <a:spLocks noGrp="1" noRot="1" noChangeAspect="1"/>
          </p:cNvSpPr>
          <p:nvPr>
            <p:ph type="sldImg"/>
          </p:nvPr>
        </p:nvSpPr>
        <p:spPr>
          <a:ln/>
        </p:spPr>
      </p:sp>
      <p:sp>
        <p:nvSpPr>
          <p:cNvPr id="1423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423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5592CB5-8949-5945-B7C9-65D05AB41058}" type="slidenum">
              <a:rPr lang="en-US" sz="1200"/>
              <a:pPr/>
              <a:t>65</a:t>
            </a:fld>
            <a:endParaRPr lang="en-US" sz="120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p:cNvSpPr>
            <a:spLocks noGrp="1" noRot="1" noChangeAspect="1"/>
          </p:cNvSpPr>
          <p:nvPr>
            <p:ph type="sldImg"/>
          </p:nvPr>
        </p:nvSpPr>
        <p:spPr>
          <a:ln/>
        </p:spPr>
      </p:sp>
      <p:sp>
        <p:nvSpPr>
          <p:cNvPr id="1198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This is the San Mateo bridge – the longest bridge in the Bay Area and (according to Wikipedia), the 25</a:t>
            </a:r>
            <a:r>
              <a:rPr lang="en-US" baseline="30000">
                <a:ea typeface="ＭＳ Ｐゴシック" charset="0"/>
                <a:cs typeface="ＭＳ Ｐゴシック" charset="0"/>
              </a:rPr>
              <a:t>th</a:t>
            </a:r>
            <a:r>
              <a:rPr lang="en-US">
                <a:ea typeface="ＭＳ Ｐゴシック" charset="0"/>
                <a:cs typeface="ＭＳ Ｐゴシック" charset="0"/>
              </a:rPr>
              <a:t> longest bridge in the world.</a:t>
            </a:r>
          </a:p>
        </p:txBody>
      </p:sp>
      <p:sp>
        <p:nvSpPr>
          <p:cNvPr id="1198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A4069A6-799D-7641-B69B-6AB51797192E}" type="slidenum">
              <a:rPr lang="en-US" sz="1200"/>
              <a:pPr/>
              <a:t>66</a:t>
            </a:fld>
            <a:endParaRPr lang="en-US" sz="120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p:cNvSpPr>
            <a:spLocks noGrp="1" noRot="1" noChangeAspect="1"/>
          </p:cNvSpPr>
          <p:nvPr>
            <p:ph type="sldImg"/>
          </p:nvPr>
        </p:nvSpPr>
        <p:spPr>
          <a:ln/>
        </p:spPr>
      </p:sp>
      <p:sp>
        <p:nvSpPr>
          <p:cNvPr id="1218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It used to be very easy to get on the San Mateo Bridge by accident, leading to an unwanted round trip to Hayward.  The two left lanes in the photo must go to Hayward, but it is easy to miss the sign.</a:t>
            </a:r>
          </a:p>
        </p:txBody>
      </p:sp>
      <p:sp>
        <p:nvSpPr>
          <p:cNvPr id="1218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45F479F-CFAF-1A4C-A45F-6AE11CA6AC39}" type="slidenum">
              <a:rPr lang="en-US" sz="1200"/>
              <a:pPr/>
              <a:t>67</a:t>
            </a:fld>
            <a:endParaRPr lang="en-US" sz="120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Image Placeholder 1"/>
          <p:cNvSpPr>
            <a:spLocks noGrp="1" noRot="1" noChangeAspect="1"/>
          </p:cNvSpPr>
          <p:nvPr>
            <p:ph type="sldImg"/>
          </p:nvPr>
        </p:nvSpPr>
        <p:spPr>
          <a:ln/>
        </p:spPr>
      </p:sp>
      <p:sp>
        <p:nvSpPr>
          <p:cNvPr id="1239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239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AEC0988-6FB7-7D44-BCAA-D3F2B5EF4ECB}" type="slidenum">
              <a:rPr lang="en-US" sz="1200"/>
              <a:pPr/>
              <a:t>68</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IPCC =</a:t>
            </a:r>
            <a:r>
              <a:rPr lang="en-US" baseline="0" dirty="0" smtClean="0"/>
              <a:t> Intergovernmental Panel on Climate Change</a:t>
            </a:r>
          </a:p>
          <a:p>
            <a:r>
              <a:rPr lang="en-US" baseline="0" dirty="0" smtClean="0"/>
              <a:t>WG1 = Working Group 1</a:t>
            </a:r>
          </a:p>
          <a:p>
            <a:r>
              <a:rPr lang="en-US" baseline="0" dirty="0" smtClean="0"/>
              <a:t>AR5= 5</a:t>
            </a:r>
            <a:r>
              <a:rPr lang="en-US" baseline="30000" dirty="0" smtClean="0"/>
              <a:t>th</a:t>
            </a:r>
            <a:r>
              <a:rPr lang="en-US" baseline="0" dirty="0" smtClean="0"/>
              <a:t> Assessment and Review</a:t>
            </a:r>
          </a:p>
          <a:p>
            <a:endParaRPr lang="en-US" dirty="0" smtClean="0"/>
          </a:p>
          <a:p>
            <a:r>
              <a:rPr lang="en-US" dirty="0" smtClean="0"/>
              <a:t>SPM-27 refers to Summary for Policy Makers,</a:t>
            </a:r>
            <a:r>
              <a:rPr lang="en-US" baseline="0" dirty="0" smtClean="0"/>
              <a:t> page 27</a:t>
            </a:r>
            <a:endParaRPr lang="en-US" dirty="0"/>
          </a:p>
        </p:txBody>
      </p:sp>
      <p:sp>
        <p:nvSpPr>
          <p:cNvPr id="4" name="Slide Number Placeholder 3"/>
          <p:cNvSpPr>
            <a:spLocks noGrp="1"/>
          </p:cNvSpPr>
          <p:nvPr>
            <p:ph type="sldNum" sz="quarter" idx="10"/>
          </p:nvPr>
        </p:nvSpPr>
        <p:spPr/>
        <p:txBody>
          <a:bodyPr/>
          <a:lstStyle/>
          <a:p>
            <a:pPr>
              <a:defRPr/>
            </a:pPr>
            <a:fld id="{43A519D3-3DBF-E24F-8892-C82E9746A836}" type="slidenum">
              <a:rPr lang="en-US" smtClean="0"/>
              <a:pPr>
                <a:defRPr/>
              </a:pPr>
              <a:t>7</a:t>
            </a:fld>
            <a:endParaRPr lang="en-US"/>
          </a:p>
        </p:txBody>
      </p:sp>
    </p:spTree>
    <p:extLst>
      <p:ext uri="{BB962C8B-B14F-4D97-AF65-F5344CB8AC3E}">
        <p14:creationId xmlns:p14="http://schemas.microsoft.com/office/powerpoint/2010/main" val="4560538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Image Placeholder 1"/>
          <p:cNvSpPr>
            <a:spLocks noGrp="1" noRot="1" noChangeAspect="1"/>
          </p:cNvSpPr>
          <p:nvPr>
            <p:ph type="sldImg"/>
          </p:nvPr>
        </p:nvSpPr>
        <p:spPr>
          <a:ln/>
        </p:spPr>
      </p:sp>
      <p:sp>
        <p:nvSpPr>
          <p:cNvPr id="1259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259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3E06A51-5EC1-CE44-95C8-05FE0E4723EC}" type="slidenum">
              <a:rPr lang="en-US" sz="1200"/>
              <a:pPr/>
              <a:t>69</a:t>
            </a:fld>
            <a:endParaRPr lang="en-US" sz="120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p:cNvSpPr>
          <p:nvPr>
            <p:ph type="sldImg"/>
          </p:nvPr>
        </p:nvSpPr>
        <p:spPr>
          <a:ln/>
        </p:spPr>
      </p:sp>
      <p:sp>
        <p:nvSpPr>
          <p:cNvPr id="1280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280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5470770-AD5B-D24B-9559-1B2425F6B2E1}" type="slidenum">
              <a:rPr lang="en-US" sz="1200"/>
              <a:pPr/>
              <a:t>70</a:t>
            </a:fld>
            <a:endParaRPr lang="en-US" sz="120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Image Placeholder 1"/>
          <p:cNvSpPr>
            <a:spLocks noGrp="1" noRot="1" noChangeAspect="1"/>
          </p:cNvSpPr>
          <p:nvPr>
            <p:ph type="sldImg"/>
          </p:nvPr>
        </p:nvSpPr>
        <p:spPr>
          <a:ln/>
        </p:spPr>
      </p:sp>
      <p:sp>
        <p:nvSpPr>
          <p:cNvPr id="1300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Social Action Committee </a:t>
            </a:r>
            <a:r>
              <a:rPr lang="en-US" dirty="0" smtClean="0">
                <a:ea typeface="ＭＳ Ｐゴシック" charset="0"/>
                <a:cs typeface="ＭＳ Ｐゴシック" charset="0"/>
              </a:rPr>
              <a:t>members</a:t>
            </a:r>
            <a:r>
              <a:rPr lang="en-US" baseline="0" dirty="0" smtClean="0">
                <a:ea typeface="ＭＳ Ｐゴシック" charset="0"/>
                <a:cs typeface="ＭＳ Ｐゴシック" charset="0"/>
              </a:rPr>
              <a:t> with DOT staff</a:t>
            </a:r>
            <a:endParaRPr lang="en-US" dirty="0">
              <a:ea typeface="ＭＳ Ｐゴシック" charset="0"/>
              <a:cs typeface="ＭＳ Ｐゴシック" charset="0"/>
            </a:endParaRPr>
          </a:p>
        </p:txBody>
      </p:sp>
      <p:sp>
        <p:nvSpPr>
          <p:cNvPr id="1300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27B0F90-FA3E-4040-A3AE-0196994F2FC7}" type="slidenum">
              <a:rPr lang="en-US" sz="1200"/>
              <a:pPr/>
              <a:t>71</a:t>
            </a:fld>
            <a:endParaRPr lang="en-US" sz="120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Image Placeholder 1"/>
          <p:cNvSpPr>
            <a:spLocks noGrp="1" noRot="1" noChangeAspect="1"/>
          </p:cNvSpPr>
          <p:nvPr>
            <p:ph type="sldImg"/>
          </p:nvPr>
        </p:nvSpPr>
        <p:spPr>
          <a:ln/>
        </p:spPr>
      </p:sp>
      <p:sp>
        <p:nvSpPr>
          <p:cNvPr id="1320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320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D29532B-93D3-DE4D-8D9A-3B09E5D0A37A}" type="slidenum">
              <a:rPr lang="en-US" sz="1200"/>
              <a:pPr/>
              <a:t>72</a:t>
            </a:fld>
            <a:endParaRPr lang="en-US" sz="120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Image Placeholder 1"/>
          <p:cNvSpPr>
            <a:spLocks noGrp="1" noRot="1" noChangeAspect="1"/>
          </p:cNvSpPr>
          <p:nvPr>
            <p:ph type="sldImg"/>
          </p:nvPr>
        </p:nvSpPr>
        <p:spPr>
          <a:ln/>
        </p:spPr>
      </p:sp>
      <p:sp>
        <p:nvSpPr>
          <p:cNvPr id="136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Example wedge– nrdc. The Y axis is gigatons CO2e/year emissions.  Based on original article by Pacala and Socolow (Science, 2004).</a:t>
            </a:r>
          </a:p>
          <a:p>
            <a:endParaRPr lang="en-US">
              <a:ea typeface="ＭＳ Ｐゴシック" charset="0"/>
              <a:cs typeface="ＭＳ Ｐゴシック" charset="0"/>
            </a:endParaRPr>
          </a:p>
        </p:txBody>
      </p:sp>
      <p:sp>
        <p:nvSpPr>
          <p:cNvPr id="136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72A57A8-EE6A-8241-B7A0-4C24F385514C}" type="slidenum">
              <a:rPr lang="en-US" sz="1200"/>
              <a:pPr/>
              <a:t>75</a:t>
            </a:fld>
            <a:endParaRPr lang="en-US" sz="120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Slide Image Placeholder 1"/>
          <p:cNvSpPr>
            <a:spLocks noGrp="1" noRot="1" noChangeAspect="1" noTextEdit="1"/>
          </p:cNvSpPr>
          <p:nvPr>
            <p:ph type="sldImg"/>
          </p:nvPr>
        </p:nvSpPr>
        <p:spPr>
          <a:ln/>
        </p:spPr>
      </p:sp>
      <p:sp>
        <p:nvSpPr>
          <p:cNvPr id="1382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ea typeface="ＭＳ Ｐゴシック" charset="0"/>
                <a:cs typeface="ＭＳ Ｐゴシック" charset="0"/>
              </a:rPr>
              <a:t>And instead of powering our communities with fuels that emit vast amounts of greenhouse gas pollution, we can power our communities with clean renewable energy sources, that eventually will be far cheaper than what we pay today for dirty fossil fuels.</a:t>
            </a:r>
          </a:p>
          <a:p>
            <a:pPr eaLnBrk="1" hangingPunct="1">
              <a:spcBef>
                <a:spcPct val="0"/>
              </a:spcBef>
            </a:pPr>
            <a:endParaRPr lang="en-US">
              <a:ea typeface="ＭＳ Ｐゴシック" charset="0"/>
              <a:cs typeface="ＭＳ Ｐゴシック" charset="0"/>
            </a:endParaRPr>
          </a:p>
          <a:p>
            <a:pPr eaLnBrk="1" hangingPunct="1">
              <a:spcBef>
                <a:spcPct val="0"/>
              </a:spcBef>
            </a:pPr>
            <a:r>
              <a:rPr lang="en-US">
                <a:ea typeface="ＭＳ Ｐゴシック" charset="0"/>
                <a:cs typeface="ＭＳ Ｐゴシック" charset="0"/>
              </a:rPr>
              <a:t>In short, the solutions to climate change will also produce solutions to many of societies most pressing problems.</a:t>
            </a:r>
          </a:p>
        </p:txBody>
      </p:sp>
      <p:sp>
        <p:nvSpPr>
          <p:cNvPr id="1382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3E148AF-943B-8B40-8660-AE39A034534A}" type="slidenum">
              <a:rPr lang="en-US" sz="1200"/>
              <a:pPr/>
              <a:t>76</a:t>
            </a:fld>
            <a:endParaRPr lang="en-US" sz="120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Image Placeholder 1"/>
          <p:cNvSpPr>
            <a:spLocks noGrp="1" noRot="1" noChangeAspect="1" noTextEdit="1"/>
          </p:cNvSpPr>
          <p:nvPr>
            <p:ph type="sldImg"/>
          </p:nvPr>
        </p:nvSpPr>
        <p:spPr>
          <a:ln/>
        </p:spPr>
      </p:sp>
      <p:sp>
        <p:nvSpPr>
          <p:cNvPr id="1402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ea typeface="ＭＳ Ｐゴシック" charset="0"/>
                <a:cs typeface="ＭＳ Ｐゴシック" charset="0"/>
              </a:rPr>
              <a:t>Today, highways define our nation, but we can build a nation defined by its walking and cycling paths, its public transportation systems, and by jobs and schools that are closer to home (possibly even at home) rather than ever-increasing distances away from home.</a:t>
            </a:r>
          </a:p>
        </p:txBody>
      </p:sp>
      <p:sp>
        <p:nvSpPr>
          <p:cNvPr id="1402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3E82C13-DA79-CC45-8CAA-644AAE23EB23}" type="slidenum">
              <a:rPr lang="en-US" sz="1200"/>
              <a:pPr/>
              <a:t>77</a:t>
            </a:fld>
            <a:endParaRPr lang="en-US" sz="120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p:cNvSpPr>
            <a:spLocks noGrp="1" noRot="1" noChangeAspect="1"/>
          </p:cNvSpPr>
          <p:nvPr>
            <p:ph type="sldImg"/>
          </p:nvPr>
        </p:nvSpPr>
        <p:spPr>
          <a:ln/>
        </p:spPr>
      </p:sp>
      <p:sp>
        <p:nvSpPr>
          <p:cNvPr id="1443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I got it from Funny Times; easy to find on the Internet, e.g., http://www.dailydawdle.com/2010/11/what-if-its-big-hoax-and-we-create.html</a:t>
            </a:r>
          </a:p>
          <a:p>
            <a:endParaRPr lang="en-US">
              <a:ea typeface="ＭＳ Ｐゴシック" charset="0"/>
              <a:cs typeface="ＭＳ Ｐゴシック" charset="0"/>
            </a:endParaRPr>
          </a:p>
        </p:txBody>
      </p:sp>
      <p:sp>
        <p:nvSpPr>
          <p:cNvPr id="1443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433A3FF-3A81-4942-B443-2A831D7E7EC4}" type="slidenum">
              <a:rPr lang="en-US" sz="1200"/>
              <a:pPr/>
              <a:t>78</a:t>
            </a:fld>
            <a:endParaRPr lang="en-US" sz="120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a:ln/>
        </p:spPr>
      </p:sp>
      <p:sp>
        <p:nvSpPr>
          <p:cNvPr id="1464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464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AEBDD4E-BFFE-254E-B4AA-BF5787073822}" type="slidenum">
              <a:rPr lang="en-US" sz="1200"/>
              <a:pPr/>
              <a:t>79</a:t>
            </a:fld>
            <a:endParaRPr lang="en-US" sz="120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Slide Image Placeholder 1"/>
          <p:cNvSpPr>
            <a:spLocks noGrp="1" noRot="1" noChangeAspect="1"/>
          </p:cNvSpPr>
          <p:nvPr>
            <p:ph type="sldImg"/>
          </p:nvPr>
        </p:nvSpPr>
        <p:spPr>
          <a:ln/>
        </p:spPr>
      </p:sp>
      <p:sp>
        <p:nvSpPr>
          <p:cNvPr id="1495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495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DCF2C11-E418-C54F-A8FE-DD9498FBFF20}" type="slidenum">
              <a:rPr lang="en-US" sz="1200"/>
              <a:pPr/>
              <a:t>82</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a:ln/>
        </p:spPr>
      </p:sp>
      <p:sp>
        <p:nvSpPr>
          <p:cNvPr id="296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US" dirty="0" smtClean="0">
                <a:ea typeface="ＭＳ Ｐゴシック" charset="0"/>
                <a:cs typeface="ＭＳ Ｐゴシック" charset="0"/>
              </a:rPr>
              <a:t>From page 28 of IPCC AR-5 SPM</a:t>
            </a:r>
            <a:endParaRPr lang="en-US" dirty="0">
              <a:ea typeface="ＭＳ Ｐゴシック" charset="0"/>
              <a:cs typeface="ＭＳ Ｐゴシック" charset="0"/>
            </a:endParaRPr>
          </a:p>
        </p:txBody>
      </p:sp>
      <p:sp>
        <p:nvSpPr>
          <p:cNvPr id="296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8B8772B-59B1-E145-BBFA-89FDBDBE910A}" type="slidenum">
              <a:rPr lang="en-US" sz="1200"/>
              <a:pPr/>
              <a:t>8</a:t>
            </a:fld>
            <a:endParaRPr lang="en-US" sz="120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Image Placeholder 1"/>
          <p:cNvSpPr>
            <a:spLocks noGrp="1" noRot="1" noChangeAspect="1"/>
          </p:cNvSpPr>
          <p:nvPr>
            <p:ph type="sldImg"/>
          </p:nvPr>
        </p:nvSpPr>
        <p:spPr>
          <a:ln/>
        </p:spPr>
      </p:sp>
      <p:sp>
        <p:nvSpPr>
          <p:cNvPr id="1515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r>
              <a:rPr lang="en-US" sz="1600">
                <a:ea typeface="ＭＳ Ｐゴシック" charset="0"/>
              </a:rPr>
              <a:t>Steve and Lisa met while on holiday in Spain, and quickly fell head over heels for each other. That Christmas, at his office party, Steve got drunk and unavoidably repeatedly cheated on Lisa with Cheri, a co-worker. He paid Cheatneutral just £2.50 and we invested his money in Alex, a single man with no prospect of finding a partner. In return for the payments, Alex agreed to remain single.</a:t>
            </a:r>
          </a:p>
          <a:p>
            <a:endParaRPr lang="en-US">
              <a:ea typeface="ＭＳ Ｐゴシック" charset="0"/>
              <a:cs typeface="ＭＳ Ｐゴシック" charset="0"/>
            </a:endParaRPr>
          </a:p>
        </p:txBody>
      </p:sp>
      <p:sp>
        <p:nvSpPr>
          <p:cNvPr id="1515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E571D556-808D-1A4A-97D3-4C4A599C614C}" type="slidenum">
              <a:rPr lang="en-US" sz="1200"/>
              <a:pPr/>
              <a:t>83</a:t>
            </a:fld>
            <a:endParaRPr lang="en-US" sz="120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6CC64227-4DFB-284B-8726-E727CFFC422E}" type="slidenum">
              <a:rPr lang="en-US" sz="1200"/>
              <a:pPr algn="r"/>
              <a:t>84</a:t>
            </a:fld>
            <a:endParaRPr lang="en-US" sz="1200"/>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so far, cheatneutral has offset </a:t>
            </a:r>
            <a:r>
              <a:rPr lang="en-US" i="1">
                <a:ea typeface="ＭＳ Ｐゴシック" charset="0"/>
                <a:cs typeface="ＭＳ Ｐゴシック" charset="0"/>
              </a:rPr>
              <a:t>65, 768</a:t>
            </a:r>
            <a:r>
              <a:rPr lang="en-US">
                <a:ea typeface="ＭＳ Ｐゴシック" charset="0"/>
                <a:cs typeface="ＭＳ Ｐゴシック" charset="0"/>
              </a:rPr>
              <a:t> cheats and has </a:t>
            </a:r>
            <a:r>
              <a:rPr lang="en-US" i="1">
                <a:ea typeface="ＭＳ Ｐゴシック" charset="0"/>
                <a:cs typeface="ＭＳ Ｐゴシック" charset="0"/>
              </a:rPr>
              <a:t>9002</a:t>
            </a:r>
            <a:r>
              <a:rPr lang="en-US">
                <a:ea typeface="ＭＳ Ｐゴシック" charset="0"/>
                <a:cs typeface="ＭＳ Ｐゴシック" charset="0"/>
              </a:rPr>
              <a:t> faithful people ready to neutralise your misdemeanours. </a:t>
            </a:r>
          </a:p>
          <a:p>
            <a:endParaRPr lang="en-US">
              <a:ea typeface="ＭＳ Ｐゴシック" charset="0"/>
              <a:cs typeface="ＭＳ Ｐゴシック" charset="0"/>
            </a:endParaRPr>
          </a:p>
          <a:p>
            <a:r>
              <a:rPr lang="en-US" b="1">
                <a:ea typeface="ＭＳ Ｐゴシック" charset="0"/>
                <a:cs typeface="ＭＳ Ｐゴシック" charset="0"/>
              </a:rPr>
              <a:t>Projects</a:t>
            </a:r>
          </a:p>
          <a:p>
            <a:r>
              <a:rPr lang="en-US" b="1">
                <a:ea typeface="ＭＳ Ｐゴシック" charset="0"/>
                <a:cs typeface="ＭＳ Ｐゴシック" charset="0"/>
              </a:rPr>
              <a:t>Our projects</a:t>
            </a:r>
          </a:p>
          <a:p>
            <a:r>
              <a:rPr lang="en-US">
                <a:ea typeface="ＭＳ Ｐゴシック" charset="0"/>
                <a:cs typeface="ＭＳ Ｐゴシック" charset="0"/>
              </a:rPr>
              <a:t>We at Cheatneutral are committed to saving relationships, promoting fidelity, and making people feel good about themselves. Our projects have a great success rate.</a:t>
            </a:r>
          </a:p>
          <a:p>
            <a:r>
              <a:rPr lang="en-US">
                <a:ea typeface="ＭＳ Ｐゴシック" charset="0"/>
                <a:cs typeface="ＭＳ Ｐゴシック" charset="0"/>
              </a:rPr>
              <a:t>Some of the people who are offsetting your cheating: </a:t>
            </a:r>
            <a:r>
              <a:rPr lang="en-US" b="1">
                <a:ea typeface="ＭＳ Ｐゴシック" charset="0"/>
                <a:cs typeface="ＭＳ Ｐゴシック" charset="0"/>
              </a:rPr>
              <a:t>Steve and Lisa</a:t>
            </a:r>
          </a:p>
          <a:p>
            <a:r>
              <a:rPr lang="en-US">
                <a:ea typeface="ＭＳ Ｐゴシック" charset="0"/>
                <a:cs typeface="ＭＳ Ｐゴシック" charset="0"/>
              </a:rPr>
              <a:t>Steve and Lisa met while on holiday in Spain, and quickly fell head over heels for each other. That Christmas, at his office party, Steve got drunk and unavoidably repeatedly cheated on Lisa with Cheri, a co-worker. He paid Cheatneutral just £2.50 and we invested his money in Alex, a single man with no prospect of finding a partner. In return for the payments, Alex agreed to remain single.</a:t>
            </a:r>
          </a:p>
          <a:p>
            <a:r>
              <a:rPr lang="en-US">
                <a:ea typeface="ＭＳ Ｐゴシック" charset="0"/>
                <a:cs typeface="ＭＳ Ｐゴシック" charset="0"/>
              </a:rPr>
              <a:t>Thanks to Cheatneutral, Steve was able to come clean about his cheating to Lisa, and when he presented her with the Cheatneutral certificate they realised they wanted to get married. Their wedding is taking place in the summer. Steve continues to regularly cheat on Lisa and Cheatneutral continues to fund projects like Alex with his offset payments. </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5C375E8-929D-D144-B4A3-BC9A44C2580A}" type="slidenum">
              <a:rPr lang="en-US" sz="1200"/>
              <a:pPr/>
              <a:t>85</a:t>
            </a:fld>
            <a:endParaRPr lang="en-US" sz="1200"/>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14231D5-B010-F64A-A48B-F3655D78B4F9}" type="slidenum">
              <a:rPr lang="en-US" sz="1200"/>
              <a:pPr/>
              <a:t>86</a:t>
            </a:fld>
            <a:endParaRPr lang="en-US" sz="1200"/>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CCX = Chicago Carbon Exchange</a:t>
            </a:r>
          </a:p>
          <a:p>
            <a:r>
              <a:rPr lang="en-US" b="1">
                <a:ea typeface="ＭＳ Ｐゴシック" charset="0"/>
                <a:cs typeface="ＭＳ Ｐゴシック" charset="0"/>
              </a:rPr>
              <a:t>CRS - Center for Resource SolutionsResponsible for running the Green-e programme and tracking REC Credits</a:t>
            </a:r>
          </a:p>
          <a:p>
            <a:r>
              <a:rPr lang="en-US" b="1">
                <a:ea typeface="ＭＳ Ｐゴシック" charset="0"/>
                <a:cs typeface="ＭＳ Ｐゴシック" charset="0"/>
              </a:rPr>
              <a:t>Gold- http://www.cdmgoldstandard.org/</a:t>
            </a:r>
          </a:p>
          <a:p>
            <a:r>
              <a:rPr lang="en-US">
                <a:ea typeface="ＭＳ Ｐゴシック" charset="0"/>
                <a:cs typeface="ＭＳ Ｐゴシック" charset="0"/>
              </a:rPr>
              <a:t>Carbon Offsets see: http://www.cleanair-coolplanet.org/ConsumersGuidetoCarbonOffsets.pdf</a:t>
            </a:r>
          </a:p>
          <a:p>
            <a:endParaRPr lang="en-US">
              <a:ea typeface="ＭＳ Ｐゴシック" charset="0"/>
              <a:cs typeface="ＭＳ Ｐゴシック" charset="0"/>
            </a:endParaRPr>
          </a:p>
          <a:p>
            <a:r>
              <a:rPr lang="en-US">
                <a:ea typeface="ＭＳ Ｐゴシック" charset="0"/>
                <a:cs typeface="ＭＳ Ｐゴシック" charset="0"/>
              </a:rPr>
              <a:t>Terrapass $5.95/ton  1/2/12   and Carbon fund </a:t>
            </a:r>
          </a:p>
          <a:p>
            <a:endParaRPr lang="en-US">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Slide Image Placeholder 1"/>
          <p:cNvSpPr>
            <a:spLocks noGrp="1" noRot="1" noChangeAspect="1"/>
          </p:cNvSpPr>
          <p:nvPr>
            <p:ph type="sldImg"/>
          </p:nvPr>
        </p:nvSpPr>
        <p:spPr>
          <a:ln/>
        </p:spPr>
      </p:sp>
      <p:sp>
        <p:nvSpPr>
          <p:cNvPr id="1628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The statistics/analyses provided here are the property of Munich Reinsurance Company. They may be used without charge in printed and electronic media, provided Munich Reinsurance Company is named as the source.</a:t>
            </a:r>
          </a:p>
          <a:p>
            <a:endParaRPr lang="en-US">
              <a:ea typeface="ＭＳ Ｐゴシック" charset="0"/>
              <a:cs typeface="ＭＳ Ｐゴシック" charset="0"/>
            </a:endParaRPr>
          </a:p>
          <a:p>
            <a:r>
              <a:rPr lang="en-US">
                <a:ea typeface="ＭＳ Ｐゴシック" charset="0"/>
                <a:cs typeface="ＭＳ Ｐゴシック" charset="0"/>
              </a:rPr>
              <a:t>Dear Professor Newman,</a:t>
            </a:r>
          </a:p>
          <a:p>
            <a:r>
              <a:rPr lang="en-US">
                <a:ea typeface="ＭＳ Ｐゴシック" charset="0"/>
                <a:cs typeface="ＭＳ Ｐゴシック" charset="0"/>
              </a:rPr>
              <a:t>Thank you for your e-mail. You may use our graphs, please state "Munich Re NatCatSERVICE" as source. You find the graphs in our downloadcenter: www.munichre.com/natcatservice/downloadcenter/en.</a:t>
            </a:r>
          </a:p>
          <a:p>
            <a:endParaRPr lang="en-US">
              <a:ea typeface="ＭＳ Ｐゴシック" charset="0"/>
              <a:cs typeface="ＭＳ Ｐゴシック" charset="0"/>
            </a:endParaRPr>
          </a:p>
          <a:p>
            <a:r>
              <a:rPr lang="en-US">
                <a:ea typeface="ＭＳ Ｐゴシック" charset="0"/>
                <a:cs typeface="ＭＳ Ｐゴシック" charset="0"/>
              </a:rPr>
              <a:t>Best regards</a:t>
            </a:r>
          </a:p>
          <a:p>
            <a:r>
              <a:rPr lang="en-US">
                <a:ea typeface="ＭＳ Ｐゴシック" charset="0"/>
                <a:cs typeface="ＭＳ Ｐゴシック" charset="0"/>
              </a:rPr>
              <a:t>Angelika</a:t>
            </a:r>
          </a:p>
          <a:p>
            <a:endParaRPr lang="en-US">
              <a:ea typeface="ＭＳ Ｐゴシック" charset="0"/>
              <a:cs typeface="ＭＳ Ｐゴシック" charset="0"/>
            </a:endParaRPr>
          </a:p>
          <a:p>
            <a:r>
              <a:rPr lang="en-US">
                <a:ea typeface="ＭＳ Ｐゴシック" charset="0"/>
                <a:cs typeface="ＭＳ Ｐゴシック" charset="0"/>
              </a:rPr>
              <a:t>Angelika Wirtz</a:t>
            </a:r>
          </a:p>
          <a:p>
            <a:r>
              <a:rPr lang="en-US">
                <a:ea typeface="ＭＳ Ｐゴシック" charset="0"/>
                <a:cs typeface="ＭＳ Ｐゴシック" charset="0"/>
              </a:rPr>
              <a:t>Head of NatCatSERVICE</a:t>
            </a:r>
          </a:p>
          <a:p>
            <a:r>
              <a:rPr lang="en-US">
                <a:ea typeface="ＭＳ Ｐゴシック" charset="0"/>
                <a:cs typeface="ＭＳ Ｐゴシック" charset="0"/>
              </a:rPr>
              <a:t>Geo Risks Research/Corporate Climate Centre</a:t>
            </a:r>
          </a:p>
          <a:p>
            <a:r>
              <a:rPr lang="en-US">
                <a:ea typeface="ＭＳ Ｐゴシック" charset="0"/>
                <a:cs typeface="ＭＳ Ｐゴシック" charset="0"/>
              </a:rPr>
              <a:t>Munich Reinsurance Company</a:t>
            </a:r>
          </a:p>
          <a:p>
            <a:r>
              <a:rPr lang="en-US">
                <a:ea typeface="ＭＳ Ｐゴシック" charset="0"/>
                <a:cs typeface="ＭＳ Ｐゴシック" charset="0"/>
              </a:rPr>
              <a:t>Koeniginstrasse 107, 80802 Munich, Germany</a:t>
            </a:r>
          </a:p>
          <a:p>
            <a:r>
              <a:rPr lang="en-US">
                <a:ea typeface="ＭＳ Ｐゴシック" charset="0"/>
                <a:cs typeface="ＭＳ Ｐゴシック" charset="0"/>
              </a:rPr>
              <a:t>Telephone +49 89 3891-3453</a:t>
            </a:r>
          </a:p>
          <a:p>
            <a:r>
              <a:rPr lang="en-US">
                <a:ea typeface="ＭＳ Ｐゴシック" charset="0"/>
                <a:cs typeface="ＭＳ Ｐゴシック" charset="0"/>
              </a:rPr>
              <a:t>Telefax +49 89 3891-73453</a:t>
            </a:r>
          </a:p>
          <a:p>
            <a:r>
              <a:rPr lang="en-US">
                <a:ea typeface="ＭＳ Ｐゴシック" charset="0"/>
                <a:cs typeface="ＭＳ Ｐゴシック" charset="0"/>
              </a:rPr>
              <a:t>E-Mail: awirtz@munichre.com</a:t>
            </a:r>
          </a:p>
          <a:p>
            <a:endParaRPr lang="en-US">
              <a:ea typeface="ＭＳ Ｐゴシック" charset="0"/>
              <a:cs typeface="ＭＳ Ｐゴシック" charset="0"/>
            </a:endParaRPr>
          </a:p>
          <a:p>
            <a:r>
              <a:rPr lang="en-US">
                <a:ea typeface="ＭＳ Ｐゴシック" charset="0"/>
                <a:cs typeface="ＭＳ Ｐゴシック" charset="0"/>
              </a:rPr>
              <a:t>http://www.munichre.com/app_pages/www/@res/pdf/media_relations/company_news/2011/2011_11_11_app1_en.pdf</a:t>
            </a:r>
          </a:p>
          <a:p>
            <a:endParaRPr lang="en-US">
              <a:ea typeface="ＭＳ Ｐゴシック" charset="0"/>
              <a:cs typeface="ＭＳ Ｐゴシック" charset="0"/>
            </a:endParaRPr>
          </a:p>
          <a:p>
            <a:endParaRPr lang="en-US">
              <a:ea typeface="ＭＳ Ｐゴシック" charset="0"/>
              <a:cs typeface="ＭＳ Ｐゴシック" charset="0"/>
            </a:endParaRPr>
          </a:p>
        </p:txBody>
      </p:sp>
      <p:sp>
        <p:nvSpPr>
          <p:cNvPr id="1628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9FB6593-662A-F64C-9CFE-0CBABEAC0666}" type="slidenum">
              <a:rPr lang="en-US" sz="1200"/>
              <a:pPr/>
              <a:t>87</a:t>
            </a:fld>
            <a:endParaRPr lang="en-US" sz="120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Slide Image Placeholder 1"/>
          <p:cNvSpPr>
            <a:spLocks noGrp="1" noRot="1" noChangeAspect="1"/>
          </p:cNvSpPr>
          <p:nvPr>
            <p:ph type="sldImg"/>
          </p:nvPr>
        </p:nvSpPr>
        <p:spPr>
          <a:ln/>
        </p:spPr>
      </p:sp>
      <p:sp>
        <p:nvSpPr>
          <p:cNvPr id="1689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http://abcnews.go.com/blogs/technology/2012/07/whos-most-to-blame-for-global-warming/</a:t>
            </a:r>
          </a:p>
        </p:txBody>
      </p:sp>
      <p:sp>
        <p:nvSpPr>
          <p:cNvPr id="1689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C6B7D1D-FFCE-F948-87F9-F932140E2B8D}" type="slidenum">
              <a:rPr lang="en-US" sz="1200"/>
              <a:pPr/>
              <a:t>88</a:t>
            </a:fld>
            <a:endParaRPr lang="en-US" sz="120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Slide Image Placeholder 1"/>
          <p:cNvSpPr>
            <a:spLocks noGrp="1" noRot="1" noChangeAspect="1"/>
          </p:cNvSpPr>
          <p:nvPr>
            <p:ph type="sldImg"/>
          </p:nvPr>
        </p:nvSpPr>
        <p:spPr>
          <a:ln/>
        </p:spPr>
      </p:sp>
      <p:sp>
        <p:nvSpPr>
          <p:cNvPr id="1720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720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BE26B4C-26D4-B940-8451-639DE5197962}" type="slidenum">
              <a:rPr lang="en-US" sz="1200"/>
              <a:pPr/>
              <a:t>90</a:t>
            </a:fld>
            <a:endParaRPr lang="en-US" sz="120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p:cNvSpPr>
          <p:nvPr>
            <p:ph type="sldImg"/>
          </p:nvPr>
        </p:nvSpPr>
        <p:spPr>
          <a:ln/>
        </p:spPr>
      </p:sp>
      <p:sp>
        <p:nvSpPr>
          <p:cNvPr id="1740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RCP= Representative Concentration Pathway</a:t>
            </a:r>
          </a:p>
          <a:p>
            <a:r>
              <a:rPr lang="en-US">
                <a:ea typeface="ＭＳ Ｐゴシック" charset="0"/>
                <a:cs typeface="ＭＳ Ｐゴシック" charset="0"/>
              </a:rPr>
              <a:t>The numbers (2.6, 8.5, etc.) refer to radiative forcing, in very simple terms, the number of watts per square meter by which the energy coming in from the sun exceeds that going out.</a:t>
            </a:r>
          </a:p>
          <a:p>
            <a:endParaRPr lang="en-US">
              <a:ea typeface="ＭＳ Ｐゴシック" charset="0"/>
              <a:cs typeface="ＭＳ Ｐゴシック" charset="0"/>
            </a:endParaRPr>
          </a:p>
          <a:p>
            <a:r>
              <a:rPr lang="en-US">
                <a:ea typeface="ＭＳ Ｐゴシック" charset="0"/>
                <a:cs typeface="ＭＳ Ｐゴシック" charset="0"/>
              </a:rPr>
              <a:t>Source: Figure SPM 7 from IPCC Climate Change 2014 Synthesis Report Summary for Policy Makers, available at:</a:t>
            </a:r>
          </a:p>
          <a:p>
            <a:r>
              <a:rPr lang="en-US">
                <a:ea typeface="ＭＳ Ｐゴシック" charset="0"/>
                <a:cs typeface="ＭＳ Ｐゴシック" charset="0"/>
              </a:rPr>
              <a:t>https://www.ipcc.ch/pdf/assessment-report/ar5/syr/AR5_SYR_FINAL_SPM.pdf</a:t>
            </a:r>
          </a:p>
          <a:p>
            <a:endParaRPr lang="en-US">
              <a:ea typeface="ＭＳ Ｐゴシック" charset="0"/>
              <a:cs typeface="ＭＳ Ｐゴシック" charset="0"/>
            </a:endParaRPr>
          </a:p>
          <a:p>
            <a:r>
              <a:rPr lang="en-US">
                <a:ea typeface="ＭＳ Ｐゴシック" charset="0"/>
                <a:cs typeface="ＭＳ Ｐゴシック" charset="0"/>
              </a:rPr>
              <a:t>Accessed 7/31/16</a:t>
            </a:r>
          </a:p>
        </p:txBody>
      </p:sp>
      <p:sp>
        <p:nvSpPr>
          <p:cNvPr id="1740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72F8C16-B38A-5E4B-96F9-C0A4B558DBD0}" type="slidenum">
              <a:rPr lang="en-US" sz="1200"/>
              <a:pPr/>
              <a:t>91</a:t>
            </a:fld>
            <a:endParaRPr lang="en-US" sz="120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Slide Image Placeholder 1"/>
          <p:cNvSpPr>
            <a:spLocks noGrp="1" noRot="1" noChangeAspect="1"/>
          </p:cNvSpPr>
          <p:nvPr>
            <p:ph type="sldImg"/>
          </p:nvPr>
        </p:nvSpPr>
        <p:spPr>
          <a:ln/>
        </p:spPr>
      </p:sp>
      <p:sp>
        <p:nvSpPr>
          <p:cNvPr id="1761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RCP= Representative Concentration Pathway</a:t>
            </a:r>
          </a:p>
          <a:p>
            <a:r>
              <a:rPr lang="en-US">
                <a:ea typeface="ＭＳ Ｐゴシック" charset="0"/>
                <a:cs typeface="ＭＳ Ｐゴシック" charset="0"/>
              </a:rPr>
              <a:t>The numbers (2.5, 4.5, etc.) refer to radiative forcing, in very simple terms, the number of watts per square meter by which the energy coming in from the sun exceeds that going out.</a:t>
            </a:r>
          </a:p>
          <a:p>
            <a:endParaRPr lang="en-US">
              <a:ea typeface="ＭＳ Ｐゴシック" charset="0"/>
              <a:cs typeface="ＭＳ Ｐゴシック" charset="0"/>
            </a:endParaRPr>
          </a:p>
          <a:p>
            <a:r>
              <a:rPr lang="en-US">
                <a:ea typeface="ＭＳ Ｐゴシック" charset="0"/>
                <a:cs typeface="ＭＳ Ｐゴシック" charset="0"/>
              </a:rPr>
              <a:t>Source: Figure SPM.6 from IPCC Climate Change 2014 Synthesis Report Summary for Policy Makers, available at:</a:t>
            </a:r>
          </a:p>
          <a:p>
            <a:r>
              <a:rPr lang="en-US">
                <a:ea typeface="ＭＳ Ｐゴシック" charset="0"/>
                <a:cs typeface="ＭＳ Ｐゴシック" charset="0"/>
              </a:rPr>
              <a:t>https://www.ipcc.ch/pdf/assessment-report/ar5/syr/AR5_SYR_FINAL_SPM.pdf</a:t>
            </a:r>
          </a:p>
          <a:p>
            <a:endParaRPr lang="en-US">
              <a:ea typeface="ＭＳ Ｐゴシック" charset="0"/>
              <a:cs typeface="ＭＳ Ｐゴシック" charset="0"/>
            </a:endParaRPr>
          </a:p>
          <a:p>
            <a:r>
              <a:rPr lang="en-US">
                <a:ea typeface="ＭＳ Ｐゴシック" charset="0"/>
                <a:cs typeface="ＭＳ Ｐゴシック" charset="0"/>
              </a:rPr>
              <a:t>Accessed 7/31/16</a:t>
            </a:r>
          </a:p>
        </p:txBody>
      </p:sp>
      <p:sp>
        <p:nvSpPr>
          <p:cNvPr id="1761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C8974F5-21FA-5A48-B6F2-F424D341E862}" type="slidenum">
              <a:rPr lang="en-US" sz="1200"/>
              <a:pPr/>
              <a:t>92</a:t>
            </a:fld>
            <a:endParaRPr lang="en-US" sz="120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a:ln/>
        </p:spPr>
      </p:sp>
      <p:sp>
        <p:nvSpPr>
          <p:cNvPr id="337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63600">
              <a:spcBef>
                <a:spcPct val="0"/>
              </a:spcBef>
            </a:pPr>
            <a:r>
              <a:rPr lang="en-US" sz="1100" b="1" dirty="0">
                <a:ea typeface="ＭＳ Ｐゴシック" charset="0"/>
                <a:cs typeface="ＭＳ Ｐゴシック" charset="0"/>
              </a:rPr>
              <a:t>EXHBIT 3</a:t>
            </a:r>
            <a:endParaRPr lang="en-US" sz="1100" dirty="0">
              <a:ea typeface="ＭＳ Ｐゴシック" charset="0"/>
              <a:cs typeface="ＭＳ Ｐゴシック" charset="0"/>
            </a:endParaRPr>
          </a:p>
          <a:p>
            <a:pPr defTabSz="863600">
              <a:spcBef>
                <a:spcPct val="0"/>
              </a:spcBef>
            </a:pPr>
            <a:r>
              <a:rPr lang="en-US" dirty="0" smtClean="0">
                <a:ea typeface="ＭＳ Ｐゴシック" charset="0"/>
                <a:cs typeface="ＭＳ Ｐゴシック" charset="0"/>
              </a:rPr>
              <a:t>No 17.8%:</a:t>
            </a:r>
          </a:p>
          <a:p>
            <a:pPr defTabSz="863600">
              <a:spcBef>
                <a:spcPct val="0"/>
              </a:spcBef>
            </a:pPr>
            <a:r>
              <a:rPr lang="en-US" dirty="0" smtClean="0">
                <a:ea typeface="ＭＳ Ｐゴシック" charset="0"/>
                <a:cs typeface="ＭＳ Ｐゴシック" charset="0"/>
              </a:rPr>
              <a:t>https://</a:t>
            </a:r>
            <a:r>
              <a:rPr lang="en-US" dirty="0" err="1" smtClean="0">
                <a:ea typeface="ＭＳ Ｐゴシック" charset="0"/>
                <a:cs typeface="ＭＳ Ｐゴシック" charset="0"/>
              </a:rPr>
              <a:t>www.cms.gov</a:t>
            </a:r>
            <a:r>
              <a:rPr lang="en-US" dirty="0" smtClean="0">
                <a:ea typeface="ＭＳ Ｐゴシック" charset="0"/>
                <a:cs typeface="ＭＳ Ｐゴシック" charset="0"/>
              </a:rPr>
              <a:t>/research-statistics-data-and-systems/statistics-trends-and-reports/</a:t>
            </a:r>
            <a:r>
              <a:rPr lang="en-US" dirty="0" err="1" smtClean="0">
                <a:ea typeface="ＭＳ Ｐゴシック" charset="0"/>
                <a:cs typeface="ＭＳ Ｐゴシック" charset="0"/>
              </a:rPr>
              <a:t>nationalhealthexpenddata</a:t>
            </a:r>
            <a:r>
              <a:rPr lang="en-US" dirty="0" smtClean="0">
                <a:ea typeface="ＭＳ Ｐゴシック" charset="0"/>
                <a:cs typeface="ＭＳ Ｐゴシック" charset="0"/>
              </a:rPr>
              <a:t>/</a:t>
            </a:r>
            <a:r>
              <a:rPr lang="en-US" dirty="0" err="1" smtClean="0">
                <a:ea typeface="ＭＳ Ｐゴシック" charset="0"/>
                <a:cs typeface="ＭＳ Ｐゴシック" charset="0"/>
              </a:rPr>
              <a:t>nationalhealthaccountshistorical.html</a:t>
            </a:r>
            <a:endParaRPr lang="en-US" dirty="0">
              <a:ea typeface="ＭＳ Ｐゴシック" charset="0"/>
              <a:cs typeface="ＭＳ Ｐゴシック" charset="0"/>
            </a:endParaRPr>
          </a:p>
        </p:txBody>
      </p:sp>
      <p:sp>
        <p:nvSpPr>
          <p:cNvPr id="337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algn="ctr" eaLnBrk="0" fontAlgn="base" hangingPunct="0">
              <a:spcBef>
                <a:spcPct val="20000"/>
              </a:spcBef>
              <a:spcAft>
                <a:spcPct val="0"/>
              </a:spcAft>
              <a:buFont typeface="Monotype Sorts" charset="0"/>
              <a:buChar char="•"/>
              <a:defRPr kumimoji="1" sz="2400">
                <a:solidFill>
                  <a:schemeClr val="tx1"/>
                </a:solidFill>
                <a:latin typeface="Arial" charset="0"/>
                <a:ea typeface="ＭＳ Ｐゴシック" charset="0"/>
              </a:defRPr>
            </a:lvl6pPr>
            <a:lvl7pPr marL="2971800" indent="-228600" algn="ctr" eaLnBrk="0" fontAlgn="base" hangingPunct="0">
              <a:spcBef>
                <a:spcPct val="20000"/>
              </a:spcBef>
              <a:spcAft>
                <a:spcPct val="0"/>
              </a:spcAft>
              <a:buFont typeface="Monotype Sorts" charset="0"/>
              <a:buChar char="•"/>
              <a:defRPr kumimoji="1" sz="2400">
                <a:solidFill>
                  <a:schemeClr val="tx1"/>
                </a:solidFill>
                <a:latin typeface="Arial" charset="0"/>
                <a:ea typeface="ＭＳ Ｐゴシック" charset="0"/>
              </a:defRPr>
            </a:lvl7pPr>
            <a:lvl8pPr marL="3429000" indent="-228600" algn="ctr" eaLnBrk="0" fontAlgn="base" hangingPunct="0">
              <a:spcBef>
                <a:spcPct val="20000"/>
              </a:spcBef>
              <a:spcAft>
                <a:spcPct val="0"/>
              </a:spcAft>
              <a:buFont typeface="Monotype Sorts" charset="0"/>
              <a:buChar char="•"/>
              <a:defRPr kumimoji="1" sz="2400">
                <a:solidFill>
                  <a:schemeClr val="tx1"/>
                </a:solidFill>
                <a:latin typeface="Arial" charset="0"/>
                <a:ea typeface="ＭＳ Ｐゴシック" charset="0"/>
              </a:defRPr>
            </a:lvl8pPr>
            <a:lvl9pPr marL="3886200" indent="-228600" algn="ctr" eaLnBrk="0" fontAlgn="base" hangingPunct="0">
              <a:spcBef>
                <a:spcPct val="20000"/>
              </a:spcBef>
              <a:spcAft>
                <a:spcPct val="0"/>
              </a:spcAft>
              <a:buFont typeface="Monotype Sorts" charset="0"/>
              <a:buChar char="•"/>
              <a:defRPr kumimoji="1" sz="2400">
                <a:solidFill>
                  <a:schemeClr val="tx1"/>
                </a:solidFill>
                <a:latin typeface="Arial" charset="0"/>
                <a:ea typeface="ＭＳ Ｐゴシック" charset="0"/>
              </a:defRPr>
            </a:lvl9pPr>
          </a:lstStyle>
          <a:p>
            <a:fld id="{B0335477-18B3-FA48-A8B2-4BA7499A7A08}" type="slidenum">
              <a:rPr lang="en-US" sz="1200"/>
              <a:pPr/>
              <a:t>93</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credits on Lancet slide</a:t>
            </a:r>
            <a:endParaRPr lang="en-US" dirty="0"/>
          </a:p>
        </p:txBody>
      </p:sp>
      <p:sp>
        <p:nvSpPr>
          <p:cNvPr id="4" name="Slide Number Placeholder 3"/>
          <p:cNvSpPr>
            <a:spLocks noGrp="1"/>
          </p:cNvSpPr>
          <p:nvPr>
            <p:ph type="sldNum" sz="quarter" idx="10"/>
          </p:nvPr>
        </p:nvSpPr>
        <p:spPr/>
        <p:txBody>
          <a:bodyPr/>
          <a:lstStyle/>
          <a:p>
            <a:pPr>
              <a:defRPr/>
            </a:pPr>
            <a:fld id="{43A519D3-3DBF-E24F-8892-C82E9746A836}" type="slidenum">
              <a:rPr lang="en-US" smtClean="0"/>
              <a:pPr>
                <a:defRPr/>
              </a:pPr>
              <a:t>9</a:t>
            </a:fld>
            <a:endParaRPr lang="en-US"/>
          </a:p>
        </p:txBody>
      </p:sp>
    </p:spTree>
    <p:extLst>
      <p:ext uri="{BB962C8B-B14F-4D97-AF65-F5344CB8AC3E}">
        <p14:creationId xmlns:p14="http://schemas.microsoft.com/office/powerpoint/2010/main" val="89576355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D113506-D6F3-4F4D-9592-C50954B44934}" type="slidenum">
              <a:rPr lang="en-US" sz="1200"/>
              <a:pPr/>
              <a:t>94</a:t>
            </a:fld>
            <a:endParaRPr lang="en-US" sz="1200"/>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FAO = UN Food and Agriculture Organization</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5935E7E-943E-D04C-A049-0725D886FC60}" type="slidenum">
              <a:rPr lang="en-US" sz="1200"/>
              <a:pPr/>
              <a:t>95</a:t>
            </a:fld>
            <a:endParaRPr lang="en-US" sz="1200"/>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ea typeface="ＭＳ Ｐゴシック" charset="0"/>
                <a:cs typeface="ＭＳ Ｐゴシック" charset="0"/>
              </a:rPr>
              <a:t>Figure 3. The greenhouse burden (considering CO2, N2O, and CH4) exerted by</a:t>
            </a:r>
          </a:p>
          <a:p>
            <a:r>
              <a:rPr lang="en-US" b="1">
                <a:ea typeface="ＭＳ Ｐゴシック" charset="0"/>
                <a:cs typeface="ＭＳ Ｐゴシック" charset="0"/>
              </a:rPr>
              <a:t>various plant- and animal-based diets. Each of the five lines represents a</a:t>
            </a:r>
          </a:p>
          <a:p>
            <a:r>
              <a:rPr lang="en-US" b="1">
                <a:ea typeface="ＭＳ Ｐゴシック" charset="0"/>
                <a:cs typeface="ＭＳ Ｐゴシック" charset="0"/>
              </a:rPr>
              <a:t>semirealistic mixed diet. All five diets have the same caloric intake, and</a:t>
            </a:r>
          </a:p>
          <a:p>
            <a:r>
              <a:rPr lang="en-US" b="1">
                <a:ea typeface="ＭＳ Ｐゴシック" charset="0"/>
                <a:cs typeface="ＭＳ Ｐゴシック" charset="0"/>
              </a:rPr>
              <a:t>all are considered for animal portion of calories, , in the range 0%–50%.</a:t>
            </a:r>
          </a:p>
          <a:p>
            <a:r>
              <a:rPr lang="en-US" b="1">
                <a:ea typeface="ＭＳ Ｐゴシック" charset="0"/>
                <a:cs typeface="ＭＳ Ｐゴシック" charset="0"/>
              </a:rPr>
              <a:t>The differences in GHG burden among various car models are shown;</a:t>
            </a:r>
          </a:p>
          <a:p>
            <a:r>
              <a:rPr lang="en-US" b="1">
                <a:ea typeface="ＭＳ Ｐゴシック" charset="0"/>
                <a:cs typeface="ＭＳ Ｐゴシック" charset="0"/>
              </a:rPr>
              <a:t>e.g., the difference between a Toyota Camry and a Prius, 1.05 ton CO2 per</a:t>
            </a:r>
          </a:p>
          <a:p>
            <a:r>
              <a:rPr lang="en-US" b="1">
                <a:ea typeface="ＭＳ Ｐゴシック" charset="0"/>
                <a:cs typeface="ＭＳ Ｐゴシック" charset="0"/>
              </a:rPr>
              <a:t>person per year, is the lowermost horizontal dotted line. The percent of</a:t>
            </a:r>
          </a:p>
          <a:p>
            <a:r>
              <a:rPr lang="en-US" b="1">
                <a:ea typeface="ＭＳ Ｐゴシック" charset="0"/>
                <a:cs typeface="ＭＳ Ｐゴシック" charset="0"/>
              </a:rPr>
              <a:t>animal-based product in various diets that must be consumed to equal</a:t>
            </a:r>
          </a:p>
          <a:p>
            <a:r>
              <a:rPr lang="en-US" b="1">
                <a:ea typeface="ＭＳ Ｐゴシック" charset="0"/>
                <a:cs typeface="ＭＳ Ｐゴシック" charset="0"/>
              </a:rPr>
              <a:t>those added burdens are also shown with vertical tick marks. For example,</a:t>
            </a:r>
          </a:p>
          <a:p>
            <a:r>
              <a:rPr lang="en-US" b="1">
                <a:ea typeface="ＭＳ Ｐゴシック" charset="0"/>
                <a:cs typeface="ＭＳ Ｐゴシック" charset="0"/>
              </a:rPr>
              <a:t>the added GHG emissions associated with the difference between</a:t>
            </a:r>
          </a:p>
          <a:p>
            <a:r>
              <a:rPr lang="en-US" b="1">
                <a:ea typeface="ＭＳ Ｐゴシック" charset="0"/>
                <a:cs typeface="ＭＳ Ｐゴシック" charset="0"/>
              </a:rPr>
              <a:t>a red meat diet and a plant-based one is comparable to the difference</a:t>
            </a:r>
          </a:p>
          <a:p>
            <a:r>
              <a:rPr lang="en-US" b="1">
                <a:ea typeface="ＭＳ Ｐゴシック" charset="0"/>
                <a:cs typeface="ＭＳ Ｐゴシック" charset="0"/>
              </a:rPr>
              <a:t>between a Toyota Camry and an SUV, 2.52 ton CO2 per person per year,</a:t>
            </a:r>
          </a:p>
          <a:p>
            <a:r>
              <a:rPr lang="en-US" b="1">
                <a:ea typeface="ＭＳ Ｐゴシック" charset="0"/>
                <a:cs typeface="ＭＳ Ｐゴシック" charset="0"/>
              </a:rPr>
              <a:t>when the portion of animal-based calories in the diet is 26%. While the</a:t>
            </a:r>
          </a:p>
          <a:p>
            <a:r>
              <a:rPr lang="en-US" b="1">
                <a:ea typeface="ＭＳ Ｐゴシック" charset="0"/>
                <a:cs typeface="ＭＳ Ｐゴシック" charset="0"/>
              </a:rPr>
              <a:t>blue curve involves only caloric efficiency, and therefore can span the</a:t>
            </a:r>
          </a:p>
          <a:p>
            <a:r>
              <a:rPr lang="en-US" b="1">
                <a:ea typeface="ＭＳ Ｐゴシック" charset="0"/>
                <a:cs typeface="ＭＳ Ｐゴシック" charset="0"/>
              </a:rPr>
              <a:t>entire </a:t>
            </a:r>
            <a:r>
              <a:rPr lang="en-US">
                <a:ea typeface="ＭＳ Ｐゴシック" charset="0"/>
                <a:cs typeface="ＭＳ Ｐゴシック" charset="0"/>
              </a:rPr>
              <a:t> </a:t>
            </a:r>
            <a:r>
              <a:rPr lang="en-US" b="1">
                <a:ea typeface="ＭＳ Ｐゴシック" charset="0"/>
                <a:cs typeface="ＭＳ Ｐゴシック" charset="0"/>
              </a:rPr>
              <a:t>range, the mean composition, 27.7% of calories from animal</a:t>
            </a:r>
          </a:p>
          <a:p>
            <a:r>
              <a:rPr lang="en-US" b="1">
                <a:ea typeface="ＭＳ Ｐゴシック" charset="0"/>
                <a:cs typeface="ＭＳ Ｐゴシック" charset="0"/>
              </a:rPr>
              <a:t>sources, is shown by the vertical gray line, along with the added GHG</a:t>
            </a:r>
          </a:p>
          <a:p>
            <a:r>
              <a:rPr lang="en-US" b="1">
                <a:ea typeface="ＭＳ Ｐゴシック" charset="0"/>
                <a:cs typeface="ＭＳ Ｐゴシック" charset="0"/>
              </a:rPr>
              <a:t>burden associated with this diet, </a:t>
            </a:r>
            <a:r>
              <a:rPr lang="en-US">
                <a:ea typeface="ＭＳ Ｐゴシック" charset="0"/>
                <a:cs typeface="ＭＳ Ｐゴシック" charset="0"/>
              </a:rPr>
              <a:t>∼</a:t>
            </a:r>
            <a:r>
              <a:rPr lang="en-US" b="1">
                <a:ea typeface="ＭＳ Ｐゴシック" charset="0"/>
                <a:cs typeface="ＭＳ Ｐゴシック" charset="0"/>
              </a:rPr>
              <a:t>1.5 ton CO2 per person per year.</a:t>
            </a:r>
          </a:p>
          <a:p>
            <a:endParaRPr lang="en-US" b="1">
              <a:ea typeface="ＭＳ Ｐゴシック" charset="0"/>
              <a:cs typeface="ＭＳ Ｐゴシック" charset="0"/>
            </a:endParaRPr>
          </a:p>
          <a:p>
            <a:r>
              <a:rPr lang="en-US">
                <a:ea typeface="ＭＳ Ｐゴシック" charset="0"/>
                <a:cs typeface="ＭＳ Ｐゴシック" charset="0"/>
              </a:rPr>
              <a:t>Based on per capita vehicle miles traveled becomes 8332, of which an estimated 63% are traveled on highways</a:t>
            </a:r>
            <a:endParaRPr lang="en-US" b="1">
              <a:ea typeface="ＭＳ Ｐゴシック" charset="0"/>
              <a:cs typeface="ＭＳ Ｐゴシック" charset="0"/>
            </a:endParaRPr>
          </a:p>
          <a:p>
            <a:endParaRPr lang="en-US">
              <a:ea typeface="ＭＳ Ｐゴシック" charset="0"/>
              <a:cs typeface="ＭＳ Ｐゴシック" charset="0"/>
            </a:endParaRPr>
          </a:p>
          <a:p>
            <a:endParaRPr lang="en-US">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20"/>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chemeClr val="folHlink"/>
                </a:solidFill>
                <a:latin typeface="Times New Roman" charset="0"/>
                <a:ea typeface="ＭＳ Ｐゴシック" charset="0"/>
                <a:cs typeface="ＭＳ Ｐゴシック" charset="0"/>
              </a:defRPr>
            </a:lvl1pPr>
            <a:lvl2pPr marL="742950" indent="-285750" eaLnBrk="0" hangingPunct="0">
              <a:defRPr sz="3600" b="1">
                <a:solidFill>
                  <a:schemeClr val="folHlink"/>
                </a:solidFill>
                <a:latin typeface="Times New Roman" charset="0"/>
                <a:ea typeface="ＭＳ Ｐゴシック" charset="0"/>
              </a:defRPr>
            </a:lvl2pPr>
            <a:lvl3pPr marL="1143000" indent="-228600" eaLnBrk="0" hangingPunct="0">
              <a:defRPr sz="3600" b="1">
                <a:solidFill>
                  <a:schemeClr val="folHlink"/>
                </a:solidFill>
                <a:latin typeface="Times New Roman" charset="0"/>
                <a:ea typeface="ＭＳ Ｐゴシック" charset="0"/>
              </a:defRPr>
            </a:lvl3pPr>
            <a:lvl4pPr marL="1600200" indent="-228600" eaLnBrk="0" hangingPunct="0">
              <a:defRPr sz="3600" b="1">
                <a:solidFill>
                  <a:schemeClr val="folHlink"/>
                </a:solidFill>
                <a:latin typeface="Times New Roman" charset="0"/>
                <a:ea typeface="ＭＳ Ｐゴシック" charset="0"/>
              </a:defRPr>
            </a:lvl4pPr>
            <a:lvl5pPr marL="2057400" indent="-228600" eaLnBrk="0" hangingPunct="0">
              <a:defRPr sz="3600" b="1">
                <a:solidFill>
                  <a:schemeClr val="folHlink"/>
                </a:solidFill>
                <a:latin typeface="Times New Roman" charset="0"/>
                <a:ea typeface="ＭＳ Ｐゴシック" charset="0"/>
              </a:defRPr>
            </a:lvl5pPr>
            <a:lvl6pPr marL="2514600" indent="-228600" eaLnBrk="0" fontAlgn="base" hangingPunct="0">
              <a:spcBef>
                <a:spcPct val="0"/>
              </a:spcBef>
              <a:spcAft>
                <a:spcPct val="0"/>
              </a:spcAft>
              <a:defRPr sz="3600" b="1">
                <a:solidFill>
                  <a:schemeClr val="folHlink"/>
                </a:solidFill>
                <a:latin typeface="Times New Roman" charset="0"/>
                <a:ea typeface="ＭＳ Ｐゴシック" charset="0"/>
              </a:defRPr>
            </a:lvl6pPr>
            <a:lvl7pPr marL="2971800" indent="-228600" eaLnBrk="0" fontAlgn="base" hangingPunct="0">
              <a:spcBef>
                <a:spcPct val="0"/>
              </a:spcBef>
              <a:spcAft>
                <a:spcPct val="0"/>
              </a:spcAft>
              <a:defRPr sz="3600" b="1">
                <a:solidFill>
                  <a:schemeClr val="folHlink"/>
                </a:solidFill>
                <a:latin typeface="Times New Roman" charset="0"/>
                <a:ea typeface="ＭＳ Ｐゴシック" charset="0"/>
              </a:defRPr>
            </a:lvl7pPr>
            <a:lvl8pPr marL="3429000" indent="-228600" eaLnBrk="0" fontAlgn="base" hangingPunct="0">
              <a:spcBef>
                <a:spcPct val="0"/>
              </a:spcBef>
              <a:spcAft>
                <a:spcPct val="0"/>
              </a:spcAft>
              <a:defRPr sz="3600" b="1">
                <a:solidFill>
                  <a:schemeClr val="folHlink"/>
                </a:solidFill>
                <a:latin typeface="Times New Roman" charset="0"/>
                <a:ea typeface="ＭＳ Ｐゴシック" charset="0"/>
              </a:defRPr>
            </a:lvl8pPr>
            <a:lvl9pPr marL="3886200" indent="-228600" eaLnBrk="0" fontAlgn="base" hangingPunct="0">
              <a:spcBef>
                <a:spcPct val="0"/>
              </a:spcBef>
              <a:spcAft>
                <a:spcPct val="0"/>
              </a:spcAft>
              <a:defRPr sz="3600" b="1">
                <a:solidFill>
                  <a:schemeClr val="folHlink"/>
                </a:solidFill>
                <a:latin typeface="Times New Roman" charset="0"/>
                <a:ea typeface="ＭＳ Ｐゴシック" charset="0"/>
              </a:defRPr>
            </a:lvl9pPr>
          </a:lstStyle>
          <a:p>
            <a:pPr eaLnBrk="1" hangingPunct="1"/>
            <a:fld id="{96E7891F-3440-6940-8784-CD208046411D}" type="slidenum">
              <a:rPr lang="en-US" sz="1200" b="0">
                <a:solidFill>
                  <a:schemeClr val="tx1"/>
                </a:solidFill>
                <a:latin typeface="Arial" charset="0"/>
              </a:rPr>
              <a:pPr eaLnBrk="1" hangingPunct="1"/>
              <a:t>98</a:t>
            </a:fld>
            <a:endParaRPr lang="en-US" sz="1200" b="0">
              <a:solidFill>
                <a:schemeClr val="tx1"/>
              </a:solidFill>
              <a:latin typeface="Arial" charset="0"/>
            </a:endParaRPr>
          </a:p>
        </p:txBody>
      </p:sp>
      <p:sp>
        <p:nvSpPr>
          <p:cNvPr id="37891" name="Rectangle 1"/>
          <p:cNvSpPr>
            <a:spLocks noGrp="1" noRot="1" noChangeAspect="1" noChangeArrowheads="1"/>
          </p:cNvSpPr>
          <p:nvPr>
            <p:ph type="sldImg"/>
          </p:nvPr>
        </p:nvSpPr>
        <p:spPr>
          <a:xfrm>
            <a:off x="1144588" y="693738"/>
            <a:ext cx="4565650" cy="3425825"/>
          </a:xfrm>
          <a:solidFill>
            <a:srgbClr val="FFFFFF"/>
          </a:solidFill>
          <a:ln/>
        </p:spPr>
      </p:sp>
      <p:sp>
        <p:nvSpPr>
          <p:cNvPr id="37892" name="Text Box 2"/>
          <p:cNvSpPr>
            <a:spLocks noGrp="1" noChangeArrowheads="1"/>
          </p:cNvSpPr>
          <p:nvPr>
            <p:ph type="body" idx="1"/>
          </p:nvPr>
        </p:nvSpPr>
        <p:spPr>
          <a:xfrm>
            <a:off x="685800" y="4341813"/>
            <a:ext cx="5484813"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lIns="0" tIns="0" rIns="0" bIns="0"/>
          <a:lstStyle/>
          <a:p>
            <a:pPr>
              <a:spcBef>
                <a:spcPts val="400"/>
              </a:spcBef>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pPr>
            <a:r>
              <a:rPr lang="en-US" sz="1600">
                <a:ea typeface="ＭＳ Ｐゴシック" charset="0"/>
                <a:cs typeface="ＭＳ Ｐゴシック" charset="0"/>
              </a:rPr>
              <a:t>The energy released by a nuclear explosion comes as: </a:t>
            </a:r>
          </a:p>
          <a:p>
            <a:pPr>
              <a:lnSpc>
                <a:spcPct val="115000"/>
              </a:lnSpc>
              <a:spcBef>
                <a:spcPts val="400"/>
              </a:spcBef>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pPr>
            <a:r>
              <a:rPr lang="en-US" sz="1600">
                <a:ea typeface="ＭＳ Ｐゴシック" charset="0"/>
                <a:cs typeface="ＭＳ Ｐゴシック" charset="0"/>
              </a:rPr>
              <a:t>Blast (which means the concussive force of the explosion) </a:t>
            </a:r>
          </a:p>
          <a:p>
            <a:pPr>
              <a:lnSpc>
                <a:spcPct val="115000"/>
              </a:lnSpc>
              <a:spcBef>
                <a:spcPts val="400"/>
              </a:spcBef>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pPr>
            <a:r>
              <a:rPr lang="en-US" sz="1600">
                <a:ea typeface="ＭＳ Ｐゴシック" charset="0"/>
                <a:cs typeface="ＭＳ Ｐゴシック" charset="0"/>
              </a:rPr>
              <a:t>as Light &amp; Heat</a:t>
            </a:r>
          </a:p>
          <a:p>
            <a:pPr>
              <a:lnSpc>
                <a:spcPct val="115000"/>
              </a:lnSpc>
              <a:spcBef>
                <a:spcPts val="400"/>
              </a:spcBef>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pPr>
            <a:r>
              <a:rPr lang="en-US" sz="1600">
                <a:ea typeface="ＭＳ Ｐゴシック" charset="0"/>
                <a:cs typeface="ＭＳ Ｐゴシック" charset="0"/>
              </a:rPr>
              <a:t>and as Radiation. </a:t>
            </a:r>
          </a:p>
          <a:p>
            <a:pPr>
              <a:lnSpc>
                <a:spcPct val="115000"/>
              </a:lnSpc>
              <a:spcBef>
                <a:spcPts val="400"/>
              </a:spcBef>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pPr>
            <a:r>
              <a:rPr lang="en-US" sz="1600">
                <a:ea typeface="ＭＳ Ｐゴシック" charset="0"/>
                <a:cs typeface="ＭＳ Ｐゴシック" charset="0"/>
              </a:rPr>
              <a:t>Blast is about half the energy released. It is an instantaneous release that sends out a wave of energy that will extend for miles with a force far greater than any tornado or hurricane. </a:t>
            </a:r>
          </a:p>
          <a:p>
            <a:pPr>
              <a:lnSpc>
                <a:spcPct val="115000"/>
              </a:lnSpc>
              <a:spcBef>
                <a:spcPts val="400"/>
              </a:spcBef>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pPr>
            <a:r>
              <a:rPr lang="en-US" sz="1600">
                <a:ea typeface="ＭＳ Ｐゴシック" charset="0"/>
                <a:cs typeface="ＭＳ Ｐゴシック" charset="0"/>
              </a:rPr>
              <a:t>This is a picture of Hiroshima 2 months after the explosion.</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20"/>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chemeClr val="folHlink"/>
                </a:solidFill>
                <a:latin typeface="Times New Roman" charset="0"/>
                <a:ea typeface="ＭＳ Ｐゴシック" charset="0"/>
                <a:cs typeface="ＭＳ Ｐゴシック" charset="0"/>
              </a:defRPr>
            </a:lvl1pPr>
            <a:lvl2pPr marL="742950" indent="-285750" eaLnBrk="0" hangingPunct="0">
              <a:defRPr sz="3600" b="1">
                <a:solidFill>
                  <a:schemeClr val="folHlink"/>
                </a:solidFill>
                <a:latin typeface="Times New Roman" charset="0"/>
                <a:ea typeface="ＭＳ Ｐゴシック" charset="0"/>
              </a:defRPr>
            </a:lvl2pPr>
            <a:lvl3pPr marL="1143000" indent="-228600" eaLnBrk="0" hangingPunct="0">
              <a:defRPr sz="3600" b="1">
                <a:solidFill>
                  <a:schemeClr val="folHlink"/>
                </a:solidFill>
                <a:latin typeface="Times New Roman" charset="0"/>
                <a:ea typeface="ＭＳ Ｐゴシック" charset="0"/>
              </a:defRPr>
            </a:lvl3pPr>
            <a:lvl4pPr marL="1600200" indent="-228600" eaLnBrk="0" hangingPunct="0">
              <a:defRPr sz="3600" b="1">
                <a:solidFill>
                  <a:schemeClr val="folHlink"/>
                </a:solidFill>
                <a:latin typeface="Times New Roman" charset="0"/>
                <a:ea typeface="ＭＳ Ｐゴシック" charset="0"/>
              </a:defRPr>
            </a:lvl4pPr>
            <a:lvl5pPr marL="2057400" indent="-228600" eaLnBrk="0" hangingPunct="0">
              <a:defRPr sz="3600" b="1">
                <a:solidFill>
                  <a:schemeClr val="folHlink"/>
                </a:solidFill>
                <a:latin typeface="Times New Roman" charset="0"/>
                <a:ea typeface="ＭＳ Ｐゴシック" charset="0"/>
              </a:defRPr>
            </a:lvl5pPr>
            <a:lvl6pPr marL="2514600" indent="-228600" eaLnBrk="0" fontAlgn="base" hangingPunct="0">
              <a:spcBef>
                <a:spcPct val="0"/>
              </a:spcBef>
              <a:spcAft>
                <a:spcPct val="0"/>
              </a:spcAft>
              <a:defRPr sz="3600" b="1">
                <a:solidFill>
                  <a:schemeClr val="folHlink"/>
                </a:solidFill>
                <a:latin typeface="Times New Roman" charset="0"/>
                <a:ea typeface="ＭＳ Ｐゴシック" charset="0"/>
              </a:defRPr>
            </a:lvl6pPr>
            <a:lvl7pPr marL="2971800" indent="-228600" eaLnBrk="0" fontAlgn="base" hangingPunct="0">
              <a:spcBef>
                <a:spcPct val="0"/>
              </a:spcBef>
              <a:spcAft>
                <a:spcPct val="0"/>
              </a:spcAft>
              <a:defRPr sz="3600" b="1">
                <a:solidFill>
                  <a:schemeClr val="folHlink"/>
                </a:solidFill>
                <a:latin typeface="Times New Roman" charset="0"/>
                <a:ea typeface="ＭＳ Ｐゴシック" charset="0"/>
              </a:defRPr>
            </a:lvl7pPr>
            <a:lvl8pPr marL="3429000" indent="-228600" eaLnBrk="0" fontAlgn="base" hangingPunct="0">
              <a:spcBef>
                <a:spcPct val="0"/>
              </a:spcBef>
              <a:spcAft>
                <a:spcPct val="0"/>
              </a:spcAft>
              <a:defRPr sz="3600" b="1">
                <a:solidFill>
                  <a:schemeClr val="folHlink"/>
                </a:solidFill>
                <a:latin typeface="Times New Roman" charset="0"/>
                <a:ea typeface="ＭＳ Ｐゴシック" charset="0"/>
              </a:defRPr>
            </a:lvl8pPr>
            <a:lvl9pPr marL="3886200" indent="-228600" eaLnBrk="0" fontAlgn="base" hangingPunct="0">
              <a:spcBef>
                <a:spcPct val="0"/>
              </a:spcBef>
              <a:spcAft>
                <a:spcPct val="0"/>
              </a:spcAft>
              <a:defRPr sz="3600" b="1">
                <a:solidFill>
                  <a:schemeClr val="folHlink"/>
                </a:solidFill>
                <a:latin typeface="Times New Roman" charset="0"/>
                <a:ea typeface="ＭＳ Ｐゴシック" charset="0"/>
              </a:defRPr>
            </a:lvl9pPr>
          </a:lstStyle>
          <a:p>
            <a:pPr eaLnBrk="1" hangingPunct="1"/>
            <a:fld id="{F7344F44-5F67-A24D-8EFD-77D40EC64199}" type="slidenum">
              <a:rPr lang="en-US" sz="1200" b="0">
                <a:solidFill>
                  <a:schemeClr val="tx1"/>
                </a:solidFill>
                <a:latin typeface="Arial" charset="0"/>
              </a:rPr>
              <a:pPr eaLnBrk="1" hangingPunct="1"/>
              <a:t>99</a:t>
            </a:fld>
            <a:endParaRPr lang="en-US" sz="1200" b="0">
              <a:solidFill>
                <a:schemeClr val="tx1"/>
              </a:solidFill>
              <a:latin typeface="Arial" charset="0"/>
            </a:endParaRPr>
          </a:p>
        </p:txBody>
      </p:sp>
      <p:sp>
        <p:nvSpPr>
          <p:cNvPr id="39939" name="Rectangle 1"/>
          <p:cNvSpPr>
            <a:spLocks noGrp="1" noRot="1" noChangeAspect="1" noChangeArrowheads="1" noTextEdit="1"/>
          </p:cNvSpPr>
          <p:nvPr>
            <p:ph type="sldImg"/>
          </p:nvPr>
        </p:nvSpPr>
        <p:spPr>
          <a:xfrm>
            <a:off x="1144588" y="693738"/>
            <a:ext cx="4565650" cy="3425825"/>
          </a:xfrm>
          <a:solidFill>
            <a:srgbClr val="FFFFFF"/>
          </a:solidFill>
          <a:ln/>
        </p:spPr>
      </p:sp>
      <p:sp>
        <p:nvSpPr>
          <p:cNvPr id="39940" name="Text Box 2"/>
          <p:cNvSpPr>
            <a:spLocks noGrp="1" noChangeArrowheads="1"/>
          </p:cNvSpPr>
          <p:nvPr>
            <p:ph type="body" idx="1"/>
          </p:nvPr>
        </p:nvSpPr>
        <p:spPr>
          <a:xfrm>
            <a:off x="685800" y="4341813"/>
            <a:ext cx="5484813"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00"/>
              </a:spcBef>
              <a:tabLst>
                <a:tab pos="0" algn="l"/>
                <a:tab pos="409575" algn="l"/>
                <a:tab pos="819150" algn="l"/>
                <a:tab pos="1230313" algn="l"/>
                <a:tab pos="1639888" algn="l"/>
                <a:tab pos="2049463" algn="l"/>
                <a:tab pos="2460625" algn="l"/>
                <a:tab pos="2870200" algn="l"/>
                <a:tab pos="3281363" algn="l"/>
                <a:tab pos="3690938" algn="l"/>
                <a:tab pos="4100513" algn="l"/>
                <a:tab pos="4511675" algn="l"/>
                <a:tab pos="4921250" algn="l"/>
                <a:tab pos="5330825" algn="l"/>
                <a:tab pos="5741988" algn="l"/>
                <a:tab pos="6151563" algn="l"/>
                <a:tab pos="6562725" algn="l"/>
                <a:tab pos="6972300" algn="l"/>
                <a:tab pos="7381875" algn="l"/>
                <a:tab pos="7794625" algn="l"/>
                <a:tab pos="8204200" algn="l"/>
              </a:tabLst>
            </a:pPr>
            <a:r>
              <a:rPr lang="en-US" sz="1500">
                <a:solidFill>
                  <a:schemeClr val="bg1"/>
                </a:solidFill>
                <a:ea typeface="ＭＳ Ｐゴシック" charset="0"/>
                <a:cs typeface="ＭＳ Ｐゴシック" charset="0"/>
              </a:rPr>
              <a:t>The intense flash of light can blind those who look at it. The heat released is also instantaneous and massive with temperatures equal to the burning sun. So intense that objects vaporize. Burns would be a common, almost universal injury for survivors and would far exceed our ability to care for them. The picture is of a boy being checked 4 years after the Hiroshima explosion and shows his burn scars.</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20"/>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chemeClr val="folHlink"/>
                </a:solidFill>
                <a:latin typeface="Times New Roman" charset="0"/>
                <a:ea typeface="ＭＳ Ｐゴシック" charset="0"/>
                <a:cs typeface="ＭＳ Ｐゴシック" charset="0"/>
              </a:defRPr>
            </a:lvl1pPr>
            <a:lvl2pPr marL="742950" indent="-285750" eaLnBrk="0" hangingPunct="0">
              <a:defRPr sz="3600" b="1">
                <a:solidFill>
                  <a:schemeClr val="folHlink"/>
                </a:solidFill>
                <a:latin typeface="Times New Roman" charset="0"/>
                <a:ea typeface="ＭＳ Ｐゴシック" charset="0"/>
              </a:defRPr>
            </a:lvl2pPr>
            <a:lvl3pPr marL="1143000" indent="-228600" eaLnBrk="0" hangingPunct="0">
              <a:defRPr sz="3600" b="1">
                <a:solidFill>
                  <a:schemeClr val="folHlink"/>
                </a:solidFill>
                <a:latin typeface="Times New Roman" charset="0"/>
                <a:ea typeface="ＭＳ Ｐゴシック" charset="0"/>
              </a:defRPr>
            </a:lvl3pPr>
            <a:lvl4pPr marL="1600200" indent="-228600" eaLnBrk="0" hangingPunct="0">
              <a:defRPr sz="3600" b="1">
                <a:solidFill>
                  <a:schemeClr val="folHlink"/>
                </a:solidFill>
                <a:latin typeface="Times New Roman" charset="0"/>
                <a:ea typeface="ＭＳ Ｐゴシック" charset="0"/>
              </a:defRPr>
            </a:lvl4pPr>
            <a:lvl5pPr marL="2057400" indent="-228600" eaLnBrk="0" hangingPunct="0">
              <a:defRPr sz="3600" b="1">
                <a:solidFill>
                  <a:schemeClr val="folHlink"/>
                </a:solidFill>
                <a:latin typeface="Times New Roman" charset="0"/>
                <a:ea typeface="ＭＳ Ｐゴシック" charset="0"/>
              </a:defRPr>
            </a:lvl5pPr>
            <a:lvl6pPr marL="2514600" indent="-228600" eaLnBrk="0" fontAlgn="base" hangingPunct="0">
              <a:spcBef>
                <a:spcPct val="0"/>
              </a:spcBef>
              <a:spcAft>
                <a:spcPct val="0"/>
              </a:spcAft>
              <a:defRPr sz="3600" b="1">
                <a:solidFill>
                  <a:schemeClr val="folHlink"/>
                </a:solidFill>
                <a:latin typeface="Times New Roman" charset="0"/>
                <a:ea typeface="ＭＳ Ｐゴシック" charset="0"/>
              </a:defRPr>
            </a:lvl6pPr>
            <a:lvl7pPr marL="2971800" indent="-228600" eaLnBrk="0" fontAlgn="base" hangingPunct="0">
              <a:spcBef>
                <a:spcPct val="0"/>
              </a:spcBef>
              <a:spcAft>
                <a:spcPct val="0"/>
              </a:spcAft>
              <a:defRPr sz="3600" b="1">
                <a:solidFill>
                  <a:schemeClr val="folHlink"/>
                </a:solidFill>
                <a:latin typeface="Times New Roman" charset="0"/>
                <a:ea typeface="ＭＳ Ｐゴシック" charset="0"/>
              </a:defRPr>
            </a:lvl7pPr>
            <a:lvl8pPr marL="3429000" indent="-228600" eaLnBrk="0" fontAlgn="base" hangingPunct="0">
              <a:spcBef>
                <a:spcPct val="0"/>
              </a:spcBef>
              <a:spcAft>
                <a:spcPct val="0"/>
              </a:spcAft>
              <a:defRPr sz="3600" b="1">
                <a:solidFill>
                  <a:schemeClr val="folHlink"/>
                </a:solidFill>
                <a:latin typeface="Times New Roman" charset="0"/>
                <a:ea typeface="ＭＳ Ｐゴシック" charset="0"/>
              </a:defRPr>
            </a:lvl8pPr>
            <a:lvl9pPr marL="3886200" indent="-228600" eaLnBrk="0" fontAlgn="base" hangingPunct="0">
              <a:spcBef>
                <a:spcPct val="0"/>
              </a:spcBef>
              <a:spcAft>
                <a:spcPct val="0"/>
              </a:spcAft>
              <a:defRPr sz="3600" b="1">
                <a:solidFill>
                  <a:schemeClr val="folHlink"/>
                </a:solidFill>
                <a:latin typeface="Times New Roman" charset="0"/>
                <a:ea typeface="ＭＳ Ｐゴシック" charset="0"/>
              </a:defRPr>
            </a:lvl9pPr>
          </a:lstStyle>
          <a:p>
            <a:pPr eaLnBrk="1" hangingPunct="1"/>
            <a:fld id="{CB5DDC73-1831-B44E-BD43-78F9D143D6FF}" type="slidenum">
              <a:rPr lang="en-US" sz="1200" b="0">
                <a:solidFill>
                  <a:schemeClr val="tx1"/>
                </a:solidFill>
                <a:latin typeface="Arial" charset="0"/>
              </a:rPr>
              <a:pPr eaLnBrk="1" hangingPunct="1"/>
              <a:t>100</a:t>
            </a:fld>
            <a:endParaRPr lang="en-US" sz="1200" b="0">
              <a:solidFill>
                <a:schemeClr val="tx1"/>
              </a:solidFill>
              <a:latin typeface="Arial" charset="0"/>
            </a:endParaRPr>
          </a:p>
        </p:txBody>
      </p:sp>
      <p:sp>
        <p:nvSpPr>
          <p:cNvPr id="41987" name="Rectangle 1"/>
          <p:cNvSpPr>
            <a:spLocks noGrp="1" noRot="1" noChangeAspect="1" noChangeArrowheads="1" noTextEdit="1"/>
          </p:cNvSpPr>
          <p:nvPr>
            <p:ph type="sldImg"/>
          </p:nvPr>
        </p:nvSpPr>
        <p:spPr>
          <a:xfrm>
            <a:off x="1144588" y="695325"/>
            <a:ext cx="4565650" cy="3425825"/>
          </a:xfrm>
          <a:solidFill>
            <a:srgbClr val="FFFFFF"/>
          </a:solidFill>
          <a:ln/>
        </p:spPr>
      </p:sp>
      <p:sp>
        <p:nvSpPr>
          <p:cNvPr id="41988" name="Text Box 2"/>
          <p:cNvSpPr>
            <a:spLocks noGrp="1" noChangeArrowheads="1"/>
          </p:cNvSpPr>
          <p:nvPr>
            <p:ph type="body" idx="1"/>
          </p:nvPr>
        </p:nvSpPr>
        <p:spPr>
          <a:xfrm>
            <a:off x="685800" y="4341813"/>
            <a:ext cx="5484813"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00"/>
              </a:spcBef>
              <a:tabLst>
                <a:tab pos="0" algn="l"/>
                <a:tab pos="409575" algn="l"/>
                <a:tab pos="819150" algn="l"/>
                <a:tab pos="1230313" algn="l"/>
                <a:tab pos="1639888" algn="l"/>
                <a:tab pos="2049463" algn="l"/>
                <a:tab pos="2460625" algn="l"/>
                <a:tab pos="2870200" algn="l"/>
                <a:tab pos="3281363" algn="l"/>
                <a:tab pos="3690938" algn="l"/>
                <a:tab pos="4100513" algn="l"/>
                <a:tab pos="4511675" algn="l"/>
                <a:tab pos="4921250" algn="l"/>
                <a:tab pos="5330825" algn="l"/>
                <a:tab pos="5741988" algn="l"/>
                <a:tab pos="6151563" algn="l"/>
                <a:tab pos="6562725" algn="l"/>
                <a:tab pos="6972300" algn="l"/>
                <a:tab pos="7381875" algn="l"/>
                <a:tab pos="7794625" algn="l"/>
                <a:tab pos="8204200" algn="l"/>
              </a:tabLst>
            </a:pPr>
            <a:r>
              <a:rPr lang="en-US" sz="1500">
                <a:solidFill>
                  <a:schemeClr val="bg1"/>
                </a:solidFill>
                <a:ea typeface="ＭＳ Ｐゴシック" charset="0"/>
                <a:cs typeface="ＭＳ Ｐゴシック" charset="0"/>
              </a:rPr>
              <a:t>Radiation is the unique risk of these weapons. The illnesses caused by radiation result in death in days to weeks. This is true regardless of any other injury. Even in those not immediately made ill, radiation exposure can cause cancers for years in the future.</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Slide Image Placeholder 1"/>
          <p:cNvSpPr>
            <a:spLocks noGrp="1" noRot="1" noChangeAspect="1"/>
          </p:cNvSpPr>
          <p:nvPr>
            <p:ph type="sldImg"/>
          </p:nvPr>
        </p:nvSpPr>
        <p:spPr>
          <a:ln/>
        </p:spPr>
      </p:sp>
      <p:sp>
        <p:nvSpPr>
          <p:cNvPr id="1413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US" dirty="0" smtClean="0">
                <a:ea typeface="ＭＳ Ｐゴシック" charset="0"/>
                <a:cs typeface="ＭＳ Ｐゴシック" charset="0"/>
              </a:rPr>
              <a:t>About</a:t>
            </a:r>
            <a:r>
              <a:rPr lang="en-US" baseline="0" dirty="0" smtClean="0">
                <a:ea typeface="ＭＳ Ｐゴシック" charset="0"/>
                <a:cs typeface="ＭＳ Ｐゴシック" charset="0"/>
              </a:rPr>
              <a:t> 33.3 billion/year ($1 trillion over next 30 years)</a:t>
            </a:r>
          </a:p>
          <a:p>
            <a:r>
              <a:rPr lang="en-US" baseline="0" dirty="0" smtClean="0">
                <a:ea typeface="ＭＳ Ｐゴシック" charset="0"/>
                <a:cs typeface="ＭＳ Ｐゴシック" charset="0"/>
              </a:rPr>
              <a:t>=$91. million/day = $3.8 million/hour</a:t>
            </a:r>
            <a:endParaRPr lang="en-US" dirty="0">
              <a:ea typeface="ＭＳ Ｐゴシック" charset="0"/>
              <a:cs typeface="ＭＳ Ｐゴシック" charset="0"/>
            </a:endParaRPr>
          </a:p>
        </p:txBody>
      </p:sp>
      <p:sp>
        <p:nvSpPr>
          <p:cNvPr id="1413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chemeClr val="folHlink"/>
                </a:solidFill>
                <a:latin typeface="Times New Roman" charset="0"/>
                <a:ea typeface="ＭＳ Ｐゴシック" charset="0"/>
                <a:cs typeface="ＭＳ Ｐゴシック" charset="0"/>
              </a:defRPr>
            </a:lvl1pPr>
            <a:lvl2pPr marL="742950" indent="-285750" eaLnBrk="0" hangingPunct="0">
              <a:defRPr sz="3600" b="1">
                <a:solidFill>
                  <a:schemeClr val="folHlink"/>
                </a:solidFill>
                <a:latin typeface="Times New Roman" charset="0"/>
                <a:ea typeface="ＭＳ Ｐゴシック" charset="0"/>
              </a:defRPr>
            </a:lvl2pPr>
            <a:lvl3pPr marL="1143000" indent="-228600" eaLnBrk="0" hangingPunct="0">
              <a:defRPr sz="3600" b="1">
                <a:solidFill>
                  <a:schemeClr val="folHlink"/>
                </a:solidFill>
                <a:latin typeface="Times New Roman" charset="0"/>
                <a:ea typeface="ＭＳ Ｐゴシック" charset="0"/>
              </a:defRPr>
            </a:lvl3pPr>
            <a:lvl4pPr marL="1600200" indent="-228600" eaLnBrk="0" hangingPunct="0">
              <a:defRPr sz="3600" b="1">
                <a:solidFill>
                  <a:schemeClr val="folHlink"/>
                </a:solidFill>
                <a:latin typeface="Times New Roman" charset="0"/>
                <a:ea typeface="ＭＳ Ｐゴシック" charset="0"/>
              </a:defRPr>
            </a:lvl4pPr>
            <a:lvl5pPr marL="2057400" indent="-228600" eaLnBrk="0" hangingPunct="0">
              <a:defRPr sz="3600" b="1">
                <a:solidFill>
                  <a:schemeClr val="folHlink"/>
                </a:solidFill>
                <a:latin typeface="Times New Roman" charset="0"/>
                <a:ea typeface="ＭＳ Ｐゴシック" charset="0"/>
              </a:defRPr>
            </a:lvl5pPr>
            <a:lvl6pPr marL="2514600" indent="-228600" eaLnBrk="0" fontAlgn="base" hangingPunct="0">
              <a:spcBef>
                <a:spcPct val="0"/>
              </a:spcBef>
              <a:spcAft>
                <a:spcPct val="0"/>
              </a:spcAft>
              <a:defRPr sz="3600" b="1">
                <a:solidFill>
                  <a:schemeClr val="folHlink"/>
                </a:solidFill>
                <a:latin typeface="Times New Roman" charset="0"/>
                <a:ea typeface="ＭＳ Ｐゴシック" charset="0"/>
              </a:defRPr>
            </a:lvl6pPr>
            <a:lvl7pPr marL="2971800" indent="-228600" eaLnBrk="0" fontAlgn="base" hangingPunct="0">
              <a:spcBef>
                <a:spcPct val="0"/>
              </a:spcBef>
              <a:spcAft>
                <a:spcPct val="0"/>
              </a:spcAft>
              <a:defRPr sz="3600" b="1">
                <a:solidFill>
                  <a:schemeClr val="folHlink"/>
                </a:solidFill>
                <a:latin typeface="Times New Roman" charset="0"/>
                <a:ea typeface="ＭＳ Ｐゴシック" charset="0"/>
              </a:defRPr>
            </a:lvl7pPr>
            <a:lvl8pPr marL="3429000" indent="-228600" eaLnBrk="0" fontAlgn="base" hangingPunct="0">
              <a:spcBef>
                <a:spcPct val="0"/>
              </a:spcBef>
              <a:spcAft>
                <a:spcPct val="0"/>
              </a:spcAft>
              <a:defRPr sz="3600" b="1">
                <a:solidFill>
                  <a:schemeClr val="folHlink"/>
                </a:solidFill>
                <a:latin typeface="Times New Roman" charset="0"/>
                <a:ea typeface="ＭＳ Ｐゴシック" charset="0"/>
              </a:defRPr>
            </a:lvl8pPr>
            <a:lvl9pPr marL="3886200" indent="-228600" eaLnBrk="0" fontAlgn="base" hangingPunct="0">
              <a:spcBef>
                <a:spcPct val="0"/>
              </a:spcBef>
              <a:spcAft>
                <a:spcPct val="0"/>
              </a:spcAft>
              <a:defRPr sz="3600" b="1">
                <a:solidFill>
                  <a:schemeClr val="folHlink"/>
                </a:solidFill>
                <a:latin typeface="Times New Roman" charset="0"/>
                <a:ea typeface="ＭＳ Ｐゴシック" charset="0"/>
              </a:defRPr>
            </a:lvl9pPr>
          </a:lstStyle>
          <a:p>
            <a:pPr eaLnBrk="1" hangingPunct="1"/>
            <a:fld id="{4912CACF-5C42-AC41-8CF4-48F272210351}" type="slidenum">
              <a:rPr lang="en-US" sz="1200" b="0">
                <a:solidFill>
                  <a:schemeClr val="tx1"/>
                </a:solidFill>
                <a:latin typeface="Arial" charset="0"/>
              </a:rPr>
              <a:pPr eaLnBrk="1" hangingPunct="1"/>
              <a:t>104</a:t>
            </a:fld>
            <a:endParaRPr lang="en-US" sz="1200" b="0">
              <a:solidFill>
                <a:schemeClr val="tx1"/>
              </a:solidFill>
              <a:latin typeface="Arial"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chemeClr val="folHlink"/>
                </a:solidFill>
                <a:latin typeface="Times New Roman" charset="0"/>
                <a:ea typeface="ＭＳ Ｐゴシック" charset="0"/>
                <a:cs typeface="ＭＳ Ｐゴシック" charset="0"/>
              </a:defRPr>
            </a:lvl1pPr>
            <a:lvl2pPr marL="742950" indent="-285750" eaLnBrk="0" hangingPunct="0">
              <a:defRPr sz="3600" b="1">
                <a:solidFill>
                  <a:schemeClr val="folHlink"/>
                </a:solidFill>
                <a:latin typeface="Times New Roman" charset="0"/>
                <a:ea typeface="ＭＳ Ｐゴシック" charset="0"/>
              </a:defRPr>
            </a:lvl2pPr>
            <a:lvl3pPr marL="1143000" indent="-228600" eaLnBrk="0" hangingPunct="0">
              <a:defRPr sz="3600" b="1">
                <a:solidFill>
                  <a:schemeClr val="folHlink"/>
                </a:solidFill>
                <a:latin typeface="Times New Roman" charset="0"/>
                <a:ea typeface="ＭＳ Ｐゴシック" charset="0"/>
              </a:defRPr>
            </a:lvl3pPr>
            <a:lvl4pPr marL="1600200" indent="-228600" eaLnBrk="0" hangingPunct="0">
              <a:defRPr sz="3600" b="1">
                <a:solidFill>
                  <a:schemeClr val="folHlink"/>
                </a:solidFill>
                <a:latin typeface="Times New Roman" charset="0"/>
                <a:ea typeface="ＭＳ Ｐゴシック" charset="0"/>
              </a:defRPr>
            </a:lvl4pPr>
            <a:lvl5pPr marL="2057400" indent="-228600" eaLnBrk="0" hangingPunct="0">
              <a:defRPr sz="3600" b="1">
                <a:solidFill>
                  <a:schemeClr val="folHlink"/>
                </a:solidFill>
                <a:latin typeface="Times New Roman" charset="0"/>
                <a:ea typeface="ＭＳ Ｐゴシック" charset="0"/>
              </a:defRPr>
            </a:lvl5pPr>
            <a:lvl6pPr marL="2514600" indent="-228600" eaLnBrk="0" fontAlgn="base" hangingPunct="0">
              <a:spcBef>
                <a:spcPct val="0"/>
              </a:spcBef>
              <a:spcAft>
                <a:spcPct val="0"/>
              </a:spcAft>
              <a:defRPr sz="3600" b="1">
                <a:solidFill>
                  <a:schemeClr val="folHlink"/>
                </a:solidFill>
                <a:latin typeface="Times New Roman" charset="0"/>
                <a:ea typeface="ＭＳ Ｐゴシック" charset="0"/>
              </a:defRPr>
            </a:lvl6pPr>
            <a:lvl7pPr marL="2971800" indent="-228600" eaLnBrk="0" fontAlgn="base" hangingPunct="0">
              <a:spcBef>
                <a:spcPct val="0"/>
              </a:spcBef>
              <a:spcAft>
                <a:spcPct val="0"/>
              </a:spcAft>
              <a:defRPr sz="3600" b="1">
                <a:solidFill>
                  <a:schemeClr val="folHlink"/>
                </a:solidFill>
                <a:latin typeface="Times New Roman" charset="0"/>
                <a:ea typeface="ＭＳ Ｐゴシック" charset="0"/>
              </a:defRPr>
            </a:lvl7pPr>
            <a:lvl8pPr marL="3429000" indent="-228600" eaLnBrk="0" fontAlgn="base" hangingPunct="0">
              <a:spcBef>
                <a:spcPct val="0"/>
              </a:spcBef>
              <a:spcAft>
                <a:spcPct val="0"/>
              </a:spcAft>
              <a:defRPr sz="3600" b="1">
                <a:solidFill>
                  <a:schemeClr val="folHlink"/>
                </a:solidFill>
                <a:latin typeface="Times New Roman" charset="0"/>
                <a:ea typeface="ＭＳ Ｐゴシック" charset="0"/>
              </a:defRPr>
            </a:lvl8pPr>
            <a:lvl9pPr marL="3886200" indent="-228600" eaLnBrk="0" fontAlgn="base" hangingPunct="0">
              <a:spcBef>
                <a:spcPct val="0"/>
              </a:spcBef>
              <a:spcAft>
                <a:spcPct val="0"/>
              </a:spcAft>
              <a:defRPr sz="3600" b="1">
                <a:solidFill>
                  <a:schemeClr val="folHlink"/>
                </a:solidFill>
                <a:latin typeface="Times New Roman" charset="0"/>
                <a:ea typeface="ＭＳ Ｐゴシック" charset="0"/>
              </a:defRPr>
            </a:lvl9pPr>
          </a:lstStyle>
          <a:p>
            <a:pPr eaLnBrk="1" hangingPunct="1"/>
            <a:fld id="{252DEA3E-EDDB-B04D-B11F-9D2873445250}" type="slidenum">
              <a:rPr lang="en-US" sz="1200" b="0">
                <a:solidFill>
                  <a:schemeClr val="tx1"/>
                </a:solidFill>
                <a:latin typeface="Arial" charset="0"/>
              </a:rPr>
              <a:pPr eaLnBrk="1" hangingPunct="1"/>
              <a:t>105</a:t>
            </a:fld>
            <a:endParaRPr lang="en-US" sz="1200" b="0">
              <a:solidFill>
                <a:schemeClr val="tx1"/>
              </a:solidFill>
              <a:latin typeface="Arial" charset="0"/>
            </a:endParaRPr>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Easy to find this quote with Google.</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chemeClr val="folHlink"/>
                </a:solidFill>
                <a:latin typeface="Times New Roman" charset="0"/>
                <a:ea typeface="ＭＳ Ｐゴシック" charset="0"/>
                <a:cs typeface="ＭＳ Ｐゴシック" charset="0"/>
              </a:defRPr>
            </a:lvl1pPr>
            <a:lvl2pPr marL="742950" indent="-285750" eaLnBrk="0" hangingPunct="0">
              <a:defRPr sz="3600" b="1">
                <a:solidFill>
                  <a:schemeClr val="folHlink"/>
                </a:solidFill>
                <a:latin typeface="Times New Roman" charset="0"/>
                <a:ea typeface="ＭＳ Ｐゴシック" charset="0"/>
              </a:defRPr>
            </a:lvl2pPr>
            <a:lvl3pPr marL="1143000" indent="-228600" eaLnBrk="0" hangingPunct="0">
              <a:defRPr sz="3600" b="1">
                <a:solidFill>
                  <a:schemeClr val="folHlink"/>
                </a:solidFill>
                <a:latin typeface="Times New Roman" charset="0"/>
                <a:ea typeface="ＭＳ Ｐゴシック" charset="0"/>
              </a:defRPr>
            </a:lvl3pPr>
            <a:lvl4pPr marL="1600200" indent="-228600" eaLnBrk="0" hangingPunct="0">
              <a:defRPr sz="3600" b="1">
                <a:solidFill>
                  <a:schemeClr val="folHlink"/>
                </a:solidFill>
                <a:latin typeface="Times New Roman" charset="0"/>
                <a:ea typeface="ＭＳ Ｐゴシック" charset="0"/>
              </a:defRPr>
            </a:lvl4pPr>
            <a:lvl5pPr marL="2057400" indent="-228600" eaLnBrk="0" hangingPunct="0">
              <a:defRPr sz="3600" b="1">
                <a:solidFill>
                  <a:schemeClr val="folHlink"/>
                </a:solidFill>
                <a:latin typeface="Times New Roman" charset="0"/>
                <a:ea typeface="ＭＳ Ｐゴシック" charset="0"/>
              </a:defRPr>
            </a:lvl5pPr>
            <a:lvl6pPr marL="2514600" indent="-228600" eaLnBrk="0" fontAlgn="base" hangingPunct="0">
              <a:spcBef>
                <a:spcPct val="0"/>
              </a:spcBef>
              <a:spcAft>
                <a:spcPct val="0"/>
              </a:spcAft>
              <a:defRPr sz="3600" b="1">
                <a:solidFill>
                  <a:schemeClr val="folHlink"/>
                </a:solidFill>
                <a:latin typeface="Times New Roman" charset="0"/>
                <a:ea typeface="ＭＳ Ｐゴシック" charset="0"/>
              </a:defRPr>
            </a:lvl6pPr>
            <a:lvl7pPr marL="2971800" indent="-228600" eaLnBrk="0" fontAlgn="base" hangingPunct="0">
              <a:spcBef>
                <a:spcPct val="0"/>
              </a:spcBef>
              <a:spcAft>
                <a:spcPct val="0"/>
              </a:spcAft>
              <a:defRPr sz="3600" b="1">
                <a:solidFill>
                  <a:schemeClr val="folHlink"/>
                </a:solidFill>
                <a:latin typeface="Times New Roman" charset="0"/>
                <a:ea typeface="ＭＳ Ｐゴシック" charset="0"/>
              </a:defRPr>
            </a:lvl7pPr>
            <a:lvl8pPr marL="3429000" indent="-228600" eaLnBrk="0" fontAlgn="base" hangingPunct="0">
              <a:spcBef>
                <a:spcPct val="0"/>
              </a:spcBef>
              <a:spcAft>
                <a:spcPct val="0"/>
              </a:spcAft>
              <a:defRPr sz="3600" b="1">
                <a:solidFill>
                  <a:schemeClr val="folHlink"/>
                </a:solidFill>
                <a:latin typeface="Times New Roman" charset="0"/>
                <a:ea typeface="ＭＳ Ｐゴシック" charset="0"/>
              </a:defRPr>
            </a:lvl8pPr>
            <a:lvl9pPr marL="3886200" indent="-228600" eaLnBrk="0" fontAlgn="base" hangingPunct="0">
              <a:spcBef>
                <a:spcPct val="0"/>
              </a:spcBef>
              <a:spcAft>
                <a:spcPct val="0"/>
              </a:spcAft>
              <a:defRPr sz="3600" b="1">
                <a:solidFill>
                  <a:schemeClr val="folHlink"/>
                </a:solidFill>
                <a:latin typeface="Times New Roman" charset="0"/>
                <a:ea typeface="ＭＳ Ｐゴシック" charset="0"/>
              </a:defRPr>
            </a:lvl9pPr>
          </a:lstStyle>
          <a:p>
            <a:pPr eaLnBrk="1" hangingPunct="1"/>
            <a:fld id="{56EED883-0580-754E-95A9-3CCE26374706}" type="slidenum">
              <a:rPr lang="en-US" sz="1200" b="0">
                <a:solidFill>
                  <a:schemeClr val="tx1"/>
                </a:solidFill>
                <a:latin typeface="Arial" charset="0"/>
              </a:rPr>
              <a:pPr eaLnBrk="1" hangingPunct="1"/>
              <a:t>106</a:t>
            </a:fld>
            <a:endParaRPr lang="en-US" sz="1200" b="0">
              <a:solidFill>
                <a:schemeClr val="tx1"/>
              </a:solidFill>
              <a:latin typeface="Arial" charset="0"/>
            </a:endParaRP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This calculation is intended to illustrate Einstein</a:t>
            </a:r>
            <a:r>
              <a:rPr lang="ja-JP" altLang="en-US">
                <a:ea typeface="ＭＳ Ｐゴシック" charset="0"/>
                <a:cs typeface="ＭＳ Ｐゴシック" charset="0"/>
              </a:rPr>
              <a:t>’</a:t>
            </a:r>
            <a:r>
              <a:rPr lang="en-US" altLang="ja-JP">
                <a:ea typeface="ＭＳ Ｐゴシック" charset="0"/>
                <a:cs typeface="ＭＳ Ｐゴシック" charset="0"/>
              </a:rPr>
              <a:t>s point.</a:t>
            </a:r>
          </a:p>
          <a:p>
            <a:pPr eaLnBrk="1" hangingPunct="1"/>
            <a:r>
              <a:rPr lang="en-US">
                <a:ea typeface="ＭＳ Ｐゴシック" charset="0"/>
                <a:cs typeface="ＭＳ Ｐゴシック" charset="0"/>
              </a:rPr>
              <a:t> </a:t>
            </a:r>
          </a:p>
          <a:p>
            <a:pPr eaLnBrk="1" hangingPunct="1"/>
            <a:r>
              <a:rPr lang="en-US">
                <a:ea typeface="ＭＳ Ｐゴシック" charset="0"/>
                <a:cs typeface="ＭＳ Ｐゴシック" charset="0"/>
              </a:rPr>
              <a:t>Energy in 1 gram of mass = 1 g X (3 x 10^10 cm/sec))^2 = 9 x 10^20 ergs</a:t>
            </a:r>
          </a:p>
          <a:p>
            <a:pPr eaLnBrk="1" hangingPunct="1"/>
            <a:r>
              <a:rPr lang="en-US" b="1">
                <a:ea typeface="ＭＳ Ｐゴシック" charset="0"/>
                <a:cs typeface="ＭＳ Ｐゴシック" charset="0"/>
              </a:rPr>
              <a:t>1 cal = 4.18 x 10^7 ergs</a:t>
            </a:r>
            <a:r>
              <a:rPr lang="en-US">
                <a:ea typeface="ＭＳ Ｐゴシック" charset="0"/>
                <a:cs typeface="ＭＳ Ｐゴシック" charset="0"/>
              </a:rPr>
              <a:t>.  So energy content in 1 gram of sugar = 2.15 x 10^13 cal or 2.15 x 10^10 kcal. At  2400 cal per day this is  9x 10^6 days or 24,657 years.; 5 g is enough for 123,000 years</a:t>
            </a: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One Kiloton = 10^9 kcal</a:t>
            </a:r>
          </a:p>
          <a:p>
            <a:pPr eaLnBrk="1" hangingPunct="1"/>
            <a:r>
              <a:rPr lang="en-US">
                <a:ea typeface="ＭＳ Ｐゴシック" charset="0"/>
                <a:cs typeface="ＭＳ Ｐゴシック" charset="0"/>
              </a:rPr>
              <a:t>So the energy in a cube of sugar is 2.15 e10 kcal/1e9Kcal/kt = 21.5 kilotons TNT</a:t>
            </a: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Of course only a small amount of mass (about a sugar cube</a:t>
            </a:r>
            <a:r>
              <a:rPr lang="ja-JP" altLang="en-US">
                <a:ea typeface="ＭＳ Ｐゴシック" charset="0"/>
                <a:cs typeface="ＭＳ Ｐゴシック" charset="0"/>
              </a:rPr>
              <a:t>’</a:t>
            </a:r>
            <a:r>
              <a:rPr lang="en-US" altLang="ja-JP">
                <a:ea typeface="ＭＳ Ｐゴシック" charset="0"/>
                <a:cs typeface="ＭＳ Ｐゴシック" charset="0"/>
              </a:rPr>
              <a:t>s worth) is converted to energy in a nuclear explosion, most of the fissile material remains intact or is in fission products, some of which are radioactive.</a:t>
            </a:r>
            <a:endParaRPr lang="en-US">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chemeClr val="folHlink"/>
                </a:solidFill>
                <a:latin typeface="Times New Roman" charset="0"/>
                <a:ea typeface="ＭＳ Ｐゴシック" charset="0"/>
                <a:cs typeface="ＭＳ Ｐゴシック" charset="0"/>
              </a:defRPr>
            </a:lvl1pPr>
            <a:lvl2pPr marL="742950" indent="-285750" eaLnBrk="0" hangingPunct="0">
              <a:defRPr sz="3600" b="1">
                <a:solidFill>
                  <a:schemeClr val="folHlink"/>
                </a:solidFill>
                <a:latin typeface="Times New Roman" charset="0"/>
                <a:ea typeface="ＭＳ Ｐゴシック" charset="0"/>
              </a:defRPr>
            </a:lvl2pPr>
            <a:lvl3pPr marL="1143000" indent="-228600" eaLnBrk="0" hangingPunct="0">
              <a:defRPr sz="3600" b="1">
                <a:solidFill>
                  <a:schemeClr val="folHlink"/>
                </a:solidFill>
                <a:latin typeface="Times New Roman" charset="0"/>
                <a:ea typeface="ＭＳ Ｐゴシック" charset="0"/>
              </a:defRPr>
            </a:lvl3pPr>
            <a:lvl4pPr marL="1600200" indent="-228600" eaLnBrk="0" hangingPunct="0">
              <a:defRPr sz="3600" b="1">
                <a:solidFill>
                  <a:schemeClr val="folHlink"/>
                </a:solidFill>
                <a:latin typeface="Times New Roman" charset="0"/>
                <a:ea typeface="ＭＳ Ｐゴシック" charset="0"/>
              </a:defRPr>
            </a:lvl4pPr>
            <a:lvl5pPr marL="2057400" indent="-228600" eaLnBrk="0" hangingPunct="0">
              <a:defRPr sz="3600" b="1">
                <a:solidFill>
                  <a:schemeClr val="folHlink"/>
                </a:solidFill>
                <a:latin typeface="Times New Roman" charset="0"/>
                <a:ea typeface="ＭＳ Ｐゴシック" charset="0"/>
              </a:defRPr>
            </a:lvl5pPr>
            <a:lvl6pPr marL="2514600" indent="-228600" eaLnBrk="0" fontAlgn="base" hangingPunct="0">
              <a:spcBef>
                <a:spcPct val="0"/>
              </a:spcBef>
              <a:spcAft>
                <a:spcPct val="0"/>
              </a:spcAft>
              <a:defRPr sz="3600" b="1">
                <a:solidFill>
                  <a:schemeClr val="folHlink"/>
                </a:solidFill>
                <a:latin typeface="Times New Roman" charset="0"/>
                <a:ea typeface="ＭＳ Ｐゴシック" charset="0"/>
              </a:defRPr>
            </a:lvl6pPr>
            <a:lvl7pPr marL="2971800" indent="-228600" eaLnBrk="0" fontAlgn="base" hangingPunct="0">
              <a:spcBef>
                <a:spcPct val="0"/>
              </a:spcBef>
              <a:spcAft>
                <a:spcPct val="0"/>
              </a:spcAft>
              <a:defRPr sz="3600" b="1">
                <a:solidFill>
                  <a:schemeClr val="folHlink"/>
                </a:solidFill>
                <a:latin typeface="Times New Roman" charset="0"/>
                <a:ea typeface="ＭＳ Ｐゴシック" charset="0"/>
              </a:defRPr>
            </a:lvl7pPr>
            <a:lvl8pPr marL="3429000" indent="-228600" eaLnBrk="0" fontAlgn="base" hangingPunct="0">
              <a:spcBef>
                <a:spcPct val="0"/>
              </a:spcBef>
              <a:spcAft>
                <a:spcPct val="0"/>
              </a:spcAft>
              <a:defRPr sz="3600" b="1">
                <a:solidFill>
                  <a:schemeClr val="folHlink"/>
                </a:solidFill>
                <a:latin typeface="Times New Roman" charset="0"/>
                <a:ea typeface="ＭＳ Ｐゴシック" charset="0"/>
              </a:defRPr>
            </a:lvl8pPr>
            <a:lvl9pPr marL="3886200" indent="-228600" eaLnBrk="0" fontAlgn="base" hangingPunct="0">
              <a:spcBef>
                <a:spcPct val="0"/>
              </a:spcBef>
              <a:spcAft>
                <a:spcPct val="0"/>
              </a:spcAft>
              <a:defRPr sz="3600" b="1">
                <a:solidFill>
                  <a:schemeClr val="folHlink"/>
                </a:solidFill>
                <a:latin typeface="Times New Roman" charset="0"/>
                <a:ea typeface="ＭＳ Ｐゴシック" charset="0"/>
              </a:defRPr>
            </a:lvl9pPr>
          </a:lstStyle>
          <a:p>
            <a:pPr eaLnBrk="1" hangingPunct="1"/>
            <a:fld id="{C55795A8-E8C7-C944-899E-4025EABCFA9E}" type="slidenum">
              <a:rPr lang="en-US" sz="1200" b="0">
                <a:solidFill>
                  <a:schemeClr val="tx1"/>
                </a:solidFill>
                <a:latin typeface="Arial" charset="0"/>
              </a:rPr>
              <a:pPr eaLnBrk="1" hangingPunct="1"/>
              <a:t>107</a:t>
            </a:fld>
            <a:endParaRPr lang="en-US" sz="1200" b="0">
              <a:solidFill>
                <a:schemeClr val="tx1"/>
              </a:solidFill>
              <a:latin typeface="Arial" charset="0"/>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Picture of </a:t>
            </a:r>
            <a:r>
              <a:rPr lang="en-US" dirty="0" err="1">
                <a:ea typeface="ＭＳ Ｐゴシック" charset="0"/>
                <a:cs typeface="ＭＳ Ｐゴシック" charset="0"/>
              </a:rPr>
              <a:t>Murrah</a:t>
            </a:r>
            <a:r>
              <a:rPr lang="en-US" dirty="0">
                <a:ea typeface="ＭＳ Ｐゴシック" charset="0"/>
                <a:cs typeface="ＭＳ Ｐゴシック" charset="0"/>
              </a:rPr>
              <a:t> Federal Building from http://</a:t>
            </a:r>
            <a:r>
              <a:rPr lang="en-US" dirty="0" err="1">
                <a:ea typeface="ＭＳ Ｐゴシック" charset="0"/>
                <a:cs typeface="ＭＳ Ｐゴシック" charset="0"/>
              </a:rPr>
              <a:t>www.geocities.com</a:t>
            </a:r>
            <a:r>
              <a:rPr lang="en-US" dirty="0">
                <a:ea typeface="ＭＳ Ｐゴシック" charset="0"/>
                <a:cs typeface="ＭＳ Ｐゴシック" charset="0"/>
              </a:rPr>
              <a:t>/everwild7/art/</a:t>
            </a:r>
            <a:r>
              <a:rPr lang="en-US" dirty="0" err="1">
                <a:ea typeface="ＭＳ Ｐゴシック" charset="0"/>
                <a:cs typeface="ＭＳ Ｐゴシック" charset="0"/>
              </a:rPr>
              <a:t>tomb.jpg</a:t>
            </a:r>
            <a:r>
              <a:rPr lang="en-US">
                <a:ea typeface="ＭＳ Ｐゴシック" charset="0"/>
                <a:cs typeface="ＭＳ Ｐゴシック" charset="0"/>
              </a:rPr>
              <a:t>.  </a:t>
            </a:r>
            <a:r>
              <a:rPr lang="en-US" smtClean="0">
                <a:ea typeface="ＭＳ Ｐゴシック" charset="0"/>
                <a:cs typeface="ＭＳ Ｐゴシック" charset="0"/>
              </a:rPr>
              <a:t>That bombing  killed 168 people and injured more than 680 others</a:t>
            </a:r>
            <a:endParaRPr lang="en-US" dirty="0" smtClean="0">
              <a:ea typeface="ＭＳ Ｐゴシック" charset="0"/>
              <a:cs typeface="ＭＳ Ｐゴシック" charset="0"/>
            </a:endParaRPr>
          </a:p>
          <a:p>
            <a:pPr eaLnBrk="1" hangingPunct="1"/>
            <a:endParaRPr lang="en-US" dirty="0" smtClean="0">
              <a:ea typeface="ＭＳ Ｐゴシック" charset="0"/>
              <a:cs typeface="ＭＳ Ｐゴシック" charset="0"/>
            </a:endParaRPr>
          </a:p>
          <a:p>
            <a:pPr eaLnBrk="1" hangingPunct="1"/>
            <a:r>
              <a:rPr lang="en-US" dirty="0" smtClean="0">
                <a:ea typeface="ＭＳ Ｐゴシック" charset="0"/>
                <a:cs typeface="ＭＳ Ｐゴシック" charset="0"/>
              </a:rPr>
              <a:t>Yield </a:t>
            </a:r>
            <a:r>
              <a:rPr lang="en-US" dirty="0">
                <a:ea typeface="ＭＳ Ｐゴシック" charset="0"/>
                <a:cs typeface="ＭＳ Ｐゴシック" charset="0"/>
              </a:rPr>
              <a:t>of truck bomb available multiple places on the web.  LA to NYC is 2462 miles. </a:t>
            </a:r>
          </a:p>
          <a:p>
            <a:pPr eaLnBrk="1" hangingPunct="1"/>
            <a:r>
              <a:rPr lang="en-US" dirty="0">
                <a:ea typeface="ＭＳ Ｐゴシック" charset="0"/>
                <a:cs typeface="ＭＳ Ｐゴシック" charset="0"/>
              </a:rPr>
              <a:t>Say typical box car is 45 feet and 70 tons, then 20,000,000 tons TNT x 45 </a:t>
            </a:r>
            <a:r>
              <a:rPr lang="en-US" dirty="0" err="1">
                <a:ea typeface="ＭＳ Ｐゴシック" charset="0"/>
                <a:cs typeface="ＭＳ Ｐゴシック" charset="0"/>
              </a:rPr>
              <a:t>ft</a:t>
            </a:r>
            <a:r>
              <a:rPr lang="en-US" dirty="0">
                <a:ea typeface="ＭＳ Ｐゴシック" charset="0"/>
                <a:cs typeface="ＭＳ Ｐゴシック" charset="0"/>
              </a:rPr>
              <a:t>/70 tons x 1 mile/5280 </a:t>
            </a:r>
            <a:r>
              <a:rPr lang="en-US" dirty="0" err="1">
                <a:ea typeface="ＭＳ Ｐゴシック" charset="0"/>
                <a:cs typeface="ＭＳ Ｐゴシック" charset="0"/>
              </a:rPr>
              <a:t>ft</a:t>
            </a:r>
            <a:r>
              <a:rPr lang="en-US" dirty="0">
                <a:ea typeface="ＭＳ Ｐゴシック" charset="0"/>
                <a:cs typeface="ＭＳ Ｐゴシック" charset="0"/>
              </a:rPr>
              <a:t> = 2435 miles.  These are ballpark estimates</a:t>
            </a:r>
            <a:r>
              <a:rPr lang="en-US" dirty="0" smtClean="0">
                <a:ea typeface="ＭＳ Ｐゴシック" charset="0"/>
                <a:cs typeface="ＭＳ Ｐゴシック" charset="0"/>
              </a:rPr>
              <a:t>.</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chemeClr val="folHlink"/>
                </a:solidFill>
                <a:latin typeface="Times New Roman" charset="0"/>
                <a:ea typeface="ＭＳ Ｐゴシック" charset="0"/>
                <a:cs typeface="ＭＳ Ｐゴシック" charset="0"/>
              </a:defRPr>
            </a:lvl1pPr>
            <a:lvl2pPr marL="742950" indent="-285750" eaLnBrk="0" hangingPunct="0">
              <a:defRPr sz="3600" b="1">
                <a:solidFill>
                  <a:schemeClr val="folHlink"/>
                </a:solidFill>
                <a:latin typeface="Times New Roman" charset="0"/>
                <a:ea typeface="ＭＳ Ｐゴシック" charset="0"/>
              </a:defRPr>
            </a:lvl2pPr>
            <a:lvl3pPr marL="1143000" indent="-228600" eaLnBrk="0" hangingPunct="0">
              <a:defRPr sz="3600" b="1">
                <a:solidFill>
                  <a:schemeClr val="folHlink"/>
                </a:solidFill>
                <a:latin typeface="Times New Roman" charset="0"/>
                <a:ea typeface="ＭＳ Ｐゴシック" charset="0"/>
              </a:defRPr>
            </a:lvl3pPr>
            <a:lvl4pPr marL="1600200" indent="-228600" eaLnBrk="0" hangingPunct="0">
              <a:defRPr sz="3600" b="1">
                <a:solidFill>
                  <a:schemeClr val="folHlink"/>
                </a:solidFill>
                <a:latin typeface="Times New Roman" charset="0"/>
                <a:ea typeface="ＭＳ Ｐゴシック" charset="0"/>
              </a:defRPr>
            </a:lvl4pPr>
            <a:lvl5pPr marL="2057400" indent="-228600" eaLnBrk="0" hangingPunct="0">
              <a:defRPr sz="3600" b="1">
                <a:solidFill>
                  <a:schemeClr val="folHlink"/>
                </a:solidFill>
                <a:latin typeface="Times New Roman" charset="0"/>
                <a:ea typeface="ＭＳ Ｐゴシック" charset="0"/>
              </a:defRPr>
            </a:lvl5pPr>
            <a:lvl6pPr marL="2514600" indent="-228600" eaLnBrk="0" fontAlgn="base" hangingPunct="0">
              <a:spcBef>
                <a:spcPct val="0"/>
              </a:spcBef>
              <a:spcAft>
                <a:spcPct val="0"/>
              </a:spcAft>
              <a:defRPr sz="3600" b="1">
                <a:solidFill>
                  <a:schemeClr val="folHlink"/>
                </a:solidFill>
                <a:latin typeface="Times New Roman" charset="0"/>
                <a:ea typeface="ＭＳ Ｐゴシック" charset="0"/>
              </a:defRPr>
            </a:lvl6pPr>
            <a:lvl7pPr marL="2971800" indent="-228600" eaLnBrk="0" fontAlgn="base" hangingPunct="0">
              <a:spcBef>
                <a:spcPct val="0"/>
              </a:spcBef>
              <a:spcAft>
                <a:spcPct val="0"/>
              </a:spcAft>
              <a:defRPr sz="3600" b="1">
                <a:solidFill>
                  <a:schemeClr val="folHlink"/>
                </a:solidFill>
                <a:latin typeface="Times New Roman" charset="0"/>
                <a:ea typeface="ＭＳ Ｐゴシック" charset="0"/>
              </a:defRPr>
            </a:lvl7pPr>
            <a:lvl8pPr marL="3429000" indent="-228600" eaLnBrk="0" fontAlgn="base" hangingPunct="0">
              <a:spcBef>
                <a:spcPct val="0"/>
              </a:spcBef>
              <a:spcAft>
                <a:spcPct val="0"/>
              </a:spcAft>
              <a:defRPr sz="3600" b="1">
                <a:solidFill>
                  <a:schemeClr val="folHlink"/>
                </a:solidFill>
                <a:latin typeface="Times New Roman" charset="0"/>
                <a:ea typeface="ＭＳ Ｐゴシック" charset="0"/>
              </a:defRPr>
            </a:lvl8pPr>
            <a:lvl9pPr marL="3886200" indent="-228600" eaLnBrk="0" fontAlgn="base" hangingPunct="0">
              <a:spcBef>
                <a:spcPct val="0"/>
              </a:spcBef>
              <a:spcAft>
                <a:spcPct val="0"/>
              </a:spcAft>
              <a:defRPr sz="3600" b="1">
                <a:solidFill>
                  <a:schemeClr val="folHlink"/>
                </a:solidFill>
                <a:latin typeface="Times New Roman" charset="0"/>
                <a:ea typeface="ＭＳ Ｐゴシック" charset="0"/>
              </a:defRPr>
            </a:lvl9pPr>
          </a:lstStyle>
          <a:p>
            <a:pPr eaLnBrk="1" hangingPunct="1"/>
            <a:fld id="{C2CE8826-74AC-7E4D-875F-C36923E7FA3A}" type="slidenum">
              <a:rPr lang="en-US" sz="1200" b="0">
                <a:solidFill>
                  <a:schemeClr val="tx1"/>
                </a:solidFill>
                <a:latin typeface="Arial" charset="0"/>
              </a:rPr>
              <a:pPr eaLnBrk="1" hangingPunct="1"/>
              <a:t>108</a:t>
            </a:fld>
            <a:endParaRPr lang="en-US" sz="1200" b="0">
              <a:solidFill>
                <a:schemeClr val="tx1"/>
              </a:solidFill>
              <a:latin typeface="Arial" charset="0"/>
            </a:endParaRPr>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http://</a:t>
            </a:r>
            <a:r>
              <a:rPr lang="en-US" dirty="0" err="1">
                <a:ea typeface="ＭＳ Ｐゴシック" charset="0"/>
                <a:cs typeface="ＭＳ Ｐゴシック" charset="0"/>
              </a:rPr>
              <a:t>www.fas.org</a:t>
            </a:r>
            <a:r>
              <a:rPr lang="en-US" dirty="0">
                <a:ea typeface="ＭＳ Ｐゴシック" charset="0"/>
                <a:cs typeface="ＭＳ Ｐゴシック" charset="0"/>
              </a:rPr>
              <a:t>/nuke/intro/nuke/</a:t>
            </a:r>
            <a:r>
              <a:rPr lang="en-US" dirty="0" err="1">
                <a:ea typeface="ＭＳ Ｐゴシック" charset="0"/>
                <a:cs typeface="ＭＳ Ｐゴシック" charset="0"/>
              </a:rPr>
              <a:t>effects.htm</a:t>
            </a:r>
            <a:endParaRPr lang="en-US" dirty="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a:ln/>
        </p:spPr>
      </p:sp>
      <p:sp>
        <p:nvSpPr>
          <p:cNvPr id="327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ＭＳ Ｐゴシック" charset="0"/>
                <a:cs typeface="ＭＳ Ｐゴシック" charset="0"/>
              </a:rPr>
              <a:t>Website gives permission to use these</a:t>
            </a:r>
            <a:endParaRPr lang="en-US" dirty="0">
              <a:ea typeface="ＭＳ Ｐゴシック" charset="0"/>
              <a:cs typeface="ＭＳ Ｐゴシック" charset="0"/>
            </a:endParaRPr>
          </a:p>
        </p:txBody>
      </p:sp>
      <p:sp>
        <p:nvSpPr>
          <p:cNvPr id="327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7AECD85-31BA-3F41-BD6F-CF67BDC6037F}" type="slidenum">
              <a:rPr lang="en-US" sz="1200"/>
              <a:pPr/>
              <a:t>10</a:t>
            </a:fld>
            <a:endParaRPr lang="en-US" sz="120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20"/>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chemeClr val="folHlink"/>
                </a:solidFill>
                <a:latin typeface="Times New Roman" charset="0"/>
                <a:ea typeface="ＭＳ Ｐゴシック" charset="0"/>
                <a:cs typeface="ＭＳ Ｐゴシック" charset="0"/>
              </a:defRPr>
            </a:lvl1pPr>
            <a:lvl2pPr marL="742950" indent="-285750" eaLnBrk="0" hangingPunct="0">
              <a:defRPr sz="3600" b="1">
                <a:solidFill>
                  <a:schemeClr val="folHlink"/>
                </a:solidFill>
                <a:latin typeface="Times New Roman" charset="0"/>
                <a:ea typeface="ＭＳ Ｐゴシック" charset="0"/>
              </a:defRPr>
            </a:lvl2pPr>
            <a:lvl3pPr marL="1143000" indent="-228600" eaLnBrk="0" hangingPunct="0">
              <a:defRPr sz="3600" b="1">
                <a:solidFill>
                  <a:schemeClr val="folHlink"/>
                </a:solidFill>
                <a:latin typeface="Times New Roman" charset="0"/>
                <a:ea typeface="ＭＳ Ｐゴシック" charset="0"/>
              </a:defRPr>
            </a:lvl3pPr>
            <a:lvl4pPr marL="1600200" indent="-228600" eaLnBrk="0" hangingPunct="0">
              <a:defRPr sz="3600" b="1">
                <a:solidFill>
                  <a:schemeClr val="folHlink"/>
                </a:solidFill>
                <a:latin typeface="Times New Roman" charset="0"/>
                <a:ea typeface="ＭＳ Ｐゴシック" charset="0"/>
              </a:defRPr>
            </a:lvl4pPr>
            <a:lvl5pPr marL="2057400" indent="-228600" eaLnBrk="0" hangingPunct="0">
              <a:defRPr sz="3600" b="1">
                <a:solidFill>
                  <a:schemeClr val="folHlink"/>
                </a:solidFill>
                <a:latin typeface="Times New Roman" charset="0"/>
                <a:ea typeface="ＭＳ Ｐゴシック" charset="0"/>
              </a:defRPr>
            </a:lvl5pPr>
            <a:lvl6pPr marL="2514600" indent="-228600" eaLnBrk="0" fontAlgn="base" hangingPunct="0">
              <a:spcBef>
                <a:spcPct val="0"/>
              </a:spcBef>
              <a:spcAft>
                <a:spcPct val="0"/>
              </a:spcAft>
              <a:defRPr sz="3600" b="1">
                <a:solidFill>
                  <a:schemeClr val="folHlink"/>
                </a:solidFill>
                <a:latin typeface="Times New Roman" charset="0"/>
                <a:ea typeface="ＭＳ Ｐゴシック" charset="0"/>
              </a:defRPr>
            </a:lvl6pPr>
            <a:lvl7pPr marL="2971800" indent="-228600" eaLnBrk="0" fontAlgn="base" hangingPunct="0">
              <a:spcBef>
                <a:spcPct val="0"/>
              </a:spcBef>
              <a:spcAft>
                <a:spcPct val="0"/>
              </a:spcAft>
              <a:defRPr sz="3600" b="1">
                <a:solidFill>
                  <a:schemeClr val="folHlink"/>
                </a:solidFill>
                <a:latin typeface="Times New Roman" charset="0"/>
                <a:ea typeface="ＭＳ Ｐゴシック" charset="0"/>
              </a:defRPr>
            </a:lvl7pPr>
            <a:lvl8pPr marL="3429000" indent="-228600" eaLnBrk="0" fontAlgn="base" hangingPunct="0">
              <a:spcBef>
                <a:spcPct val="0"/>
              </a:spcBef>
              <a:spcAft>
                <a:spcPct val="0"/>
              </a:spcAft>
              <a:defRPr sz="3600" b="1">
                <a:solidFill>
                  <a:schemeClr val="folHlink"/>
                </a:solidFill>
                <a:latin typeface="Times New Roman" charset="0"/>
                <a:ea typeface="ＭＳ Ｐゴシック" charset="0"/>
              </a:defRPr>
            </a:lvl8pPr>
            <a:lvl9pPr marL="3886200" indent="-228600" eaLnBrk="0" fontAlgn="base" hangingPunct="0">
              <a:spcBef>
                <a:spcPct val="0"/>
              </a:spcBef>
              <a:spcAft>
                <a:spcPct val="0"/>
              </a:spcAft>
              <a:defRPr sz="3600" b="1">
                <a:solidFill>
                  <a:schemeClr val="folHlink"/>
                </a:solidFill>
                <a:latin typeface="Times New Roman" charset="0"/>
                <a:ea typeface="ＭＳ Ｐゴシック" charset="0"/>
              </a:defRPr>
            </a:lvl9pPr>
          </a:lstStyle>
          <a:p>
            <a:pPr eaLnBrk="1" hangingPunct="1"/>
            <a:fld id="{28317800-48F1-4949-808D-AC1884DCE065}" type="slidenum">
              <a:rPr lang="en-US" sz="1200" b="0">
                <a:solidFill>
                  <a:schemeClr val="tx1"/>
                </a:solidFill>
                <a:latin typeface="Arial" charset="0"/>
              </a:rPr>
              <a:pPr eaLnBrk="1" hangingPunct="1"/>
              <a:t>109</a:t>
            </a:fld>
            <a:endParaRPr lang="en-US" sz="1200" b="0">
              <a:solidFill>
                <a:schemeClr val="tx1"/>
              </a:solidFill>
              <a:latin typeface="Arial" charset="0"/>
            </a:endParaRPr>
          </a:p>
        </p:txBody>
      </p:sp>
      <p:sp>
        <p:nvSpPr>
          <p:cNvPr id="44035" name="Rectangle 1"/>
          <p:cNvSpPr>
            <a:spLocks noGrp="1" noRot="1" noChangeAspect="1" noChangeArrowheads="1"/>
          </p:cNvSpPr>
          <p:nvPr>
            <p:ph type="sldImg"/>
          </p:nvPr>
        </p:nvSpPr>
        <p:spPr>
          <a:xfrm>
            <a:off x="1143000" y="693738"/>
            <a:ext cx="4572000" cy="3429000"/>
          </a:xfrm>
          <a:solidFill>
            <a:srgbClr val="FFFFFF"/>
          </a:solidFill>
          <a:ln/>
        </p:spPr>
      </p:sp>
      <p:sp>
        <p:nvSpPr>
          <p:cNvPr id="44036" name="Text Box 2"/>
          <p:cNvSpPr>
            <a:spLocks noGrp="1" noChangeArrowheads="1"/>
          </p:cNvSpPr>
          <p:nvPr>
            <p:ph type="body" idx="1"/>
          </p:nvPr>
        </p:nvSpPr>
        <p:spPr>
          <a:xfrm>
            <a:off x="685800" y="4341813"/>
            <a:ext cx="5487988" cy="6188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lIns="0" tIns="0" rIns="0" bIns="0"/>
          <a:lstStyle/>
          <a:p>
            <a:pPr>
              <a:spcBef>
                <a:spcPts val="400"/>
              </a:spcBef>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pPr>
            <a:r>
              <a:rPr lang="en-US" sz="1600" dirty="0">
                <a:ea typeface="ＭＳ Ｐゴシック" charset="0"/>
                <a:cs typeface="ＭＳ Ｐゴシック" charset="0"/>
              </a:rPr>
              <a:t>This is another way to think about the effects of a nuclear weapon. </a:t>
            </a:r>
          </a:p>
          <a:p>
            <a:pPr>
              <a:lnSpc>
                <a:spcPct val="115000"/>
              </a:lnSpc>
              <a:spcBef>
                <a:spcPts val="400"/>
              </a:spcBef>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pPr>
            <a:r>
              <a:rPr lang="en-US" sz="1600" dirty="0">
                <a:ea typeface="ＭＳ Ｐゴシック" charset="0"/>
                <a:cs typeface="ＭＳ Ｐゴシック" charset="0"/>
              </a:rPr>
              <a:t>Here is a map illustrating the impact of a single nuclear weapon </a:t>
            </a:r>
            <a:r>
              <a:rPr lang="en-US" sz="1600" dirty="0" smtClean="0">
                <a:ea typeface="ＭＳ Ｐゴシック" charset="0"/>
                <a:cs typeface="ＭＳ Ｐゴシック" charset="0"/>
              </a:rPr>
              <a:t>of 150 </a:t>
            </a:r>
            <a:r>
              <a:rPr lang="en-US" sz="1600" dirty="0">
                <a:ea typeface="ＭＳ Ｐゴシック" charset="0"/>
                <a:cs typeface="ＭＳ Ｐゴシック" charset="0"/>
              </a:rPr>
              <a:t>kilotons. This is approximately </a:t>
            </a:r>
            <a:r>
              <a:rPr lang="en-US" sz="1600" dirty="0" smtClean="0">
                <a:ea typeface="ＭＳ Ｐゴシック" charset="0"/>
                <a:cs typeface="ＭＳ Ｐゴシック" charset="0"/>
              </a:rPr>
              <a:t>10 </a:t>
            </a:r>
            <a:r>
              <a:rPr lang="en-US" sz="1600" dirty="0">
                <a:ea typeface="ＭＳ Ｐゴシック" charset="0"/>
                <a:cs typeface="ＭＳ Ｐゴシック" charset="0"/>
              </a:rPr>
              <a:t>times larger than the </a:t>
            </a:r>
            <a:r>
              <a:rPr lang="en-US" sz="1600" dirty="0" err="1">
                <a:ea typeface="ＭＳ Ｐゴシック" charset="0"/>
                <a:cs typeface="ＭＳ Ｐゴシック" charset="0"/>
              </a:rPr>
              <a:t>Hirsohima</a:t>
            </a:r>
            <a:r>
              <a:rPr lang="en-US" sz="1600" dirty="0">
                <a:ea typeface="ＭＳ Ｐゴシック" charset="0"/>
                <a:cs typeface="ＭＳ Ｐゴシック" charset="0"/>
              </a:rPr>
              <a:t> bomb.  The very center is the fireball with its vaporizing heat. </a:t>
            </a:r>
          </a:p>
          <a:p>
            <a:pPr>
              <a:lnSpc>
                <a:spcPct val="115000"/>
              </a:lnSpc>
              <a:spcBef>
                <a:spcPts val="400"/>
              </a:spcBef>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pPr>
            <a:r>
              <a:rPr lang="en-US" sz="1600" dirty="0" smtClean="0">
                <a:ea typeface="ＭＳ Ｐゴシック" charset="0"/>
                <a:cs typeface="ＭＳ Ｐゴシック" charset="0"/>
              </a:rPr>
              <a:t>The second circle </a:t>
            </a:r>
            <a:r>
              <a:rPr lang="en-US" sz="1600" dirty="0">
                <a:ea typeface="ＭＳ Ｐゴシック" charset="0"/>
                <a:cs typeface="ＭＳ Ｐゴシック" charset="0"/>
              </a:rPr>
              <a:t>(the green one) is the area of radiation that would cause between 50 and 90% immediate mortality. </a:t>
            </a:r>
          </a:p>
          <a:p>
            <a:pPr>
              <a:lnSpc>
                <a:spcPct val="115000"/>
              </a:lnSpc>
              <a:spcBef>
                <a:spcPts val="400"/>
              </a:spcBef>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pPr>
            <a:r>
              <a:rPr lang="en-US" sz="1600" dirty="0">
                <a:ea typeface="ＭＳ Ｐゴシック" charset="0"/>
                <a:cs typeface="ＭＳ Ｐゴシック" charset="0"/>
              </a:rPr>
              <a:t>The </a:t>
            </a:r>
            <a:r>
              <a:rPr lang="en-US" sz="1600" dirty="0" smtClean="0">
                <a:ea typeface="ＭＳ Ｐゴシック" charset="0"/>
                <a:cs typeface="ＭＳ Ｐゴシック" charset="0"/>
              </a:rPr>
              <a:t>third is </a:t>
            </a:r>
            <a:r>
              <a:rPr lang="en-US" sz="1600" dirty="0">
                <a:ea typeface="ＭＳ Ｐゴシック" charset="0"/>
                <a:cs typeface="ＭＳ Ｐゴシック" charset="0"/>
              </a:rPr>
              <a:t>the circle showing where the Blast force is still strong enough to collapse most building and injure almost everyone. </a:t>
            </a:r>
          </a:p>
          <a:p>
            <a:pPr>
              <a:lnSpc>
                <a:spcPct val="115000"/>
              </a:lnSpc>
              <a:spcBef>
                <a:spcPts val="400"/>
              </a:spcBef>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pPr>
            <a:r>
              <a:rPr lang="en-US" sz="1600" dirty="0">
                <a:ea typeface="ＭＳ Ｐゴシック" charset="0"/>
                <a:cs typeface="ＭＳ Ｐゴシック" charset="0"/>
              </a:rPr>
              <a:t>The last ring shows where the heat would still be enough to set fire to all flammable material and cause third degree burns on exposed skin.</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a:ln/>
        </p:spPr>
      </p:sp>
      <p:sp>
        <p:nvSpPr>
          <p:cNvPr id="501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ＭＳ Ｐゴシック" charset="0"/>
                <a:cs typeface="ＭＳ Ｐゴシック" charset="0"/>
              </a:rPr>
              <a:t>Estimate of current US arsenal from:</a:t>
            </a:r>
          </a:p>
          <a:p>
            <a:r>
              <a:rPr lang="de-DE" dirty="0" smtClean="0">
                <a:ea typeface="ＭＳ Ｐゴシック" charset="0"/>
                <a:cs typeface="ＭＳ Ｐゴシック" charset="0"/>
              </a:rPr>
              <a:t>http://www.tandfonline.com/doi/full/10.1080/00963402.2016.1264213 ;</a:t>
            </a:r>
            <a:r>
              <a:rPr lang="de-DE" baseline="0" dirty="0" smtClean="0">
                <a:ea typeface="ＭＳ Ｐゴシック" charset="0"/>
                <a:cs typeface="ＭＳ Ｐゴシック" charset="0"/>
              </a:rPr>
              <a:t> The number of warheads including those awaiting dismantlement is 6780. </a:t>
            </a:r>
          </a:p>
          <a:p>
            <a:endParaRPr lang="de-DE" baseline="0" dirty="0" smtClean="0">
              <a:ea typeface="ＭＳ Ｐゴシック" charset="0"/>
              <a:cs typeface="ＭＳ Ｐゴシック" charset="0"/>
            </a:endParaRPr>
          </a:p>
          <a:p>
            <a:endParaRPr lang="en-US" dirty="0">
              <a:ea typeface="ＭＳ Ｐゴシック" charset="0"/>
              <a:cs typeface="ＭＳ Ｐゴシック" charset="0"/>
            </a:endParaRPr>
          </a:p>
        </p:txBody>
      </p:sp>
      <p:sp>
        <p:nvSpPr>
          <p:cNvPr id="501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chemeClr val="folHlink"/>
                </a:solidFill>
                <a:latin typeface="Times New Roman" charset="0"/>
                <a:ea typeface="ＭＳ Ｐゴシック" charset="0"/>
                <a:cs typeface="ＭＳ Ｐゴシック" charset="0"/>
              </a:defRPr>
            </a:lvl1pPr>
            <a:lvl2pPr marL="742950" indent="-285750" eaLnBrk="0" hangingPunct="0">
              <a:defRPr sz="3600" b="1">
                <a:solidFill>
                  <a:schemeClr val="folHlink"/>
                </a:solidFill>
                <a:latin typeface="Times New Roman" charset="0"/>
                <a:ea typeface="ＭＳ Ｐゴシック" charset="0"/>
              </a:defRPr>
            </a:lvl2pPr>
            <a:lvl3pPr marL="1143000" indent="-228600" eaLnBrk="0" hangingPunct="0">
              <a:defRPr sz="3600" b="1">
                <a:solidFill>
                  <a:schemeClr val="folHlink"/>
                </a:solidFill>
                <a:latin typeface="Times New Roman" charset="0"/>
                <a:ea typeface="ＭＳ Ｐゴシック" charset="0"/>
              </a:defRPr>
            </a:lvl3pPr>
            <a:lvl4pPr marL="1600200" indent="-228600" eaLnBrk="0" hangingPunct="0">
              <a:defRPr sz="3600" b="1">
                <a:solidFill>
                  <a:schemeClr val="folHlink"/>
                </a:solidFill>
                <a:latin typeface="Times New Roman" charset="0"/>
                <a:ea typeface="ＭＳ Ｐゴシック" charset="0"/>
              </a:defRPr>
            </a:lvl4pPr>
            <a:lvl5pPr marL="2057400" indent="-228600" eaLnBrk="0" hangingPunct="0">
              <a:defRPr sz="3600" b="1">
                <a:solidFill>
                  <a:schemeClr val="folHlink"/>
                </a:solidFill>
                <a:latin typeface="Times New Roman" charset="0"/>
                <a:ea typeface="ＭＳ Ｐゴシック" charset="0"/>
              </a:defRPr>
            </a:lvl5pPr>
            <a:lvl6pPr marL="2514600" indent="-228600" eaLnBrk="0" fontAlgn="base" hangingPunct="0">
              <a:spcBef>
                <a:spcPct val="0"/>
              </a:spcBef>
              <a:spcAft>
                <a:spcPct val="0"/>
              </a:spcAft>
              <a:defRPr sz="3600" b="1">
                <a:solidFill>
                  <a:schemeClr val="folHlink"/>
                </a:solidFill>
                <a:latin typeface="Times New Roman" charset="0"/>
                <a:ea typeface="ＭＳ Ｐゴシック" charset="0"/>
              </a:defRPr>
            </a:lvl6pPr>
            <a:lvl7pPr marL="2971800" indent="-228600" eaLnBrk="0" fontAlgn="base" hangingPunct="0">
              <a:spcBef>
                <a:spcPct val="0"/>
              </a:spcBef>
              <a:spcAft>
                <a:spcPct val="0"/>
              </a:spcAft>
              <a:defRPr sz="3600" b="1">
                <a:solidFill>
                  <a:schemeClr val="folHlink"/>
                </a:solidFill>
                <a:latin typeface="Times New Roman" charset="0"/>
                <a:ea typeface="ＭＳ Ｐゴシック" charset="0"/>
              </a:defRPr>
            </a:lvl7pPr>
            <a:lvl8pPr marL="3429000" indent="-228600" eaLnBrk="0" fontAlgn="base" hangingPunct="0">
              <a:spcBef>
                <a:spcPct val="0"/>
              </a:spcBef>
              <a:spcAft>
                <a:spcPct val="0"/>
              </a:spcAft>
              <a:defRPr sz="3600" b="1">
                <a:solidFill>
                  <a:schemeClr val="folHlink"/>
                </a:solidFill>
                <a:latin typeface="Times New Roman" charset="0"/>
                <a:ea typeface="ＭＳ Ｐゴシック" charset="0"/>
              </a:defRPr>
            </a:lvl8pPr>
            <a:lvl9pPr marL="3886200" indent="-228600" eaLnBrk="0" fontAlgn="base" hangingPunct="0">
              <a:spcBef>
                <a:spcPct val="0"/>
              </a:spcBef>
              <a:spcAft>
                <a:spcPct val="0"/>
              </a:spcAft>
              <a:defRPr sz="3600" b="1">
                <a:solidFill>
                  <a:schemeClr val="folHlink"/>
                </a:solidFill>
                <a:latin typeface="Times New Roman" charset="0"/>
                <a:ea typeface="ＭＳ Ｐゴシック" charset="0"/>
              </a:defRPr>
            </a:lvl9pPr>
          </a:lstStyle>
          <a:p>
            <a:pPr eaLnBrk="1" hangingPunct="1"/>
            <a:fld id="{196F40B4-4B0D-014F-843A-7EBC9FC60F9A}" type="slidenum">
              <a:rPr lang="en-US" sz="1200" b="0">
                <a:solidFill>
                  <a:schemeClr val="tx1"/>
                </a:solidFill>
                <a:latin typeface="Arial" charset="0"/>
              </a:rPr>
              <a:pPr eaLnBrk="1" hangingPunct="1"/>
              <a:t>110</a:t>
            </a:fld>
            <a:endParaRPr lang="en-US" sz="1200" b="0">
              <a:solidFill>
                <a:schemeClr val="tx1"/>
              </a:solidFill>
              <a:latin typeface="Arial"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3A519D3-3DBF-E24F-8892-C82E9746A836}" type="slidenum">
              <a:rPr lang="en-US" smtClean="0"/>
              <a:pPr>
                <a:defRPr/>
              </a:pPr>
              <a:t>111</a:t>
            </a:fld>
            <a:endParaRPr lang="en-US"/>
          </a:p>
        </p:txBody>
      </p:sp>
    </p:spTree>
    <p:extLst>
      <p:ext uri="{BB962C8B-B14F-4D97-AF65-F5344CB8AC3E}">
        <p14:creationId xmlns:p14="http://schemas.microsoft.com/office/powerpoint/2010/main" val="209908790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a:ln/>
        </p:spPr>
      </p:sp>
      <p:sp>
        <p:nvSpPr>
          <p:cNvPr id="993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Key TJ et al. Mortality invegetarians and non-vegetarians: a collaborative analysis of 8300 deaths among76,000 men and women in five prospective studies. Public Health Nutr. 1998Mar;1(1):33-41.</a:t>
            </a:r>
          </a:p>
        </p:txBody>
      </p:sp>
      <p:sp>
        <p:nvSpPr>
          <p:cNvPr id="993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A2DF605-55A4-D449-90F0-2C816965C847}" type="slidenum">
              <a:rPr lang="en-US" sz="1200"/>
              <a:pPr/>
              <a:t>112</a:t>
            </a:fld>
            <a:endParaRPr lang="en-US" sz="120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p:cNvSpPr>
            <a:spLocks noGrp="1" noRot="1" noChangeAspect="1"/>
          </p:cNvSpPr>
          <p:nvPr>
            <p:ph type="sldImg"/>
          </p:nvPr>
        </p:nvSpPr>
        <p:spPr>
          <a:ln/>
        </p:spPr>
      </p:sp>
      <p:sp>
        <p:nvSpPr>
          <p:cNvPr id="1167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Go Fossil Free</a:t>
            </a:r>
          </a:p>
          <a:p>
            <a:r>
              <a:rPr lang="en-US">
                <a:ea typeface="ＭＳ Ｐゴシック" charset="0"/>
                <a:cs typeface="ＭＳ Ｐゴシック" charset="0"/>
              </a:rPr>
              <a:t>Do the Math:</a:t>
            </a:r>
          </a:p>
          <a:p>
            <a:r>
              <a:rPr lang="en-US">
                <a:ea typeface="ＭＳ Ｐゴシック" charset="0"/>
                <a:cs typeface="ＭＳ Ｐゴシック" charset="0"/>
              </a:rPr>
              <a:t>PhotoL http://www.350.org/en/node/28949</a:t>
            </a:r>
          </a:p>
          <a:p>
            <a:r>
              <a:rPr lang="en-US">
                <a:ea typeface="ＭＳ Ｐゴシック" charset="0"/>
                <a:cs typeface="ＭＳ Ｐゴシック" charset="0"/>
              </a:rPr>
              <a:t>Seattle City Employees</a:t>
            </a:r>
            <a:r>
              <a:rPr lang="ja-JP" altLang="en-US">
                <a:ea typeface="ＭＳ Ｐゴシック" charset="0"/>
                <a:cs typeface="ＭＳ Ｐゴシック" charset="0"/>
              </a:rPr>
              <a:t>’</a:t>
            </a:r>
            <a:r>
              <a:rPr lang="en-US" altLang="ja-JP">
                <a:ea typeface="ＭＳ Ｐゴシック" charset="0"/>
                <a:cs typeface="ＭＳ Ｐゴシック" charset="0"/>
              </a:rPr>
              <a:t> Retirement System (SCERS) divesting $17.6 million</a:t>
            </a:r>
          </a:p>
          <a:p>
            <a:endParaRPr lang="en-US">
              <a:ea typeface="ＭＳ Ｐゴシック" charset="0"/>
              <a:cs typeface="ＭＳ Ｐゴシック" charset="0"/>
            </a:endParaRPr>
          </a:p>
          <a:p>
            <a:r>
              <a:rPr lang="en-US">
                <a:ea typeface="ＭＳ Ｐゴシック" charset="0"/>
                <a:cs typeface="ＭＳ Ｐゴシック" charset="0"/>
              </a:rPr>
              <a:t>http://www.greenbiz.com/blog/2012/12/24/350-divestment-campaign Pro divestment</a:t>
            </a:r>
          </a:p>
          <a:p>
            <a:endParaRPr lang="en-US">
              <a:ea typeface="ＭＳ Ｐゴシック" charset="0"/>
              <a:cs typeface="ＭＳ Ｐゴシック" charset="0"/>
            </a:endParaRPr>
          </a:p>
          <a:p>
            <a:r>
              <a:rPr lang="en-US">
                <a:ea typeface="ＭＳ Ｐゴシック" charset="0"/>
                <a:cs typeface="ＭＳ Ｐゴシック" charset="0"/>
              </a:rPr>
              <a:t>http://www.climatesciencewatch.org/2012/12/21/fossil-fuel-divestment/ Source for McKibben and Klein quotes</a:t>
            </a:r>
          </a:p>
          <a:p>
            <a:endParaRPr lang="en-US">
              <a:ea typeface="ＭＳ Ｐゴシック" charset="0"/>
              <a:cs typeface="ＭＳ Ｐゴシック" charset="0"/>
            </a:endParaRPr>
          </a:p>
          <a:p>
            <a:r>
              <a:rPr lang="ja-JP" altLang="en-US">
                <a:ea typeface="ＭＳ Ｐゴシック" charset="0"/>
                <a:cs typeface="ＭＳ Ｐゴシック" charset="0"/>
              </a:rPr>
              <a:t>“</a:t>
            </a:r>
            <a:r>
              <a:rPr lang="en-US" altLang="ja-JP">
                <a:ea typeface="ＭＳ Ｐゴシック" charset="0"/>
                <a:cs typeface="ＭＳ Ｐゴシック" charset="0"/>
              </a:rPr>
              <a:t>Just like getting off drugs, the hard work of carbon detox is ultimately ours.  No one can do it for us.  But in order for us to have a fighting chance of kicking the habit we have to get the pushers out of our faces.  And the pushers are the fossil fuel companies, the global carbon cartel.  Going after them won</a:t>
            </a:r>
            <a:r>
              <a:rPr lang="ja-JP" altLang="en-US">
                <a:ea typeface="ＭＳ Ｐゴシック" charset="0"/>
                <a:cs typeface="ＭＳ Ｐゴシック" charset="0"/>
              </a:rPr>
              <a:t>’</a:t>
            </a:r>
            <a:r>
              <a:rPr lang="en-US" altLang="ja-JP">
                <a:ea typeface="ＭＳ Ｐゴシック" charset="0"/>
                <a:cs typeface="ＭＳ Ｐゴシック" charset="0"/>
              </a:rPr>
              <a:t>t solve the problem, but it will create the necessary conditions for us to solve it ourselves.</a:t>
            </a:r>
            <a:r>
              <a:rPr lang="ja-JP" altLang="en-US">
                <a:ea typeface="ＭＳ Ｐゴシック" charset="0"/>
                <a:cs typeface="ＭＳ Ｐゴシック" charset="0"/>
              </a:rPr>
              <a:t>”</a:t>
            </a:r>
            <a:r>
              <a:rPr lang="en-US" altLang="ja-JP">
                <a:ea typeface="ＭＳ Ｐゴシック" charset="0"/>
                <a:cs typeface="ＭＳ Ｐゴシック" charset="0"/>
              </a:rPr>
              <a:t> – Naomi Klein  http://www.climatesciencewatch.org/2012/12/21/fossil-fuel-divestment/</a:t>
            </a:r>
            <a:endParaRPr lang="en-US">
              <a:ea typeface="ＭＳ Ｐゴシック" charset="0"/>
              <a:cs typeface="ＭＳ Ｐゴシック" charset="0"/>
            </a:endParaRPr>
          </a:p>
        </p:txBody>
      </p:sp>
      <p:sp>
        <p:nvSpPr>
          <p:cNvPr id="1167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90ABC01-C624-BE47-8056-DA465CE6178F}" type="slidenum">
              <a:rPr lang="en-US" sz="1200"/>
              <a:pPr/>
              <a:t>113</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763" y="2438400"/>
            <a:ext cx="9148763" cy="1063625"/>
            <a:chOff x="-2" y="1536"/>
            <a:chExt cx="5762" cy="670"/>
          </a:xfrm>
        </p:grpSpPr>
        <p:grpSp>
          <p:nvGrpSpPr>
            <p:cNvPr id="5" name="Group 3"/>
            <p:cNvGrpSpPr>
              <a:grpSpLocks/>
            </p:cNvGrpSpPr>
            <p:nvPr/>
          </p:nvGrpSpPr>
          <p:grpSpPr bwMode="auto">
            <a:xfrm flipH="1">
              <a:off x="-2" y="1562"/>
              <a:ext cx="5762" cy="678"/>
              <a:chOff x="-2" y="1562"/>
              <a:chExt cx="5762" cy="67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23287198 h 720"/>
                  <a:gd name="T4" fmla="*/ 95 w 1000"/>
                  <a:gd name="T5" fmla="*/ 23287198 h 720"/>
                  <a:gd name="T6" fmla="*/ 95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 name="Freeform 5"/>
              <p:cNvSpPr>
                <a:spLocks/>
              </p:cNvSpPr>
              <p:nvPr/>
            </p:nvSpPr>
            <p:spPr bwMode="ltGray">
              <a:xfrm rot="-5400000">
                <a:off x="1282" y="1710"/>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 name="Freeform 7"/>
              <p:cNvSpPr>
                <a:spLocks/>
              </p:cNvSpPr>
              <p:nvPr/>
            </p:nvSpPr>
            <p:spPr bwMode="ltGray">
              <a:xfrm rot="-5400000">
                <a:off x="-98" y="1793"/>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135 h 272"/>
                  <a:gd name="T4" fmla="*/ 240 w 624"/>
                  <a:gd name="T5" fmla="*/ 1002 h 272"/>
                  <a:gd name="T6" fmla="*/ 624 w 624"/>
                  <a:gd name="T7" fmla="*/ 11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 name="Freeform 10"/>
              <p:cNvSpPr>
                <a:spLocks/>
              </p:cNvSpPr>
              <p:nvPr/>
            </p:nvSpPr>
            <p:spPr bwMode="ltGray">
              <a:xfrm rot="-5400000">
                <a:off x="115" y="1767"/>
                <a:ext cx="632" cy="315"/>
              </a:xfrm>
              <a:custGeom>
                <a:avLst/>
                <a:gdLst>
                  <a:gd name="T0" fmla="*/ 8 w 632"/>
                  <a:gd name="T1" fmla="*/ 23 h 362"/>
                  <a:gd name="T2" fmla="*/ 8 w 632"/>
                  <a:gd name="T3" fmla="*/ 158 h 362"/>
                  <a:gd name="T4" fmla="*/ 248 w 632"/>
                  <a:gd name="T5" fmla="*/ 158 h 362"/>
                  <a:gd name="T6" fmla="*/ 632 w 632"/>
                  <a:gd name="T7" fmla="*/ 158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 name="Freeform 11"/>
              <p:cNvSpPr>
                <a:spLocks/>
              </p:cNvSpPr>
              <p:nvPr/>
            </p:nvSpPr>
            <p:spPr bwMode="ltGray">
              <a:xfrm rot="-5400000">
                <a:off x="3211" y="1705"/>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 name="Freeform 13"/>
              <p:cNvSpPr>
                <a:spLocks/>
              </p:cNvSpPr>
              <p:nvPr/>
            </p:nvSpPr>
            <p:spPr bwMode="ltGray">
              <a:xfrm rot="-5400000">
                <a:off x="1789" y="1788"/>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8" name="Freeform 14"/>
              <p:cNvSpPr>
                <a:spLocks/>
              </p:cNvSpPr>
              <p:nvPr/>
            </p:nvSpPr>
            <p:spPr bwMode="ltGray">
              <a:xfrm rot="-5400000">
                <a:off x="2551" y="1728"/>
                <a:ext cx="624" cy="335"/>
              </a:xfrm>
              <a:custGeom>
                <a:avLst/>
                <a:gdLst>
                  <a:gd name="T0" fmla="*/ 0 w 624"/>
                  <a:gd name="T1" fmla="*/ 0 h 317"/>
                  <a:gd name="T2" fmla="*/ 0 w 624"/>
                  <a:gd name="T3" fmla="*/ 357 h 317"/>
                  <a:gd name="T4" fmla="*/ 624 w 624"/>
                  <a:gd name="T5" fmla="*/ 35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9" name="Freeform 15"/>
              <p:cNvSpPr>
                <a:spLocks/>
              </p:cNvSpPr>
              <p:nvPr/>
            </p:nvSpPr>
            <p:spPr bwMode="ltGray">
              <a:xfrm rot="-5400000">
                <a:off x="2289" y="1735"/>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 name="Freeform 16"/>
              <p:cNvSpPr>
                <a:spLocks/>
              </p:cNvSpPr>
              <p:nvPr/>
            </p:nvSpPr>
            <p:spPr bwMode="ltGray">
              <a:xfrm rot="-5400000">
                <a:off x="2043"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 name="Freeform 17"/>
              <p:cNvSpPr>
                <a:spLocks/>
              </p:cNvSpPr>
              <p:nvPr/>
            </p:nvSpPr>
            <p:spPr bwMode="ltGray">
              <a:xfrm rot="-5400000">
                <a:off x="4077" y="1710"/>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 name="Freeform 19"/>
              <p:cNvSpPr>
                <a:spLocks/>
              </p:cNvSpPr>
              <p:nvPr/>
            </p:nvSpPr>
            <p:spPr bwMode="ltGray">
              <a:xfrm rot="-5400000">
                <a:off x="4584" y="1788"/>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 name="Freeform 21"/>
              <p:cNvSpPr>
                <a:spLocks/>
              </p:cNvSpPr>
              <p:nvPr/>
            </p:nvSpPr>
            <p:spPr bwMode="ltGray">
              <a:xfrm rot="-5400000">
                <a:off x="5084" y="1735"/>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 name="Freeform 22"/>
              <p:cNvSpPr>
                <a:spLocks/>
              </p:cNvSpPr>
              <p:nvPr/>
            </p:nvSpPr>
            <p:spPr bwMode="ltGray">
              <a:xfrm rot="-5400000">
                <a:off x="4797"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6" name="Freeform 23"/>
            <p:cNvSpPr>
              <a:spLocks/>
            </p:cNvSpPr>
            <p:nvPr/>
          </p:nvSpPr>
          <p:spPr bwMode="ltGray">
            <a:xfrm flipH="1">
              <a:off x="-2" y="1536"/>
              <a:ext cx="5762" cy="412"/>
            </a:xfrm>
            <a:custGeom>
              <a:avLst/>
              <a:gdLst>
                <a:gd name="T0" fmla="*/ 0 w 5762"/>
                <a:gd name="T1" fmla="*/ 276 h 385"/>
                <a:gd name="T2" fmla="*/ 5762 w 5762"/>
                <a:gd name="T3" fmla="*/ 263 h 385"/>
                <a:gd name="T4" fmla="*/ 5762 w 5762"/>
                <a:gd name="T5" fmla="*/ 4 h 385"/>
                <a:gd name="T6" fmla="*/ 0 w 5762"/>
                <a:gd name="T7" fmla="*/ 0 h 385"/>
                <a:gd name="T8" fmla="*/ 0 w 5762"/>
                <a:gd name="T9" fmla="*/ 276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wrap="none" anchor="ctr"/>
            <a:lstStyle/>
            <a:p>
              <a:endParaRPr lang="en-US"/>
            </a:p>
          </p:txBody>
        </p:sp>
      </p:grpSp>
      <p:sp>
        <p:nvSpPr>
          <p:cNvPr id="106521" name="Rectangle 25"/>
          <p:cNvSpPr>
            <a:spLocks noGrp="1" noChangeArrowheads="1"/>
          </p:cNvSpPr>
          <p:nvPr>
            <p:ph type="ctrTitle"/>
          </p:nvPr>
        </p:nvSpPr>
        <p:spPr>
          <a:xfrm>
            <a:off x="1173163" y="1341438"/>
            <a:ext cx="7772400" cy="1143000"/>
          </a:xfrm>
        </p:spPr>
        <p:txBody>
          <a:bodyPr/>
          <a:lstStyle>
            <a:lvl1pPr>
              <a:defRPr/>
            </a:lvl1pPr>
          </a:lstStyle>
          <a:p>
            <a:r>
              <a:rPr lang="en-US"/>
              <a:t>Click to edit Master title style</a:t>
            </a:r>
          </a:p>
        </p:txBody>
      </p:sp>
      <p:sp>
        <p:nvSpPr>
          <p:cNvPr id="106522" name="Rectangle 26"/>
          <p:cNvSpPr>
            <a:spLocks noGrp="1" noChangeArrowheads="1"/>
          </p:cNvSpPr>
          <p:nvPr>
            <p:ph type="subTitle" idx="1"/>
          </p:nvPr>
        </p:nvSpPr>
        <p:spPr>
          <a:xfrm>
            <a:off x="1166813" y="3886200"/>
            <a:ext cx="6400800" cy="1752600"/>
          </a:xfrm>
        </p:spPr>
        <p:txBody>
          <a:bodyPr/>
          <a:lstStyle>
            <a:lvl1pPr marL="0" indent="0">
              <a:buFont typeface="Monotype Sorts" charset="2"/>
              <a:buNone/>
              <a:defRPr/>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72EF97CC-F85E-8341-BB02-F7E2FF09D49C}" type="slidenum">
              <a:rPr lang="en-US"/>
              <a:pPr>
                <a:defRPr/>
              </a:pPr>
              <a:t>‹#›</a:t>
            </a:fld>
            <a:endParaRPr lang="en-US"/>
          </a:p>
        </p:txBody>
      </p:sp>
    </p:spTree>
    <p:extLst>
      <p:ext uri="{BB962C8B-B14F-4D97-AF65-F5344CB8AC3E}">
        <p14:creationId xmlns:p14="http://schemas.microsoft.com/office/powerpoint/2010/main" val="398610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4372AFE4-D425-BC41-B661-B2D0B661B745}" type="slidenum">
              <a:rPr lang="en-US"/>
              <a:pPr>
                <a:defRPr/>
              </a:pPr>
              <a:t>‹#›</a:t>
            </a:fld>
            <a:endParaRPr lang="en-US"/>
          </a:p>
        </p:txBody>
      </p:sp>
    </p:spTree>
    <p:extLst>
      <p:ext uri="{BB962C8B-B14F-4D97-AF65-F5344CB8AC3E}">
        <p14:creationId xmlns:p14="http://schemas.microsoft.com/office/powerpoint/2010/main" val="1194418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9330C5CF-788D-BD42-93CE-C112D2EBA789}" type="slidenum">
              <a:rPr lang="en-US"/>
              <a:pPr>
                <a:defRPr/>
              </a:pPr>
              <a:t>‹#›</a:t>
            </a:fld>
            <a:endParaRPr lang="en-US"/>
          </a:p>
        </p:txBody>
      </p:sp>
    </p:spTree>
    <p:extLst>
      <p:ext uri="{BB962C8B-B14F-4D97-AF65-F5344CB8AC3E}">
        <p14:creationId xmlns:p14="http://schemas.microsoft.com/office/powerpoint/2010/main" val="8373952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73163" y="4572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73163"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6CA818C7-36BF-5444-AF3F-DE17D88BBBE1}" type="slidenum">
              <a:rPr lang="en-US"/>
              <a:pPr>
                <a:defRPr/>
              </a:pPr>
              <a:t>‹#›</a:t>
            </a:fld>
            <a:endParaRPr lang="en-US"/>
          </a:p>
        </p:txBody>
      </p:sp>
    </p:spTree>
    <p:extLst>
      <p:ext uri="{BB962C8B-B14F-4D97-AF65-F5344CB8AC3E}">
        <p14:creationId xmlns:p14="http://schemas.microsoft.com/office/powerpoint/2010/main" val="99959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4C7A47AA-0103-5C4A-8E37-A8A949B16A7C}" type="slidenum">
              <a:rPr lang="en-US"/>
              <a:pPr>
                <a:defRPr/>
              </a:pPr>
              <a:t>‹#›</a:t>
            </a:fld>
            <a:endParaRPr lang="en-US"/>
          </a:p>
        </p:txBody>
      </p:sp>
    </p:spTree>
    <p:extLst>
      <p:ext uri="{BB962C8B-B14F-4D97-AF65-F5344CB8AC3E}">
        <p14:creationId xmlns:p14="http://schemas.microsoft.com/office/powerpoint/2010/main" val="359954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2D4ACD86-DF70-C843-BEA6-0870F5413E50}" type="slidenum">
              <a:rPr lang="en-US"/>
              <a:pPr>
                <a:defRPr/>
              </a:pPr>
              <a:t>‹#›</a:t>
            </a:fld>
            <a:endParaRPr lang="en-US"/>
          </a:p>
        </p:txBody>
      </p:sp>
    </p:spTree>
    <p:extLst>
      <p:ext uri="{BB962C8B-B14F-4D97-AF65-F5344CB8AC3E}">
        <p14:creationId xmlns:p14="http://schemas.microsoft.com/office/powerpoint/2010/main" val="4159475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AFDC6555-201D-F841-94CA-23C82315E541}" type="slidenum">
              <a:rPr lang="en-US"/>
              <a:pPr>
                <a:defRPr/>
              </a:pPr>
              <a:t>‹#›</a:t>
            </a:fld>
            <a:endParaRPr lang="en-US"/>
          </a:p>
        </p:txBody>
      </p:sp>
    </p:spTree>
    <p:extLst>
      <p:ext uri="{BB962C8B-B14F-4D97-AF65-F5344CB8AC3E}">
        <p14:creationId xmlns:p14="http://schemas.microsoft.com/office/powerpoint/2010/main" val="2224600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484D9A3A-1C81-BE49-A012-E7BA194C49CF}" type="slidenum">
              <a:rPr lang="en-US"/>
              <a:pPr>
                <a:defRPr/>
              </a:pPr>
              <a:t>‹#›</a:t>
            </a:fld>
            <a:endParaRPr lang="en-US"/>
          </a:p>
        </p:txBody>
      </p:sp>
    </p:spTree>
    <p:extLst>
      <p:ext uri="{BB962C8B-B14F-4D97-AF65-F5344CB8AC3E}">
        <p14:creationId xmlns:p14="http://schemas.microsoft.com/office/powerpoint/2010/main" val="1046985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0B795BA3-E53B-4341-82EA-AA30570677E8}" type="slidenum">
              <a:rPr lang="en-US"/>
              <a:pPr>
                <a:defRPr/>
              </a:pPr>
              <a:t>‹#›</a:t>
            </a:fld>
            <a:endParaRPr lang="en-US"/>
          </a:p>
        </p:txBody>
      </p:sp>
    </p:spTree>
    <p:extLst>
      <p:ext uri="{BB962C8B-B14F-4D97-AF65-F5344CB8AC3E}">
        <p14:creationId xmlns:p14="http://schemas.microsoft.com/office/powerpoint/2010/main" val="3496542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AC6C1A03-C3CF-2146-8A6B-D024660B2BBD}" type="slidenum">
              <a:rPr lang="en-US"/>
              <a:pPr>
                <a:defRPr/>
              </a:pPr>
              <a:t>‹#›</a:t>
            </a:fld>
            <a:endParaRPr lang="en-US"/>
          </a:p>
        </p:txBody>
      </p:sp>
    </p:spTree>
    <p:extLst>
      <p:ext uri="{BB962C8B-B14F-4D97-AF65-F5344CB8AC3E}">
        <p14:creationId xmlns:p14="http://schemas.microsoft.com/office/powerpoint/2010/main" val="2101009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2430C329-A318-C248-96D1-529842CF8435}" type="slidenum">
              <a:rPr lang="en-US"/>
              <a:pPr>
                <a:defRPr/>
              </a:pPr>
              <a:t>‹#›</a:t>
            </a:fld>
            <a:endParaRPr lang="en-US"/>
          </a:p>
        </p:txBody>
      </p:sp>
    </p:spTree>
    <p:extLst>
      <p:ext uri="{BB962C8B-B14F-4D97-AF65-F5344CB8AC3E}">
        <p14:creationId xmlns:p14="http://schemas.microsoft.com/office/powerpoint/2010/main" val="2711021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02432773-FCF9-0145-9E73-C498BC7E9695}" type="slidenum">
              <a:rPr lang="en-US"/>
              <a:pPr>
                <a:defRPr/>
              </a:pPr>
              <a:t>‹#›</a:t>
            </a:fld>
            <a:endParaRPr lang="en-US"/>
          </a:p>
        </p:txBody>
      </p:sp>
    </p:spTree>
    <p:extLst>
      <p:ext uri="{BB962C8B-B14F-4D97-AF65-F5344CB8AC3E}">
        <p14:creationId xmlns:p14="http://schemas.microsoft.com/office/powerpoint/2010/main" val="386953603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5213"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499" y="-993"/>
                <a:ext cx="624" cy="5746"/>
              </a:xfrm>
              <a:custGeom>
                <a:avLst/>
                <a:gdLst>
                  <a:gd name="T0" fmla="*/ 0 w 1000"/>
                  <a:gd name="T1" fmla="*/ 0 h 720"/>
                  <a:gd name="T2" fmla="*/ 0 w 1000"/>
                  <a:gd name="T3" fmla="*/ 23307468 h 720"/>
                  <a:gd name="T4" fmla="*/ 95 w 1000"/>
                  <a:gd name="T5" fmla="*/ 23307468 h 720"/>
                  <a:gd name="T6" fmla="*/ 95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6" name="Freeform 5"/>
              <p:cNvSpPr>
                <a:spLocks/>
              </p:cNvSpPr>
              <p:nvPr/>
            </p:nvSpPr>
            <p:spPr bwMode="ltGray">
              <a:xfrm rot="-5400000">
                <a:off x="1214" y="1670"/>
                <a:ext cx="624" cy="420"/>
              </a:xfrm>
              <a:custGeom>
                <a:avLst/>
                <a:gdLst>
                  <a:gd name="T0" fmla="*/ 0 w 624"/>
                  <a:gd name="T1" fmla="*/ 0 h 317"/>
                  <a:gd name="T2" fmla="*/ 0 w 624"/>
                  <a:gd name="T3" fmla="*/ 1109 h 317"/>
                  <a:gd name="T4" fmla="*/ 624 w 624"/>
                  <a:gd name="T5" fmla="*/ 110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7" name="Freeform 6"/>
              <p:cNvSpPr>
                <a:spLocks/>
              </p:cNvSpPr>
              <p:nvPr/>
            </p:nvSpPr>
            <p:spPr bwMode="ltGray">
              <a:xfrm rot="-5400000">
                <a:off x="925" y="1669"/>
                <a:ext cx="624" cy="424"/>
              </a:xfrm>
              <a:custGeom>
                <a:avLst/>
                <a:gdLst>
                  <a:gd name="T0" fmla="*/ 0 w 624"/>
                  <a:gd name="T1" fmla="*/ 0 h 317"/>
                  <a:gd name="T2" fmla="*/ 0 w 624"/>
                  <a:gd name="T3" fmla="*/ 1165 h 317"/>
                  <a:gd name="T4" fmla="*/ 624 w 624"/>
                  <a:gd name="T5" fmla="*/ 116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8" name="Freeform 7"/>
              <p:cNvSpPr>
                <a:spLocks/>
              </p:cNvSpPr>
              <p:nvPr/>
            </p:nvSpPr>
            <p:spPr bwMode="ltGray">
              <a:xfrm rot="-5400000">
                <a:off x="-114" y="1753"/>
                <a:ext cx="624" cy="256"/>
              </a:xfrm>
              <a:custGeom>
                <a:avLst/>
                <a:gdLst>
                  <a:gd name="T0" fmla="*/ 0 w 624"/>
                  <a:gd name="T1" fmla="*/ 8 h 370"/>
                  <a:gd name="T2" fmla="*/ 0 w 624"/>
                  <a:gd name="T3" fmla="*/ 52 h 370"/>
                  <a:gd name="T4" fmla="*/ 624 w 624"/>
                  <a:gd name="T5" fmla="*/ 52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9" name="Freeform 8"/>
              <p:cNvSpPr>
                <a:spLocks/>
              </p:cNvSpPr>
              <p:nvPr/>
            </p:nvSpPr>
            <p:spPr bwMode="ltGray">
              <a:xfrm rot="-5400000">
                <a:off x="555" y="1734"/>
                <a:ext cx="624" cy="292"/>
              </a:xfrm>
              <a:custGeom>
                <a:avLst/>
                <a:gdLst>
                  <a:gd name="T0" fmla="*/ 0 w 624"/>
                  <a:gd name="T1" fmla="*/ 0 h 317"/>
                  <a:gd name="T2" fmla="*/ 0 w 624"/>
                  <a:gd name="T3" fmla="*/ 181 h 317"/>
                  <a:gd name="T4" fmla="*/ 624 w 624"/>
                  <a:gd name="T5" fmla="*/ 18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0" name="Freeform 9"/>
              <p:cNvSpPr>
                <a:spLocks/>
              </p:cNvSpPr>
              <p:nvPr/>
            </p:nvSpPr>
            <p:spPr bwMode="ltGray">
              <a:xfrm rot="-5400000">
                <a:off x="336" y="1701"/>
                <a:ext cx="624" cy="364"/>
              </a:xfrm>
              <a:custGeom>
                <a:avLst/>
                <a:gdLst>
                  <a:gd name="T0" fmla="*/ 0 w 624"/>
                  <a:gd name="T1" fmla="*/ 0 h 272"/>
                  <a:gd name="T2" fmla="*/ 0 w 624"/>
                  <a:gd name="T3" fmla="*/ 1168 h 272"/>
                  <a:gd name="T4" fmla="*/ 240 w 624"/>
                  <a:gd name="T5" fmla="*/ 1029 h 272"/>
                  <a:gd name="T6" fmla="*/ 624 w 624"/>
                  <a:gd name="T7" fmla="*/ 1168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1" name="Freeform 10"/>
              <p:cNvSpPr>
                <a:spLocks/>
              </p:cNvSpPr>
              <p:nvPr/>
            </p:nvSpPr>
            <p:spPr bwMode="ltGray">
              <a:xfrm rot="-5400000">
                <a:off x="47" y="1727"/>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2" name="Freeform 11"/>
              <p:cNvSpPr>
                <a:spLocks/>
              </p:cNvSpPr>
              <p:nvPr/>
            </p:nvSpPr>
            <p:spPr bwMode="ltGray">
              <a:xfrm rot="-5400000">
                <a:off x="3156" y="1624"/>
                <a:ext cx="624" cy="420"/>
              </a:xfrm>
              <a:custGeom>
                <a:avLst/>
                <a:gdLst>
                  <a:gd name="T0" fmla="*/ 0 w 624"/>
                  <a:gd name="T1" fmla="*/ 0 h 317"/>
                  <a:gd name="T2" fmla="*/ 0 w 624"/>
                  <a:gd name="T3" fmla="*/ 1109 h 317"/>
                  <a:gd name="T4" fmla="*/ 624 w 624"/>
                  <a:gd name="T5" fmla="*/ 110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3" name="Freeform 12"/>
              <p:cNvSpPr>
                <a:spLocks/>
              </p:cNvSpPr>
              <p:nvPr/>
            </p:nvSpPr>
            <p:spPr bwMode="ltGray">
              <a:xfrm rot="-5400000">
                <a:off x="2870" y="1623"/>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4" name="Freeform 13"/>
              <p:cNvSpPr>
                <a:spLocks/>
              </p:cNvSpPr>
              <p:nvPr/>
            </p:nvSpPr>
            <p:spPr bwMode="ltGray">
              <a:xfrm rot="-5400000">
                <a:off x="1775" y="1747"/>
                <a:ext cx="624" cy="256"/>
              </a:xfrm>
              <a:custGeom>
                <a:avLst/>
                <a:gdLst>
                  <a:gd name="T0" fmla="*/ 0 w 624"/>
                  <a:gd name="T1" fmla="*/ 8 h 370"/>
                  <a:gd name="T2" fmla="*/ 0 w 624"/>
                  <a:gd name="T3" fmla="*/ 52 h 370"/>
                  <a:gd name="T4" fmla="*/ 624 w 624"/>
                  <a:gd name="T5" fmla="*/ 52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5" name="Freeform 14"/>
              <p:cNvSpPr>
                <a:spLocks/>
              </p:cNvSpPr>
              <p:nvPr/>
            </p:nvSpPr>
            <p:spPr bwMode="ltGray">
              <a:xfrm rot="-5400000">
                <a:off x="2444" y="1688"/>
                <a:ext cx="624" cy="292"/>
              </a:xfrm>
              <a:custGeom>
                <a:avLst/>
                <a:gdLst>
                  <a:gd name="T0" fmla="*/ 0 w 624"/>
                  <a:gd name="T1" fmla="*/ 0 h 317"/>
                  <a:gd name="T2" fmla="*/ 0 w 624"/>
                  <a:gd name="T3" fmla="*/ 181 h 317"/>
                  <a:gd name="T4" fmla="*/ 624 w 624"/>
                  <a:gd name="T5" fmla="*/ 18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6" name="Freeform 15"/>
              <p:cNvSpPr>
                <a:spLocks/>
              </p:cNvSpPr>
              <p:nvPr/>
            </p:nvSpPr>
            <p:spPr bwMode="ltGray">
              <a:xfrm rot="-5400000">
                <a:off x="2275" y="1695"/>
                <a:ext cx="624" cy="360"/>
              </a:xfrm>
              <a:custGeom>
                <a:avLst/>
                <a:gdLst>
                  <a:gd name="T0" fmla="*/ 0 w 624"/>
                  <a:gd name="T1" fmla="*/ 0 h 272"/>
                  <a:gd name="T2" fmla="*/ 0 w 624"/>
                  <a:gd name="T3" fmla="*/ 1104 h 272"/>
                  <a:gd name="T4" fmla="*/ 240 w 624"/>
                  <a:gd name="T5" fmla="*/ 975 h 272"/>
                  <a:gd name="T6" fmla="*/ 624 w 624"/>
                  <a:gd name="T7" fmla="*/ 1104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7" name="Freeform 16"/>
              <p:cNvSpPr>
                <a:spLocks/>
              </p:cNvSpPr>
              <p:nvPr/>
            </p:nvSpPr>
            <p:spPr bwMode="ltGray">
              <a:xfrm rot="-5400000">
                <a:off x="1934"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8" name="Freeform 17"/>
              <p:cNvSpPr>
                <a:spLocks/>
              </p:cNvSpPr>
              <p:nvPr/>
            </p:nvSpPr>
            <p:spPr bwMode="ltGray">
              <a:xfrm rot="-5400000">
                <a:off x="4077" y="1628"/>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9" name="Freeform 18"/>
              <p:cNvSpPr>
                <a:spLocks/>
              </p:cNvSpPr>
              <p:nvPr/>
            </p:nvSpPr>
            <p:spPr bwMode="ltGray">
              <a:xfrm rot="-5400000">
                <a:off x="3655" y="1668"/>
                <a:ext cx="624" cy="423"/>
              </a:xfrm>
              <a:custGeom>
                <a:avLst/>
                <a:gdLst>
                  <a:gd name="T0" fmla="*/ 0 w 624"/>
                  <a:gd name="T1" fmla="*/ 0 h 317"/>
                  <a:gd name="T2" fmla="*/ 0 w 624"/>
                  <a:gd name="T3" fmla="*/ 1150 h 317"/>
                  <a:gd name="T4" fmla="*/ 624 w 624"/>
                  <a:gd name="T5" fmla="*/ 115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50" name="Freeform 19"/>
              <p:cNvSpPr>
                <a:spLocks/>
              </p:cNvSpPr>
              <p:nvPr/>
            </p:nvSpPr>
            <p:spPr bwMode="ltGray">
              <a:xfrm rot="-5400000">
                <a:off x="4502"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51" name="Freeform 20"/>
              <p:cNvSpPr>
                <a:spLocks/>
              </p:cNvSpPr>
              <p:nvPr/>
            </p:nvSpPr>
            <p:spPr bwMode="ltGray">
              <a:xfrm>
                <a:off x="5363" y="1480"/>
                <a:ext cx="292" cy="625"/>
              </a:xfrm>
              <a:custGeom>
                <a:avLst/>
                <a:gdLst>
                  <a:gd name="T0" fmla="*/ 0 w 291"/>
                  <a:gd name="T1" fmla="*/ 624 h 625"/>
                  <a:gd name="T2" fmla="*/ 296 w 291"/>
                  <a:gd name="T3" fmla="*/ 625 h 625"/>
                  <a:gd name="T4" fmla="*/ 296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52" name="Freeform 21"/>
              <p:cNvSpPr>
                <a:spLocks/>
              </p:cNvSpPr>
              <p:nvPr/>
            </p:nvSpPr>
            <p:spPr bwMode="ltGray">
              <a:xfrm rot="-5400000">
                <a:off x="5079" y="1654"/>
                <a:ext cx="624" cy="360"/>
              </a:xfrm>
              <a:custGeom>
                <a:avLst/>
                <a:gdLst>
                  <a:gd name="T0" fmla="*/ 0 w 624"/>
                  <a:gd name="T1" fmla="*/ 0 h 272"/>
                  <a:gd name="T2" fmla="*/ 0 w 624"/>
                  <a:gd name="T3" fmla="*/ 1104 h 272"/>
                  <a:gd name="T4" fmla="*/ 240 w 624"/>
                  <a:gd name="T5" fmla="*/ 975 h 272"/>
                  <a:gd name="T6" fmla="*/ 624 w 624"/>
                  <a:gd name="T7" fmla="*/ 1104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53" name="Freeform 22"/>
              <p:cNvSpPr>
                <a:spLocks/>
              </p:cNvSpPr>
              <p:nvPr/>
            </p:nvSpPr>
            <p:spPr bwMode="ltGray">
              <a:xfrm rot="-5400000">
                <a:off x="4742" y="1680"/>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1033" name="Freeform 23"/>
            <p:cNvSpPr>
              <a:spLocks/>
            </p:cNvSpPr>
            <p:nvPr/>
          </p:nvSpPr>
          <p:spPr bwMode="ltGray">
            <a:xfrm rot="16200000" flipH="1">
              <a:off x="-1954" y="1951"/>
              <a:ext cx="4320" cy="412"/>
            </a:xfrm>
            <a:custGeom>
              <a:avLst/>
              <a:gdLst>
                <a:gd name="T0" fmla="*/ 0 w 5762"/>
                <a:gd name="T1" fmla="*/ 276 h 385"/>
                <a:gd name="T2" fmla="*/ 1365 w 5762"/>
                <a:gd name="T3" fmla="*/ 263 h 385"/>
                <a:gd name="T4" fmla="*/ 1365 w 5762"/>
                <a:gd name="T5" fmla="*/ 4 h 385"/>
                <a:gd name="T6" fmla="*/ 0 w 5762"/>
                <a:gd name="T7" fmla="*/ 0 h 385"/>
                <a:gd name="T8" fmla="*/ 0 w 5762"/>
                <a:gd name="T9" fmla="*/ 276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1034" name="Freeform 24"/>
            <p:cNvSpPr>
              <a:spLocks/>
            </p:cNvSpPr>
            <p:nvPr/>
          </p:nvSpPr>
          <p:spPr bwMode="ltGray">
            <a:xfrm rot="16200000" flipH="1">
              <a:off x="-1584" y="2062"/>
              <a:ext cx="4319" cy="189"/>
            </a:xfrm>
            <a:custGeom>
              <a:avLst/>
              <a:gdLst>
                <a:gd name="T0" fmla="*/ 0 w 5761"/>
                <a:gd name="T1" fmla="*/ 28 h 189"/>
                <a:gd name="T2" fmla="*/ 1364 w 5761"/>
                <a:gd name="T3" fmla="*/ 0 h 189"/>
                <a:gd name="T4" fmla="*/ 1364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99"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mn-lt"/>
                <a:ea typeface="+mn-ea"/>
                <a:cs typeface="+mn-cs"/>
              </a:defRPr>
            </a:lvl1pPr>
          </a:lstStyle>
          <a:p>
            <a:pPr>
              <a:defRPr/>
            </a:pPr>
            <a:endParaRPr lang="en-US"/>
          </a:p>
        </p:txBody>
      </p:sp>
      <p:sp>
        <p:nvSpPr>
          <p:cNvPr id="105500"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mn-lt"/>
                <a:ea typeface="+mn-ea"/>
                <a:cs typeface="+mn-cs"/>
              </a:defRPr>
            </a:lvl1pPr>
          </a:lstStyle>
          <a:p>
            <a:pPr>
              <a:defRPr/>
            </a:pPr>
            <a:endParaRPr lang="en-US"/>
          </a:p>
        </p:txBody>
      </p:sp>
      <p:sp>
        <p:nvSpPr>
          <p:cNvPr id="105501" name="Rectangle 29"/>
          <p:cNvSpPr>
            <a:spLocks noGrp="1" noChangeArrowheads="1"/>
          </p:cNvSpPr>
          <p:nvPr>
            <p:ph type="sldNum" sz="quarter" idx="4"/>
          </p:nvPr>
        </p:nvSpPr>
        <p:spPr bwMode="auto">
          <a:xfrm>
            <a:off x="8686800" y="6553200"/>
            <a:ext cx="4572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Arial" charset="0"/>
              </a:defRPr>
            </a:lvl1pPr>
          </a:lstStyle>
          <a:p>
            <a:pPr>
              <a:defRPr/>
            </a:pPr>
            <a:fld id="{EF050C4D-0A6D-1A4F-9C0E-D48503CB10B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75" r:id="rId1"/>
    <p:sldLayoutId id="2147484264" r:id="rId2"/>
    <p:sldLayoutId id="2147484265" r:id="rId3"/>
    <p:sldLayoutId id="2147484266" r:id="rId4"/>
    <p:sldLayoutId id="2147484267" r:id="rId5"/>
    <p:sldLayoutId id="2147484268" r:id="rId6"/>
    <p:sldLayoutId id="2147484269" r:id="rId7"/>
    <p:sldLayoutId id="2147484270" r:id="rId8"/>
    <p:sldLayoutId id="2147484271" r:id="rId9"/>
    <p:sldLayoutId id="2147484272" r:id="rId10"/>
    <p:sldLayoutId id="2147484273" r:id="rId11"/>
    <p:sldLayoutId id="2147484274" r:id="rId12"/>
  </p:sldLayoutIdLst>
  <p:hf hdr="0" ftr="0" dt="0"/>
  <p:txStyles>
    <p:title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imes New Roman" charset="0"/>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imes New Roman" charset="0"/>
        </a:defRPr>
      </a:lvl6pPr>
      <a:lvl7pPr marL="914400" algn="l" rtl="0" eaLnBrk="0" fontAlgn="base" hangingPunct="0">
        <a:spcBef>
          <a:spcPct val="0"/>
        </a:spcBef>
        <a:spcAft>
          <a:spcPct val="0"/>
        </a:spcAft>
        <a:defRPr kumimoji="1" sz="4400">
          <a:solidFill>
            <a:schemeClr val="tx2"/>
          </a:solidFill>
          <a:latin typeface="Times New Roman" charset="0"/>
        </a:defRPr>
      </a:lvl7pPr>
      <a:lvl8pPr marL="1371600" algn="l" rtl="0" eaLnBrk="0" fontAlgn="base" hangingPunct="0">
        <a:spcBef>
          <a:spcPct val="0"/>
        </a:spcBef>
        <a:spcAft>
          <a:spcPct val="0"/>
        </a:spcAft>
        <a:defRPr kumimoji="1" sz="4400">
          <a:solidFill>
            <a:schemeClr val="tx2"/>
          </a:solidFill>
          <a:latin typeface="Times New Roman" charset="0"/>
        </a:defRPr>
      </a:lvl8pPr>
      <a:lvl9pPr marL="1828800" algn="l" rtl="0" eaLnBrk="0" fontAlgn="base" hangingPunct="0">
        <a:spcBef>
          <a:spcPct val="0"/>
        </a:spcBef>
        <a:spcAft>
          <a:spcPct val="0"/>
        </a:spcAft>
        <a:defRPr kumimoji="1"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70000"/>
        <a:buFont typeface="Monotype Sorts" charset="0"/>
        <a:buChar char="n"/>
        <a:defRPr kumimoji="1"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png"/></Relationships>
</file>

<file path=ppt/slides/_rels/slide100.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1" Type="http://schemas.openxmlformats.org/officeDocument/2006/relationships/slideLayout" Target="../slideLayouts/slideLayout7.xml"/><Relationship Id="rId2" Type="http://schemas.openxmlformats.org/officeDocument/2006/relationships/notesSlide" Target="../notesSlides/notesSlide8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8.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5.xml"/><Relationship Id="rId3" Type="http://schemas.openxmlformats.org/officeDocument/2006/relationships/image" Target="../media/image89.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90.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91.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8.xml"/><Relationship Id="rId3" Type="http://schemas.openxmlformats.org/officeDocument/2006/relationships/image" Target="../media/image92.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88.jpeg"/></Relationships>
</file>

<file path=ppt/slides/_rels/slide109.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hyperlink" Target="https://nuclearsecrecy.com/nukemap/" TargetMode="External"/><Relationship Id="rId1" Type="http://schemas.openxmlformats.org/officeDocument/2006/relationships/slideLayout" Target="../slideLayouts/slideLayout7.xml"/><Relationship Id="rId2" Type="http://schemas.openxmlformats.org/officeDocument/2006/relationships/notesSlide" Target="../notesSlides/notesSlide90.xml"/></Relationships>
</file>

<file path=ppt/slides/_rels/slide11.xml.rels><?xml version="1.0" encoding="UTF-8" standalone="yes"?>
<Relationships xmlns="http://schemas.openxmlformats.org/package/2006/relationships"><Relationship Id="rId1" Type="http://schemas.openxmlformats.org/officeDocument/2006/relationships/tags" Target="../tags/tag3.xml"/><Relationship Id="rId2" Type="http://schemas.openxmlformats.org/officeDocument/2006/relationships/slideLayout" Target="../slideLayouts/slideLayout2.xml"/><Relationship Id="rId3" Type="http://schemas.openxmlformats.org/officeDocument/2006/relationships/notesSlide" Target="../notesSlides/notesSlide10.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2.xml"/><Relationship Id="rId3" Type="http://schemas.openxmlformats.org/officeDocument/2006/relationships/image" Target="../media/image94.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95.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9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15.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1" Type="http://schemas.openxmlformats.org/officeDocument/2006/relationships/tags" Target="../tags/tag4.xml"/><Relationship Id="rId2" Type="http://schemas.openxmlformats.org/officeDocument/2006/relationships/slideLayout" Target="../slideLayouts/slideLayout2.xml"/><Relationship Id="rId3"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2.xml"/><Relationship Id="rId3"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slideLayout" Target="../slideLayouts/slideLayout2.xml"/><Relationship Id="rId3"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47.png"/></Relationships>
</file>

<file path=ppt/slides/_rels/slide41.xml.rels><?xml version="1.0" encoding="UTF-8" standalone="yes"?>
<Relationships xmlns="http://schemas.openxmlformats.org/package/2006/relationships"><Relationship Id="rId1" Type="http://schemas.openxmlformats.org/officeDocument/2006/relationships/tags" Target="../tags/tag5.xml"/><Relationship Id="rId2" Type="http://schemas.openxmlformats.org/officeDocument/2006/relationships/slideLayout" Target="../slideLayouts/slideLayout2.xml"/><Relationship Id="rId3"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5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5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5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5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5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60.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6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6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65.png"/></Relationships>
</file>

<file path=ppt/slides/_rels/slide76.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jpeg"/><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77.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 Id="rId3" Type="http://schemas.openxmlformats.org/officeDocument/2006/relationships/image" Target="../media/image70.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71.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69.xml"/><Relationship Id="rId4" Type="http://schemas.openxmlformats.org/officeDocument/2006/relationships/oleObject" Target="file:///\\localhost\Users\thomasnewman\Documents\Sustainability\Curriculum%20including%20Costs\INQUIRY%20COURSE\Health%20and%20Society%20case%20and%20lecture\My%20climate%20change%20lecture\Macintosh%20HD:Users:thomasnewman:Documents:Sustainability:TN%20PRESENTATIONS:Advances%20Talk:REFERENCES%20for%20TN%20climate%20change4Apr11.doc!OLE_LINK3" TargetMode="External"/><Relationship Id="rId5" Type="http://schemas.openxmlformats.org/officeDocument/2006/relationships/image" Target="../media/image72.png"/><Relationship Id="rId6" Type="http://schemas.openxmlformats.org/officeDocument/2006/relationships/image" Target="../media/image73.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74.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73.xml"/><Relationship Id="rId4" Type="http://schemas.openxmlformats.org/officeDocument/2006/relationships/oleObject" Target="../embeddings/oleObject1.bin"/><Relationship Id="rId5" Type="http://schemas.openxmlformats.org/officeDocument/2006/relationships/image" Target="../media/image75.png"/><Relationship Id="rId1" Type="http://schemas.openxmlformats.org/officeDocument/2006/relationships/vmlDrawing" Target="../drawings/vmlDrawing2.vml"/><Relationship Id="rId2"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76.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5.xml"/><Relationship Id="rId3" Type="http://schemas.openxmlformats.org/officeDocument/2006/relationships/image" Target="../media/image77.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78.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79.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80.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9.xml"/><Relationship Id="rId3" Type="http://schemas.openxmlformats.org/officeDocument/2006/relationships/image" Target="../media/image81.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82.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83.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2.xml"/><Relationship Id="rId3" Type="http://schemas.openxmlformats.org/officeDocument/2006/relationships/image" Target="../media/image84.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3.xml"/><Relationship Id="rId3" Type="http://schemas.openxmlformats.org/officeDocument/2006/relationships/image" Target="../media/image8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ctrTitle"/>
          </p:nvPr>
        </p:nvSpPr>
        <p:spPr>
          <a:xfrm>
            <a:off x="609600" y="609600"/>
            <a:ext cx="7772400" cy="1143000"/>
          </a:xfrm>
        </p:spPr>
        <p:txBody>
          <a:bodyPr/>
          <a:lstStyle/>
          <a:p>
            <a:r>
              <a:rPr lang="en-US" sz="4000" dirty="0" smtClean="0">
                <a:latin typeface="Times New Roman" charset="0"/>
                <a:ea typeface="ＭＳ Ｐゴシック" charset="0"/>
                <a:cs typeface="ＭＳ Ｐゴシック" charset="0"/>
              </a:rPr>
              <a:t>Change the Politics, not the Climate</a:t>
            </a:r>
            <a:endParaRPr lang="en-US" sz="4000" dirty="0">
              <a:latin typeface="Arial" charset="0"/>
              <a:ea typeface="ＭＳ Ｐゴシック" charset="0"/>
              <a:cs typeface="ＭＳ Ｐゴシック" charset="0"/>
            </a:endParaRPr>
          </a:p>
        </p:txBody>
      </p:sp>
      <p:sp>
        <p:nvSpPr>
          <p:cNvPr id="16386" name="Rectangle 3"/>
          <p:cNvSpPr>
            <a:spLocks noGrp="1" noChangeArrowheads="1"/>
          </p:cNvSpPr>
          <p:nvPr>
            <p:ph type="subTitle" idx="1"/>
          </p:nvPr>
        </p:nvSpPr>
        <p:spPr>
          <a:xfrm>
            <a:off x="228600" y="3505200"/>
            <a:ext cx="5943600" cy="1905000"/>
          </a:xfrm>
        </p:spPr>
        <p:txBody>
          <a:bodyPr/>
          <a:lstStyle/>
          <a:p>
            <a:pPr algn="ctr">
              <a:lnSpc>
                <a:spcPct val="90000"/>
              </a:lnSpc>
              <a:buFont typeface="Monotype Sorts" charset="0"/>
              <a:buNone/>
            </a:pPr>
            <a:r>
              <a:rPr lang="en-US" dirty="0">
                <a:latin typeface="Arial" charset="0"/>
                <a:ea typeface="ＭＳ Ｐゴシック" charset="0"/>
                <a:cs typeface="ＭＳ Ｐゴシック" charset="0"/>
              </a:rPr>
              <a:t>Thomas B. Newman, MD, MPH</a:t>
            </a:r>
          </a:p>
          <a:p>
            <a:pPr algn="ctr">
              <a:lnSpc>
                <a:spcPct val="90000"/>
              </a:lnSpc>
              <a:buFont typeface="Monotype Sorts" charset="0"/>
              <a:buNone/>
            </a:pPr>
            <a:r>
              <a:rPr lang="en-US" dirty="0" smtClean="0">
                <a:latin typeface="Arial" charset="0"/>
                <a:ea typeface="ＭＳ Ｐゴシック" charset="0"/>
                <a:cs typeface="ＭＳ Ｐゴシック" charset="0"/>
              </a:rPr>
              <a:t>Professor Emeritus </a:t>
            </a:r>
            <a:r>
              <a:rPr lang="en-US" dirty="0">
                <a:latin typeface="Arial" charset="0"/>
                <a:ea typeface="ＭＳ Ｐゴシック" charset="0"/>
                <a:cs typeface="ＭＳ Ｐゴシック" charset="0"/>
              </a:rPr>
              <a:t>of Epidemiology &amp; Biostatistics and </a:t>
            </a:r>
            <a:r>
              <a:rPr lang="en-US" dirty="0" smtClean="0">
                <a:latin typeface="Arial" charset="0"/>
                <a:ea typeface="ＭＳ Ｐゴシック" charset="0"/>
                <a:cs typeface="ＭＳ Ｐゴシック" charset="0"/>
              </a:rPr>
              <a:t>Pediatrics</a:t>
            </a:r>
          </a:p>
        </p:txBody>
      </p:sp>
      <p:pic>
        <p:nvPicPr>
          <p:cNvPr id="16387" name="Picture 5" descr="PSR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886200"/>
            <a:ext cx="3429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Box 4"/>
          <p:cNvSpPr txBox="1">
            <a:spLocks noChangeArrowheads="1"/>
          </p:cNvSpPr>
          <p:nvPr/>
        </p:nvSpPr>
        <p:spPr bwMode="auto">
          <a:xfrm>
            <a:off x="-12700" y="5562600"/>
            <a:ext cx="6019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dirty="0"/>
              <a:t>Thanks to </a:t>
            </a:r>
            <a:r>
              <a:rPr lang="en-US" dirty="0" smtClean="0"/>
              <a:t>PSR and </a:t>
            </a:r>
            <a:r>
              <a:rPr lang="en-US" dirty="0"/>
              <a:t>the Climate and Health Literacy </a:t>
            </a:r>
            <a:r>
              <a:rPr lang="en-US" dirty="0" smtClean="0"/>
              <a:t>Consortium </a:t>
            </a:r>
            <a:endParaRPr lang="en-US" dirty="0"/>
          </a:p>
        </p:txBody>
      </p:sp>
      <p:sp>
        <p:nvSpPr>
          <p:cNvPr id="1638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AEB29CC-27F6-194D-90D8-CEA9196F4457}" type="slidenum">
              <a:rPr lang="en-US" sz="1400">
                <a:solidFill>
                  <a:srgbClr val="000000"/>
                </a:solidFill>
                <a:latin typeface="Arial" charset="0"/>
              </a:rPr>
              <a:pPr/>
              <a:t>1</a:t>
            </a:fld>
            <a:endParaRPr lang="en-US" sz="1400">
              <a:solidFill>
                <a:srgbClr val="000000"/>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a:xfrm>
            <a:off x="1066800" y="304800"/>
            <a:ext cx="7772400" cy="609600"/>
          </a:xfrm>
        </p:spPr>
        <p:txBody>
          <a:bodyPr/>
          <a:lstStyle/>
          <a:p>
            <a:endParaRPr lang="en-US">
              <a:latin typeface="Times New Roman" charset="0"/>
              <a:ea typeface="ＭＳ Ｐゴシック" charset="0"/>
              <a:cs typeface="ＭＳ Ｐゴシック" charset="0"/>
            </a:endParaRPr>
          </a:p>
        </p:txBody>
      </p:sp>
      <p:pic>
        <p:nvPicPr>
          <p:cNvPr id="31746" name="Picture 3" descr="Climate events worldwide 1980-201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87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EE26C332-3FE0-9B4F-8929-C2E29B6A401E}" type="slidenum">
              <a:rPr lang="en-US" sz="1400">
                <a:latin typeface="Arial" charset="0"/>
              </a:rPr>
              <a:pPr/>
              <a:t>10</a:t>
            </a:fld>
            <a:endParaRPr lang="en-US" sz="140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75" y="485775"/>
            <a:ext cx="3154363"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0962" name="Text Box 2"/>
          <p:cNvSpPr txBox="1">
            <a:spLocks noChangeArrowheads="1"/>
          </p:cNvSpPr>
          <p:nvPr/>
        </p:nvSpPr>
        <p:spPr bwMode="auto">
          <a:xfrm>
            <a:off x="4648200" y="1828800"/>
            <a:ext cx="3981450" cy="300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9" tIns="40820" rIns="81639" bIns="40820"/>
          <a:lstStyle>
            <a:lvl1pPr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cs typeface="ＭＳ Ｐゴシック" charset="0"/>
              </a:defRPr>
            </a:lvl1pPr>
            <a:lvl2pPr marL="742950" indent="-28575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defRPr>
            </a:lvl2pPr>
            <a:lvl3pPr marL="11430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defRPr>
            </a:lvl3pPr>
            <a:lvl4pPr marL="16002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defRPr>
            </a:lvl4pPr>
            <a:lvl5pPr marL="20574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defRPr>
            </a:lvl5pPr>
            <a:lvl6pPr marL="25146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defRPr>
            </a:lvl6pPr>
            <a:lvl7pPr marL="29718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defRPr>
            </a:lvl7pPr>
            <a:lvl8pPr marL="34290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defRPr>
            </a:lvl8pPr>
            <a:lvl9pPr marL="38862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defRPr>
            </a:lvl9pPr>
          </a:lstStyle>
          <a:p>
            <a:pPr algn="ctr" eaLnBrk="1">
              <a:lnSpc>
                <a:spcPct val="93000"/>
              </a:lnSpc>
              <a:buSzPct val="100000"/>
            </a:pPr>
            <a:endParaRPr lang="en-US">
              <a:solidFill>
                <a:srgbClr val="000000"/>
              </a:solidFill>
            </a:endParaRPr>
          </a:p>
          <a:p>
            <a:pPr algn="ctr" eaLnBrk="1">
              <a:lnSpc>
                <a:spcPct val="93000"/>
              </a:lnSpc>
              <a:buSzPct val="100000"/>
            </a:pPr>
            <a:r>
              <a:rPr lang="en-US">
                <a:solidFill>
                  <a:srgbClr val="000000"/>
                </a:solidFill>
              </a:rPr>
              <a:t>Death or Illness</a:t>
            </a:r>
          </a:p>
          <a:p>
            <a:pPr algn="ctr" eaLnBrk="1">
              <a:lnSpc>
                <a:spcPct val="93000"/>
              </a:lnSpc>
              <a:buSzPct val="100000"/>
            </a:pPr>
            <a:r>
              <a:rPr lang="en-US">
                <a:solidFill>
                  <a:srgbClr val="000000"/>
                </a:solidFill>
              </a:rPr>
              <a:t> </a:t>
            </a:r>
          </a:p>
          <a:p>
            <a:pPr algn="ctr" eaLnBrk="1">
              <a:lnSpc>
                <a:spcPct val="93000"/>
              </a:lnSpc>
              <a:buSzPct val="100000"/>
            </a:pPr>
            <a:r>
              <a:rPr lang="en-US">
                <a:solidFill>
                  <a:srgbClr val="000000"/>
                </a:solidFill>
              </a:rPr>
              <a:t>Effects both immediate and long lasting.</a:t>
            </a:r>
            <a:endParaRPr lang="en-US">
              <a:solidFill>
                <a:srgbClr val="000000"/>
              </a:solidFill>
              <a:latin typeface="Georgia" charset="0"/>
            </a:endParaRPr>
          </a:p>
        </p:txBody>
      </p:sp>
      <p:pic>
        <p:nvPicPr>
          <p:cNvPr id="409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9700" y="3127375"/>
            <a:ext cx="2487613" cy="302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0964" name="Text Box 4"/>
          <p:cNvSpPr txBox="1">
            <a:spLocks noChangeArrowheads="1"/>
          </p:cNvSpPr>
          <p:nvPr/>
        </p:nvSpPr>
        <p:spPr bwMode="auto">
          <a:xfrm>
            <a:off x="1600200" y="6553200"/>
            <a:ext cx="537368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1639" tIns="40820" rIns="81639" bIns="40820"/>
          <a:lstStyle>
            <a:lvl1pPr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cs typeface="ＭＳ Ｐゴシック" charset="0"/>
              </a:defRPr>
            </a:lvl1pPr>
            <a:lvl2pPr marL="742950" indent="-28575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defRPr>
            </a:lvl2pPr>
            <a:lvl3pPr marL="11430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defRPr>
            </a:lvl3pPr>
            <a:lvl4pPr marL="16002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defRPr>
            </a:lvl4pPr>
            <a:lvl5pPr marL="20574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defRPr>
            </a:lvl5pPr>
            <a:lvl6pPr marL="25146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defRPr>
            </a:lvl6pPr>
            <a:lvl7pPr marL="29718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defRPr>
            </a:lvl7pPr>
            <a:lvl8pPr marL="34290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defRPr>
            </a:lvl8pPr>
            <a:lvl9pPr marL="38862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defRPr>
            </a:lvl9pPr>
          </a:lstStyle>
          <a:p>
            <a:pPr eaLnBrk="1">
              <a:lnSpc>
                <a:spcPct val="93000"/>
              </a:lnSpc>
              <a:buSzPct val="100000"/>
            </a:pPr>
            <a:r>
              <a:rPr lang="en-US" sz="1300" b="0" dirty="0">
                <a:solidFill>
                  <a:srgbClr val="000000"/>
                </a:solidFill>
              </a:rPr>
              <a:t>2. http://</a:t>
            </a:r>
            <a:r>
              <a:rPr lang="en-US" sz="1300" b="0" dirty="0" err="1">
                <a:solidFill>
                  <a:srgbClr val="000000"/>
                </a:solidFill>
              </a:rPr>
              <a:t>www.compassionmed.org</a:t>
            </a:r>
            <a:r>
              <a:rPr lang="en-US" sz="1300" b="0" dirty="0">
                <a:solidFill>
                  <a:srgbClr val="000000"/>
                </a:solidFill>
              </a:rPr>
              <a:t>/transnistria_2006.html</a:t>
            </a:r>
            <a:endParaRPr lang="en-US" b="0" dirty="0">
              <a:solidFill>
                <a:srgbClr val="000000"/>
              </a:solidFill>
            </a:endParaRPr>
          </a:p>
        </p:txBody>
      </p:sp>
      <p:sp>
        <p:nvSpPr>
          <p:cNvPr id="40965" name="Text Box 5"/>
          <p:cNvSpPr txBox="1">
            <a:spLocks noChangeArrowheads="1"/>
          </p:cNvSpPr>
          <p:nvPr/>
        </p:nvSpPr>
        <p:spPr bwMode="auto">
          <a:xfrm>
            <a:off x="1143000" y="6324600"/>
            <a:ext cx="8153400"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1639" tIns="40820" rIns="81639" bIns="40820"/>
          <a:lstStyle>
            <a:lvl1pPr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cs typeface="ＭＳ Ｐゴシック" charset="0"/>
              </a:defRPr>
            </a:lvl1pPr>
            <a:lvl2pPr marL="742950" indent="-28575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defRPr>
            </a:lvl2pPr>
            <a:lvl3pPr marL="11430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defRPr>
            </a:lvl3pPr>
            <a:lvl4pPr marL="16002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defRPr>
            </a:lvl4pPr>
            <a:lvl5pPr marL="20574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defRPr>
            </a:lvl5pPr>
            <a:lvl6pPr marL="25146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defRPr>
            </a:lvl6pPr>
            <a:lvl7pPr marL="29718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defRPr>
            </a:lvl7pPr>
            <a:lvl8pPr marL="34290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defRPr>
            </a:lvl8pPr>
            <a:lvl9pPr marL="38862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defRPr>
            </a:lvl9pPr>
          </a:lstStyle>
          <a:p>
            <a:pPr eaLnBrk="1">
              <a:lnSpc>
                <a:spcPct val="93000"/>
              </a:lnSpc>
              <a:buSzPct val="100000"/>
            </a:pPr>
            <a:r>
              <a:rPr lang="en-US" sz="1300" b="0" dirty="0">
                <a:solidFill>
                  <a:srgbClr val="000000"/>
                </a:solidFill>
              </a:rPr>
              <a:t>1. http://</a:t>
            </a:r>
            <a:r>
              <a:rPr lang="en-US" sz="1300" b="0" dirty="0" err="1">
                <a:solidFill>
                  <a:srgbClr val="000000"/>
                </a:solidFill>
              </a:rPr>
              <a:t>science.howstuffworks.com</a:t>
            </a:r>
            <a:r>
              <a:rPr lang="en-US" sz="1300" b="0" dirty="0">
                <a:solidFill>
                  <a:srgbClr val="000000"/>
                </a:solidFill>
              </a:rPr>
              <a:t>/</a:t>
            </a:r>
            <a:r>
              <a:rPr lang="en-US" sz="1300" b="0" dirty="0" err="1">
                <a:solidFill>
                  <a:srgbClr val="000000"/>
                </a:solidFill>
              </a:rPr>
              <a:t>nuclear-meltdown-disasters-pictures.htm#page</a:t>
            </a:r>
            <a:r>
              <a:rPr lang="en-US" sz="1300" b="0" dirty="0">
                <a:solidFill>
                  <a:srgbClr val="000000"/>
                </a:solidFill>
              </a:rPr>
              <a:t>=12</a:t>
            </a:r>
            <a:endParaRPr lang="en-US" b="0" dirty="0">
              <a:solidFill>
                <a:srgbClr val="000000"/>
              </a:solidFill>
            </a:endParaRPr>
          </a:p>
        </p:txBody>
      </p:sp>
      <p:sp>
        <p:nvSpPr>
          <p:cNvPr id="40966" name="Text Box 6"/>
          <p:cNvSpPr txBox="1">
            <a:spLocks noChangeArrowheads="1"/>
          </p:cNvSpPr>
          <p:nvPr/>
        </p:nvSpPr>
        <p:spPr bwMode="auto">
          <a:xfrm>
            <a:off x="596900" y="498475"/>
            <a:ext cx="336550"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1639" tIns="40820" rIns="81639" bIns="40820"/>
          <a:lstStyle>
            <a:lvl1pPr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cs typeface="ＭＳ Ｐゴシック" charset="0"/>
              </a:defRPr>
            </a:lvl1pPr>
            <a:lvl2pPr marL="742950" indent="-28575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defRPr>
            </a:lvl2pPr>
            <a:lvl3pPr marL="11430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defRPr>
            </a:lvl3pPr>
            <a:lvl4pPr marL="16002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defRPr>
            </a:lvl4pPr>
            <a:lvl5pPr marL="20574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defRPr>
            </a:lvl5pPr>
            <a:lvl6pPr marL="25146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defRPr>
            </a:lvl6pPr>
            <a:lvl7pPr marL="29718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defRPr>
            </a:lvl7pPr>
            <a:lvl8pPr marL="34290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defRPr>
            </a:lvl8pPr>
            <a:lvl9pPr marL="38862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defRPr>
            </a:lvl9pPr>
          </a:lstStyle>
          <a:p>
            <a:pPr eaLnBrk="1">
              <a:lnSpc>
                <a:spcPct val="93000"/>
              </a:lnSpc>
              <a:buSzPct val="100000"/>
            </a:pPr>
            <a:r>
              <a:rPr lang="en-US">
                <a:solidFill>
                  <a:srgbClr val="FFFFFF"/>
                </a:solidFill>
              </a:rPr>
              <a:t>1.</a:t>
            </a:r>
          </a:p>
        </p:txBody>
      </p:sp>
      <p:sp>
        <p:nvSpPr>
          <p:cNvPr id="40967" name="Text Box 7"/>
          <p:cNvSpPr txBox="1">
            <a:spLocks noChangeArrowheads="1"/>
          </p:cNvSpPr>
          <p:nvPr/>
        </p:nvSpPr>
        <p:spPr bwMode="auto">
          <a:xfrm>
            <a:off x="1574800" y="3235325"/>
            <a:ext cx="338138"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1639" tIns="40820" rIns="81639" bIns="40820"/>
          <a:lstStyle>
            <a:lvl1pPr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cs typeface="ＭＳ Ｐゴシック" charset="0"/>
              </a:defRPr>
            </a:lvl1pPr>
            <a:lvl2pPr marL="742950" indent="-28575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defRPr>
            </a:lvl2pPr>
            <a:lvl3pPr marL="11430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defRPr>
            </a:lvl3pPr>
            <a:lvl4pPr marL="16002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defRPr>
            </a:lvl4pPr>
            <a:lvl5pPr marL="20574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defRPr>
            </a:lvl5pPr>
            <a:lvl6pPr marL="25146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defRPr>
            </a:lvl6pPr>
            <a:lvl7pPr marL="29718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defRPr>
            </a:lvl7pPr>
            <a:lvl8pPr marL="34290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defRPr>
            </a:lvl8pPr>
            <a:lvl9pPr marL="38862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defRPr>
            </a:lvl9pPr>
          </a:lstStyle>
          <a:p>
            <a:pPr eaLnBrk="1">
              <a:lnSpc>
                <a:spcPct val="93000"/>
              </a:lnSpc>
              <a:buSzPct val="100000"/>
            </a:pPr>
            <a:r>
              <a:rPr lang="en-US">
                <a:solidFill>
                  <a:srgbClr val="FFFFFF"/>
                </a:solidFill>
              </a:rPr>
              <a:t>2.</a:t>
            </a:r>
          </a:p>
        </p:txBody>
      </p:sp>
      <p:sp>
        <p:nvSpPr>
          <p:cNvPr id="40968" name="TextBox 8"/>
          <p:cNvSpPr txBox="1">
            <a:spLocks noChangeArrowheads="1"/>
          </p:cNvSpPr>
          <p:nvPr/>
        </p:nvSpPr>
        <p:spPr bwMode="auto">
          <a:xfrm>
            <a:off x="4343400" y="304800"/>
            <a:ext cx="4179888" cy="16351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945" tIns="41473" rIns="82945" bIns="41473">
            <a:spAutoFit/>
          </a:bodyPr>
          <a:lstStyle>
            <a:lvl1pPr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cs typeface="ＭＳ Ｐゴシック" charset="0"/>
              </a:defRPr>
            </a:lvl1pPr>
            <a:lvl2pPr marL="742950" indent="-28575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defRPr>
            </a:lvl2pPr>
            <a:lvl3pPr marL="11430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defRPr>
            </a:lvl3pPr>
            <a:lvl4pPr marL="16002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defRPr>
            </a:lvl4pPr>
            <a:lvl5pPr marL="20574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defRPr>
            </a:lvl5pPr>
            <a:lvl6pPr marL="25146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defRPr>
            </a:lvl6pPr>
            <a:lvl7pPr marL="29718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defRPr>
            </a:lvl7pPr>
            <a:lvl8pPr marL="34290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defRPr>
            </a:lvl8pPr>
            <a:lvl9pPr marL="38862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defRPr>
            </a:lvl9pPr>
          </a:lstStyle>
          <a:p>
            <a:pPr algn="ctr" eaLnBrk="1">
              <a:lnSpc>
                <a:spcPct val="93000"/>
              </a:lnSpc>
              <a:buSzPct val="100000"/>
            </a:pPr>
            <a:r>
              <a:rPr lang="en-US" sz="4000">
                <a:solidFill>
                  <a:srgbClr val="000000"/>
                </a:solidFill>
                <a:latin typeface="Arial Black" charset="0"/>
              </a:rPr>
              <a:t>IONIZING</a:t>
            </a:r>
          </a:p>
          <a:p>
            <a:pPr algn="ctr" eaLnBrk="1">
              <a:lnSpc>
                <a:spcPct val="93000"/>
              </a:lnSpc>
              <a:buSzPct val="100000"/>
            </a:pPr>
            <a:r>
              <a:rPr lang="en-US" sz="4000">
                <a:solidFill>
                  <a:srgbClr val="000000"/>
                </a:solidFill>
                <a:latin typeface="Arial Black" charset="0"/>
              </a:rPr>
              <a:t>RADIATION</a:t>
            </a:r>
          </a:p>
          <a:p>
            <a:pPr algn="ctr" eaLnBrk="1">
              <a:lnSpc>
                <a:spcPct val="93000"/>
              </a:lnSpc>
              <a:buSzPct val="100000"/>
            </a:pPr>
            <a:r>
              <a:rPr lang="en-US" sz="2800" b="0">
                <a:solidFill>
                  <a:srgbClr val="000000"/>
                </a:solidFill>
                <a:latin typeface="Arial Black" charset="0"/>
              </a:rPr>
              <a:t>(15% of total)</a:t>
            </a:r>
            <a:endParaRPr lang="en-US" sz="2800" b="0">
              <a:solidFill>
                <a:srgbClr val="000000"/>
              </a:solidFill>
              <a:latin typeface="Georgia" charset="0"/>
            </a:endParaRPr>
          </a:p>
        </p:txBody>
      </p:sp>
      <p:sp>
        <p:nvSpPr>
          <p:cNvPr id="2" name="Slide Number Placeholder 1"/>
          <p:cNvSpPr>
            <a:spLocks noGrp="1"/>
          </p:cNvSpPr>
          <p:nvPr>
            <p:ph type="sldNum" sz="quarter" idx="12"/>
          </p:nvPr>
        </p:nvSpPr>
        <p:spPr/>
        <p:txBody>
          <a:bodyPr/>
          <a:lstStyle/>
          <a:p>
            <a:pPr>
              <a:defRPr/>
            </a:pPr>
            <a:fld id="{AC6C1A03-C3CF-2146-8A6B-D024660B2BBD}" type="slidenum">
              <a:rPr lang="en-US" smtClean="0"/>
              <a:pPr>
                <a:defRPr/>
              </a:pPr>
              <a:t>100</a:t>
            </a:fld>
            <a:endParaRPr lang="en-US"/>
          </a:p>
        </p:txBody>
      </p:sp>
    </p:spTree>
    <p:extLst>
      <p:ext uri="{BB962C8B-B14F-4D97-AF65-F5344CB8AC3E}">
        <p14:creationId xmlns:p14="http://schemas.microsoft.com/office/powerpoint/2010/main" val="17408947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p:cNvSpPr>
            <a:spLocks noGrp="1"/>
          </p:cNvSpPr>
          <p:nvPr>
            <p:ph type="title"/>
          </p:nvPr>
        </p:nvSpPr>
        <p:spPr>
          <a:xfrm>
            <a:off x="1143000" y="228600"/>
            <a:ext cx="7772400" cy="457200"/>
          </a:xfrm>
        </p:spPr>
        <p:txBody>
          <a:bodyPr/>
          <a:lstStyle/>
          <a:p>
            <a:r>
              <a:rPr lang="en-US">
                <a:latin typeface="Times New Roman" charset="0"/>
                <a:ea typeface="ＭＳ Ｐゴシック" charset="0"/>
                <a:cs typeface="ＭＳ Ｐゴシック" charset="0"/>
              </a:rPr>
              <a:t>The problem: Market failure </a:t>
            </a:r>
          </a:p>
        </p:txBody>
      </p:sp>
      <p:sp>
        <p:nvSpPr>
          <p:cNvPr id="3" name="Content Placeholder 2"/>
          <p:cNvSpPr>
            <a:spLocks noGrp="1"/>
          </p:cNvSpPr>
          <p:nvPr>
            <p:ph idx="1"/>
          </p:nvPr>
        </p:nvSpPr>
        <p:spPr>
          <a:xfrm>
            <a:off x="1143000" y="1219200"/>
            <a:ext cx="7772400" cy="4114800"/>
          </a:xfrm>
        </p:spPr>
        <p:txBody>
          <a:bodyPr/>
          <a:lstStyle/>
          <a:p>
            <a:pPr>
              <a:buFont typeface="Monotype Sorts" charset="2"/>
              <a:buChar char="n"/>
              <a:defRPr/>
            </a:pPr>
            <a:r>
              <a:rPr lang="en-US" smtClean="0">
                <a:solidFill>
                  <a:schemeClr val="tx2"/>
                </a:solidFill>
                <a:latin typeface="+mj-lt"/>
                <a:ea typeface="+mj-ea"/>
                <a:cs typeface="+mj-cs"/>
              </a:rPr>
              <a:t> "</a:t>
            </a:r>
            <a:r>
              <a:rPr lang="en-US" b="1" smtClean="0">
                <a:solidFill>
                  <a:schemeClr val="tx2"/>
                </a:solidFill>
                <a:latin typeface="+mj-lt"/>
                <a:ea typeface="+mj-ea"/>
                <a:cs typeface="+mj-cs"/>
              </a:rPr>
              <a:t>Climate change is a result of the greatest market failure the world has seen</a:t>
            </a:r>
            <a:r>
              <a:rPr lang="en-US" smtClean="0">
                <a:solidFill>
                  <a:schemeClr val="tx2"/>
                </a:solidFill>
                <a:latin typeface="+mj-lt"/>
                <a:ea typeface="+mj-ea"/>
                <a:cs typeface="+mj-cs"/>
              </a:rPr>
              <a:t>…The problem of climate change involves a fundamental failure of markets: those who damage others by emitting greenhouse gases generally do not pay.”</a:t>
            </a:r>
            <a:endParaRPr lang="en-US" smtClean="0">
              <a:ea typeface="+mn-ea"/>
              <a:cs typeface="+mn-cs"/>
            </a:endParaRPr>
          </a:p>
          <a:p>
            <a:pPr lvl="1">
              <a:buFontTx/>
              <a:buNone/>
              <a:defRPr/>
            </a:pPr>
            <a:r>
              <a:rPr lang="en-US" sz="3200" smtClean="0">
                <a:solidFill>
                  <a:schemeClr val="tx2"/>
                </a:solidFill>
                <a:latin typeface="+mj-lt"/>
                <a:ea typeface="+mj-ea"/>
                <a:cs typeface="+mj-cs"/>
              </a:rPr>
              <a:t>---Stern Review on the Economics of Climate Change</a:t>
            </a:r>
          </a:p>
        </p:txBody>
      </p:sp>
      <p:sp>
        <p:nvSpPr>
          <p:cNvPr id="10752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F2C33CD-2BAE-6D49-B2A5-B0C3F4DEFE35}" type="slidenum">
              <a:rPr lang="en-US" sz="1400">
                <a:latin typeface="Arial" charset="0"/>
              </a:rPr>
              <a:pPr/>
              <a:t>101</a:t>
            </a:fld>
            <a:endParaRPr lang="en-US" sz="1400">
              <a:latin typeface="Arial" charset="0"/>
            </a:endParaRPr>
          </a:p>
        </p:txBody>
      </p:sp>
    </p:spTree>
    <p:extLst>
      <p:ext uri="{BB962C8B-B14F-4D97-AF65-F5344CB8AC3E}">
        <p14:creationId xmlns:p14="http://schemas.microsoft.com/office/powerpoint/2010/main" val="8169926"/>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p:cNvSpPr>
          <p:nvPr>
            <p:ph type="title"/>
          </p:nvPr>
        </p:nvSpPr>
        <p:spPr>
          <a:xfrm>
            <a:off x="990600" y="0"/>
            <a:ext cx="7772400" cy="1143000"/>
          </a:xfrm>
        </p:spPr>
        <p:txBody>
          <a:bodyPr/>
          <a:lstStyle/>
          <a:p>
            <a:r>
              <a:rPr lang="en-US">
                <a:latin typeface="Times New Roman" charset="0"/>
                <a:ea typeface="ＭＳ Ｐゴシック" charset="0"/>
                <a:cs typeface="ＭＳ Ｐゴシック" charset="0"/>
              </a:rPr>
              <a:t>Climate Change is an </a:t>
            </a:r>
            <a:r>
              <a:rPr lang="ja-JP" alt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Externality</a:t>
            </a:r>
            <a:r>
              <a:rPr lang="ja-JP" altLang="en-US">
                <a:latin typeface="Times New Roman" charset="0"/>
                <a:ea typeface="ＭＳ Ｐゴシック" charset="0"/>
                <a:cs typeface="ＭＳ Ｐゴシック" charset="0"/>
              </a:rPr>
              <a:t>”</a:t>
            </a:r>
            <a:endParaRPr lang="en-US">
              <a:latin typeface="Times New Roman" charset="0"/>
              <a:ea typeface="ＭＳ Ｐゴシック" charset="0"/>
              <a:cs typeface="ＭＳ Ｐゴシック" charset="0"/>
            </a:endParaRPr>
          </a:p>
        </p:txBody>
      </p:sp>
      <p:sp>
        <p:nvSpPr>
          <p:cNvPr id="3" name="Content Placeholder 2"/>
          <p:cNvSpPr>
            <a:spLocks noGrp="1"/>
          </p:cNvSpPr>
          <p:nvPr>
            <p:ph idx="1"/>
          </p:nvPr>
        </p:nvSpPr>
        <p:spPr>
          <a:xfrm>
            <a:off x="990600" y="1524000"/>
            <a:ext cx="7772400" cy="4114800"/>
          </a:xfrm>
        </p:spPr>
        <p:txBody>
          <a:bodyPr/>
          <a:lstStyle/>
          <a:p>
            <a:pPr>
              <a:buFont typeface="Monotype Sorts" pitchFamily="1" charset="2"/>
              <a:buChar char="n"/>
              <a:defRPr/>
            </a:pPr>
            <a:r>
              <a:rPr lang="en-US" smtClean="0">
                <a:solidFill>
                  <a:schemeClr val="tx2"/>
                </a:solidFill>
                <a:latin typeface="+mj-lt"/>
                <a:ea typeface="+mj-ea"/>
                <a:cs typeface="+mj-cs"/>
              </a:rPr>
              <a:t>A cost or benefit from an activity or transaction that affects an otherwise uninvolved party that did not choose to incur that cost or benefit</a:t>
            </a:r>
          </a:p>
          <a:p>
            <a:pPr>
              <a:buFont typeface="Monotype Sorts" pitchFamily="1" charset="2"/>
              <a:buChar char="n"/>
              <a:defRPr/>
            </a:pPr>
            <a:r>
              <a:rPr lang="en-US" smtClean="0">
                <a:solidFill>
                  <a:schemeClr val="tx2"/>
                </a:solidFill>
                <a:latin typeface="+mj-lt"/>
                <a:ea typeface="+mj-ea"/>
                <a:cs typeface="+mj-cs"/>
              </a:rPr>
              <a:t> "Corporations are externalizing machines. They're constantly figuring out ways to get somebody else to pay their costs of production. That's their nature." </a:t>
            </a:r>
          </a:p>
          <a:p>
            <a:pPr lvl="1">
              <a:buFontTx/>
              <a:buNone/>
              <a:defRPr/>
            </a:pPr>
            <a:r>
              <a:rPr lang="en-US" sz="3200" smtClean="0">
                <a:solidFill>
                  <a:schemeClr val="tx2"/>
                </a:solidFill>
                <a:latin typeface="+mj-lt"/>
                <a:ea typeface="+mj-ea"/>
                <a:cs typeface="+mj-cs"/>
              </a:rPr>
              <a:t>~ </a:t>
            </a:r>
            <a:r>
              <a:rPr lang="en-US" sz="3200" smtClean="0">
                <a:solidFill>
                  <a:srgbClr val="000000"/>
                </a:solidFill>
                <a:latin typeface="+mj-lt"/>
                <a:ea typeface="+mj-ea"/>
                <a:cs typeface="+mj-cs"/>
              </a:rPr>
              <a:t>Robert F.</a:t>
            </a:r>
            <a:r>
              <a:rPr lang="en-US" sz="3200">
                <a:solidFill>
                  <a:srgbClr val="000000"/>
                </a:solidFill>
                <a:latin typeface="Times New Roman" pitchFamily="1" charset="0"/>
                <a:ea typeface="ＭＳ Ｐゴシック" pitchFamily="1" charset="-128"/>
                <a:cs typeface="ＭＳ Ｐゴシック" pitchFamily="1" charset="-128"/>
              </a:rPr>
              <a:t> </a:t>
            </a:r>
            <a:r>
              <a:rPr lang="en-US" sz="3200">
                <a:latin typeface="Times New Roman" pitchFamily="1" charset="0"/>
                <a:ea typeface="ＭＳ Ｐゴシック" pitchFamily="1" charset="-128"/>
                <a:cs typeface="ＭＳ Ｐゴシック" pitchFamily="1" charset="-128"/>
              </a:rPr>
              <a:t>Kennedy Jr.</a:t>
            </a:r>
          </a:p>
        </p:txBody>
      </p:sp>
      <p:sp>
        <p:nvSpPr>
          <p:cNvPr id="108547"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8A5264B-6772-5444-B71B-E093D1B08B30}" type="slidenum">
              <a:rPr lang="en-US" sz="1400">
                <a:latin typeface="Arial" charset="0"/>
              </a:rPr>
              <a:pPr/>
              <a:t>102</a:t>
            </a:fld>
            <a:endParaRPr lang="en-US" sz="1400">
              <a:latin typeface="Arial" charset="0"/>
            </a:endParaRPr>
          </a:p>
        </p:txBody>
      </p:sp>
    </p:spTree>
    <p:extLst>
      <p:ext uri="{BB962C8B-B14F-4D97-AF65-F5344CB8AC3E}">
        <p14:creationId xmlns:p14="http://schemas.microsoft.com/office/powerpoint/2010/main" val="1266396203"/>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600200"/>
            <a:ext cx="7772400" cy="685800"/>
          </a:xfrm>
        </p:spPr>
        <p:txBody>
          <a:bodyPr/>
          <a:lstStyle/>
          <a:p>
            <a:r>
              <a:rPr lang="en-US" altLang="ja-JP" b="1" dirty="0">
                <a:latin typeface="Corbel" charset="0"/>
              </a:rPr>
              <a:t>Recall Lancet quote: </a:t>
            </a:r>
            <a:r>
              <a:rPr lang="ja-JP" altLang="en-US" b="1" dirty="0">
                <a:latin typeface="Corbel" charset="0"/>
              </a:rPr>
              <a:t>“</a:t>
            </a:r>
            <a:r>
              <a:rPr lang="en-US" altLang="ja-JP" b="1" dirty="0">
                <a:latin typeface="Corbel" charset="0"/>
              </a:rPr>
              <a:t>Climate change </a:t>
            </a:r>
            <a:r>
              <a:rPr lang="en-US" altLang="ja-JP" b="1" dirty="0">
                <a:solidFill>
                  <a:srgbClr val="FF0000"/>
                </a:solidFill>
                <a:latin typeface="Corbel" charset="0"/>
              </a:rPr>
              <a:t>could be </a:t>
            </a:r>
            <a:r>
              <a:rPr lang="en-US" altLang="ja-JP" b="1" dirty="0">
                <a:latin typeface="Corbel" charset="0"/>
              </a:rPr>
              <a:t>the biggest global health threat of the 21</a:t>
            </a:r>
            <a:r>
              <a:rPr lang="en-US" altLang="ja-JP" b="1" baseline="30000" dirty="0">
                <a:latin typeface="Corbel" charset="0"/>
              </a:rPr>
              <a:t>st</a:t>
            </a:r>
            <a:r>
              <a:rPr lang="en-US" altLang="ja-JP" b="1" dirty="0">
                <a:latin typeface="Corbel" charset="0"/>
              </a:rPr>
              <a:t> century…”</a:t>
            </a:r>
            <a:r>
              <a:rPr lang="en-US" dirty="0"/>
              <a:t/>
            </a:r>
            <a:br>
              <a:rPr lang="en-US" dirty="0"/>
            </a:br>
            <a:endParaRPr lang="en-US" dirty="0"/>
          </a:p>
        </p:txBody>
      </p:sp>
      <p:sp>
        <p:nvSpPr>
          <p:cNvPr id="3" name="Slide Number Placeholder 2"/>
          <p:cNvSpPr>
            <a:spLocks noGrp="1"/>
          </p:cNvSpPr>
          <p:nvPr>
            <p:ph type="sldNum" sz="quarter" idx="12"/>
          </p:nvPr>
        </p:nvSpPr>
        <p:spPr/>
        <p:txBody>
          <a:bodyPr/>
          <a:lstStyle/>
          <a:p>
            <a:pPr>
              <a:defRPr/>
            </a:pPr>
            <a:fld id="{0B795BA3-E53B-4341-82EA-AA30570677E8}" type="slidenum">
              <a:rPr lang="en-US" smtClean="0"/>
              <a:pPr>
                <a:defRPr/>
              </a:pPr>
              <a:t>103</a:t>
            </a:fld>
            <a:endParaRPr lang="en-US"/>
          </a:p>
        </p:txBody>
      </p:sp>
      <p:pic>
        <p:nvPicPr>
          <p:cNvPr id="5" name="Picture 4" descr="hydrogen bomb test photo in pacific cropp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3429000"/>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idx="4294967295"/>
          </p:nvPr>
        </p:nvSpPr>
        <p:spPr>
          <a:xfrm>
            <a:off x="5334000" y="3429000"/>
            <a:ext cx="3657600" cy="2819400"/>
          </a:xfrm>
        </p:spPr>
        <p:txBody>
          <a:bodyPr/>
          <a:lstStyle/>
          <a:p>
            <a:r>
              <a:rPr lang="en-US" dirty="0"/>
              <a:t>Why just “could be”</a:t>
            </a:r>
            <a:r>
              <a:rPr lang="en-US" dirty="0" smtClean="0"/>
              <a:t>?</a:t>
            </a:r>
          </a:p>
          <a:p>
            <a:r>
              <a:rPr lang="en-US" dirty="0" smtClean="0"/>
              <a:t>Nuclear weapons!</a:t>
            </a:r>
          </a:p>
        </p:txBody>
      </p:sp>
    </p:spTree>
    <p:extLst>
      <p:ext uri="{BB962C8B-B14F-4D97-AF65-F5344CB8AC3E}">
        <p14:creationId xmlns:p14="http://schemas.microsoft.com/office/powerpoint/2010/main" val="20345529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idx="4294967295"/>
          </p:nvPr>
        </p:nvSpPr>
        <p:spPr>
          <a:xfrm>
            <a:off x="1219200" y="228600"/>
            <a:ext cx="7793038" cy="685800"/>
          </a:xfrm>
        </p:spPr>
        <p:txBody>
          <a:bodyPr/>
          <a:lstStyle/>
          <a:p>
            <a:r>
              <a:rPr lang="en-US" sz="4000" dirty="0">
                <a:latin typeface="Tahoma" charset="0"/>
                <a:ea typeface="ＭＳ Ｐゴシック" charset="0"/>
                <a:cs typeface="ＭＳ Ｐゴシック" charset="0"/>
              </a:rPr>
              <a:t>Key </a:t>
            </a:r>
            <a:r>
              <a:rPr lang="en-US" sz="4000" dirty="0" smtClean="0">
                <a:latin typeface="Tahoma" charset="0"/>
                <a:ea typeface="ＭＳ Ｐゴシック" charset="0"/>
                <a:cs typeface="ＭＳ Ｐゴシック" charset="0"/>
              </a:rPr>
              <a:t>Nuclear Weapons messages</a:t>
            </a:r>
            <a:endParaRPr lang="en-US" sz="4000" dirty="0">
              <a:latin typeface="Tahoma" charset="0"/>
              <a:ea typeface="ＭＳ Ｐゴシック" charset="0"/>
              <a:cs typeface="ＭＳ Ｐゴシック" charset="0"/>
            </a:endParaRPr>
          </a:p>
        </p:txBody>
      </p:sp>
      <p:sp>
        <p:nvSpPr>
          <p:cNvPr id="25602" name="Text Placeholder 2"/>
          <p:cNvSpPr>
            <a:spLocks noGrp="1"/>
          </p:cNvSpPr>
          <p:nvPr>
            <p:ph type="body" idx="4294967295"/>
          </p:nvPr>
        </p:nvSpPr>
        <p:spPr>
          <a:xfrm>
            <a:off x="1600200" y="2438400"/>
            <a:ext cx="7086600" cy="3352800"/>
          </a:xfrm>
        </p:spPr>
        <p:txBody>
          <a:bodyPr/>
          <a:lstStyle/>
          <a:p>
            <a:r>
              <a:rPr lang="en-US" dirty="0" smtClean="0">
                <a:latin typeface="Tahoma" charset="0"/>
                <a:ea typeface="ＭＳ Ｐゴシック" charset="0"/>
                <a:cs typeface="ＭＳ Ｐゴシック" charset="0"/>
              </a:rPr>
              <a:t>They are </a:t>
            </a:r>
            <a:r>
              <a:rPr lang="en-US" dirty="0">
                <a:latin typeface="Tahoma" charset="0"/>
                <a:ea typeface="ＭＳ Ｐゴシック" charset="0"/>
                <a:cs typeface="ＭＳ Ｐゴシック" charset="0"/>
              </a:rPr>
              <a:t>different</a:t>
            </a:r>
          </a:p>
          <a:p>
            <a:r>
              <a:rPr lang="en-US" dirty="0">
                <a:latin typeface="Tahoma" charset="0"/>
                <a:ea typeface="ＭＳ Ｐゴシック" charset="0"/>
                <a:cs typeface="ＭＳ Ｐゴシック" charset="0"/>
              </a:rPr>
              <a:t>Current </a:t>
            </a:r>
            <a:r>
              <a:rPr lang="en-US" dirty="0" smtClean="0">
                <a:latin typeface="Tahoma" charset="0"/>
                <a:ea typeface="ＭＳ Ｐゴシック" charset="0"/>
                <a:cs typeface="ＭＳ Ｐゴシック" charset="0"/>
              </a:rPr>
              <a:t>US arsenal of </a:t>
            </a:r>
            <a:r>
              <a:rPr lang="en-US" dirty="0" smtClean="0">
                <a:solidFill>
                  <a:srgbClr val="FF0000"/>
                </a:solidFill>
                <a:latin typeface="Tahoma" charset="0"/>
                <a:ea typeface="ＭＳ Ｐゴシック" charset="0"/>
                <a:cs typeface="ＭＳ Ｐゴシック" charset="0"/>
              </a:rPr>
              <a:t>~800 megatons </a:t>
            </a:r>
            <a:r>
              <a:rPr lang="en-US" dirty="0" smtClean="0">
                <a:solidFill>
                  <a:srgbClr val="000000"/>
                </a:solidFill>
                <a:latin typeface="Tahoma" charset="0"/>
                <a:ea typeface="ＭＳ Ｐゴシック" charset="0"/>
                <a:cs typeface="ＭＳ Ｐゴシック" charset="0"/>
              </a:rPr>
              <a:t>is hard to justify</a:t>
            </a:r>
          </a:p>
          <a:p>
            <a:r>
              <a:rPr lang="en-US" dirty="0" smtClean="0">
                <a:latin typeface="Tahoma" charset="0"/>
                <a:ea typeface="ＭＳ Ｐゴシック" charset="0"/>
                <a:cs typeface="ＭＳ Ｐゴシック" charset="0"/>
              </a:rPr>
              <a:t>US spending on nuclear weapons is about </a:t>
            </a:r>
            <a:r>
              <a:rPr lang="en-US" dirty="0" smtClean="0">
                <a:solidFill>
                  <a:srgbClr val="FF0000"/>
                </a:solidFill>
                <a:latin typeface="Tahoma" charset="0"/>
                <a:ea typeface="ＭＳ Ｐゴシック" charset="0"/>
                <a:cs typeface="ＭＳ Ｐゴシック" charset="0"/>
              </a:rPr>
              <a:t>$</a:t>
            </a:r>
            <a:r>
              <a:rPr lang="en-US" dirty="0">
                <a:solidFill>
                  <a:srgbClr val="FF0000"/>
                </a:solidFill>
                <a:latin typeface="Tahoma" charset="0"/>
                <a:ea typeface="ＭＳ Ｐゴシック" charset="0"/>
                <a:cs typeface="ＭＳ Ｐゴシック" charset="0"/>
              </a:rPr>
              <a:t>4 million/</a:t>
            </a:r>
            <a:r>
              <a:rPr lang="en-US" dirty="0" smtClean="0">
                <a:solidFill>
                  <a:srgbClr val="FF0000"/>
                </a:solidFill>
                <a:latin typeface="Tahoma" charset="0"/>
                <a:ea typeface="ＭＳ Ｐゴシック" charset="0"/>
                <a:cs typeface="ＭＳ Ｐゴシック" charset="0"/>
              </a:rPr>
              <a:t>hour</a:t>
            </a:r>
            <a:endParaRPr lang="en-US" dirty="0">
              <a:latin typeface="Tahoma" charset="0"/>
              <a:ea typeface="ＭＳ Ｐゴシック" charset="0"/>
              <a:cs typeface="ＭＳ Ｐゴシック" charset="0"/>
            </a:endParaRPr>
          </a:p>
          <a:p>
            <a:r>
              <a:rPr lang="en-US" dirty="0" smtClean="0">
                <a:latin typeface="Tahoma" charset="0"/>
                <a:ea typeface="ＭＳ Ｐゴシック" charset="0"/>
                <a:cs typeface="ＭＳ Ｐゴシック" charset="0"/>
              </a:rPr>
              <a:t>The UN is currently considering a nuclear </a:t>
            </a:r>
            <a:r>
              <a:rPr lang="en-US" dirty="0">
                <a:latin typeface="Tahoma" charset="0"/>
                <a:ea typeface="ＭＳ Ｐゴシック" charset="0"/>
                <a:cs typeface="ＭＳ Ｐゴシック" charset="0"/>
              </a:rPr>
              <a:t>weapons ban treaty</a:t>
            </a:r>
          </a:p>
        </p:txBody>
      </p:sp>
      <p:sp>
        <p:nvSpPr>
          <p:cNvPr id="2" name="Slide Number Placeholder 1"/>
          <p:cNvSpPr>
            <a:spLocks noGrp="1"/>
          </p:cNvSpPr>
          <p:nvPr>
            <p:ph type="sldNum" sz="quarter" idx="12"/>
          </p:nvPr>
        </p:nvSpPr>
        <p:spPr/>
        <p:txBody>
          <a:bodyPr/>
          <a:lstStyle/>
          <a:p>
            <a:pPr>
              <a:defRPr/>
            </a:pPr>
            <a:fld id="{AC6C1A03-C3CF-2146-8A6B-D024660B2BBD}" type="slidenum">
              <a:rPr lang="en-US" smtClean="0"/>
              <a:pPr>
                <a:defRPr/>
              </a:pPr>
              <a:t>104</a:t>
            </a:fld>
            <a:endParaRPr lang="en-US"/>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3971131" y="-161132"/>
            <a:ext cx="1143000" cy="375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419016408"/>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a:xfrm>
            <a:off x="1371600" y="38100"/>
            <a:ext cx="7772400" cy="685800"/>
          </a:xfrm>
        </p:spPr>
        <p:txBody>
          <a:bodyPr/>
          <a:lstStyle/>
          <a:p>
            <a:pPr eaLnBrk="1" hangingPunct="1"/>
            <a:r>
              <a:rPr lang="en-US" sz="4000" dirty="0" smtClean="0">
                <a:latin typeface="Tahoma" charset="0"/>
                <a:ea typeface="ＭＳ Ｐゴシック" charset="0"/>
                <a:cs typeface="ＭＳ Ｐゴシック" charset="0"/>
              </a:rPr>
              <a:t>They are different</a:t>
            </a:r>
            <a:endParaRPr lang="en-US" sz="4000" dirty="0">
              <a:latin typeface="Tahoma" charset="0"/>
              <a:ea typeface="ＭＳ Ｐゴシック" charset="0"/>
              <a:cs typeface="ＭＳ Ｐゴシック" charset="0"/>
            </a:endParaRPr>
          </a:p>
        </p:txBody>
      </p:sp>
      <p:sp>
        <p:nvSpPr>
          <p:cNvPr id="26626" name="Rectangle 3"/>
          <p:cNvSpPr>
            <a:spLocks noGrp="1" noChangeArrowheads="1"/>
          </p:cNvSpPr>
          <p:nvPr>
            <p:ph type="body" idx="1"/>
          </p:nvPr>
        </p:nvSpPr>
        <p:spPr>
          <a:xfrm>
            <a:off x="914400" y="1371600"/>
            <a:ext cx="4191000" cy="4876800"/>
          </a:xfrm>
        </p:spPr>
        <p:txBody>
          <a:bodyPr/>
          <a:lstStyle/>
          <a:p>
            <a:pPr eaLnBrk="1" hangingPunct="1"/>
            <a:r>
              <a:rPr lang="ja-JP" altLang="en-US" dirty="0">
                <a:latin typeface="Tahoma" charset="0"/>
                <a:ea typeface="ＭＳ Ｐゴシック" charset="0"/>
                <a:cs typeface="ＭＳ Ｐゴシック" charset="0"/>
              </a:rPr>
              <a:t>“</a:t>
            </a:r>
            <a:r>
              <a:rPr lang="en-US" altLang="ja-JP" dirty="0">
                <a:latin typeface="Tahoma" charset="0"/>
                <a:ea typeface="ＭＳ Ｐゴシック" charset="0"/>
                <a:cs typeface="ＭＳ Ｐゴシック" charset="0"/>
              </a:rPr>
              <a:t>The unleashed power of the atom  has changed everything save our modes of thinking and we thus drift towards unparalleled catastrophe.</a:t>
            </a:r>
            <a:r>
              <a:rPr lang="ja-JP" altLang="en-US" dirty="0">
                <a:latin typeface="Tahoma" charset="0"/>
                <a:ea typeface="ＭＳ Ｐゴシック" charset="0"/>
                <a:cs typeface="ＭＳ Ｐゴシック" charset="0"/>
              </a:rPr>
              <a:t>”</a:t>
            </a:r>
            <a:endParaRPr lang="en-US" altLang="ja-JP" dirty="0">
              <a:latin typeface="Tahoma" charset="0"/>
              <a:ea typeface="ＭＳ Ｐゴシック" charset="0"/>
              <a:cs typeface="ＭＳ Ｐゴシック" charset="0"/>
            </a:endParaRPr>
          </a:p>
          <a:p>
            <a:pPr eaLnBrk="1" hangingPunct="1">
              <a:buFont typeface="Wingdings" charset="0"/>
              <a:buNone/>
            </a:pPr>
            <a:r>
              <a:rPr lang="en-US" dirty="0">
                <a:latin typeface="Tahoma" charset="0"/>
                <a:ea typeface="ＭＳ Ｐゴシック" charset="0"/>
                <a:cs typeface="ＭＳ Ｐゴシック" charset="0"/>
              </a:rPr>
              <a:t>		--Albert Einstein</a:t>
            </a:r>
          </a:p>
        </p:txBody>
      </p:sp>
      <p:pic>
        <p:nvPicPr>
          <p:cNvPr id="26627" name="Picture 5" descr="einste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524000"/>
            <a:ext cx="36290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4C7A47AA-0103-5C4A-8E37-A8A949B16A7C}" type="slidenum">
              <a:rPr lang="en-US" smtClean="0"/>
              <a:pPr>
                <a:defRPr/>
              </a:pPr>
              <a:t>105</a:t>
            </a:fld>
            <a:endParaRPr lang="en-US"/>
          </a:p>
        </p:txBody>
      </p:sp>
    </p:spTree>
    <p:extLst>
      <p:ext uri="{BB962C8B-B14F-4D97-AF65-F5344CB8AC3E}">
        <p14:creationId xmlns:p14="http://schemas.microsoft.com/office/powerpoint/2010/main" val="3033154527"/>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a:xfrm>
            <a:off x="1219200" y="228600"/>
            <a:ext cx="7772400" cy="685800"/>
          </a:xfrm>
        </p:spPr>
        <p:txBody>
          <a:bodyPr/>
          <a:lstStyle/>
          <a:p>
            <a:pPr eaLnBrk="1" hangingPunct="1"/>
            <a:r>
              <a:rPr lang="en-US" sz="4000" dirty="0">
                <a:latin typeface="Tahoma" charset="0"/>
                <a:ea typeface="ＭＳ Ｐゴシック" charset="0"/>
                <a:cs typeface="ＭＳ Ｐゴシック" charset="0"/>
              </a:rPr>
              <a:t>Energy in a sugar cube</a:t>
            </a:r>
          </a:p>
        </p:txBody>
      </p:sp>
      <p:sp>
        <p:nvSpPr>
          <p:cNvPr id="108547" name="Rectangle 3"/>
          <p:cNvSpPr>
            <a:spLocks noGrp="1" noChangeArrowheads="1"/>
          </p:cNvSpPr>
          <p:nvPr>
            <p:ph type="body" idx="1"/>
          </p:nvPr>
        </p:nvSpPr>
        <p:spPr>
          <a:xfrm>
            <a:off x="1447800" y="1066800"/>
            <a:ext cx="5105400" cy="5181600"/>
          </a:xfrm>
        </p:spPr>
        <p:txBody>
          <a:bodyPr/>
          <a:lstStyle/>
          <a:p>
            <a:pPr eaLnBrk="1" hangingPunct="1"/>
            <a:r>
              <a:rPr lang="en-US" sz="2800" dirty="0">
                <a:latin typeface="Tahoma" charset="0"/>
                <a:ea typeface="ＭＳ Ｐゴシック" charset="0"/>
                <a:cs typeface="ＭＳ Ｐゴシック" charset="0"/>
              </a:rPr>
              <a:t>Old way of thinking chemical energy: 5 g x 3.4 kcal/g = 17 kcal</a:t>
            </a:r>
          </a:p>
          <a:p>
            <a:pPr eaLnBrk="1" hangingPunct="1"/>
            <a:r>
              <a:rPr lang="en-US" sz="2800" dirty="0">
                <a:latin typeface="Tahoma" charset="0"/>
                <a:ea typeface="ＭＳ Ｐゴシック" charset="0"/>
                <a:cs typeface="ＭＳ Ｐゴシック" charset="0"/>
              </a:rPr>
              <a:t>Energy for 10 minutes </a:t>
            </a:r>
          </a:p>
          <a:p>
            <a:pPr eaLnBrk="1" hangingPunct="1"/>
            <a:r>
              <a:rPr lang="en-US" sz="2800" dirty="0">
                <a:latin typeface="Tahoma" charset="0"/>
                <a:ea typeface="ＭＳ Ｐゴシック" charset="0"/>
                <a:cs typeface="ＭＳ Ｐゴシック" charset="0"/>
              </a:rPr>
              <a:t>New way of thinking: E= mc</a:t>
            </a:r>
            <a:r>
              <a:rPr lang="en-US" sz="2800" baseline="30000" dirty="0">
                <a:latin typeface="Tahoma" charset="0"/>
                <a:ea typeface="ＭＳ Ｐゴシック" charset="0"/>
                <a:cs typeface="ＭＳ Ｐゴシック" charset="0"/>
              </a:rPr>
              <a:t>2</a:t>
            </a:r>
          </a:p>
          <a:p>
            <a:pPr eaLnBrk="1" hangingPunct="1"/>
            <a:r>
              <a:rPr lang="en-US" sz="2800" dirty="0">
                <a:latin typeface="Tahoma" charset="0"/>
                <a:ea typeface="ＭＳ Ｐゴシック" charset="0"/>
                <a:cs typeface="ＭＳ Ｐゴシック" charset="0"/>
              </a:rPr>
              <a:t>5 g x (3 x 10</a:t>
            </a:r>
            <a:r>
              <a:rPr lang="en-US" sz="2800" baseline="30000" dirty="0">
                <a:latin typeface="Tahoma" charset="0"/>
                <a:ea typeface="ＭＳ Ｐゴシック" charset="0"/>
                <a:cs typeface="ＭＳ Ｐゴシック" charset="0"/>
              </a:rPr>
              <a:t>10 </a:t>
            </a:r>
            <a:r>
              <a:rPr lang="en-US" sz="2800" dirty="0">
                <a:latin typeface="Tahoma" charset="0"/>
                <a:ea typeface="ＭＳ Ｐゴシック" charset="0"/>
                <a:cs typeface="ＭＳ Ｐゴシック" charset="0"/>
              </a:rPr>
              <a:t>cm/sec)</a:t>
            </a:r>
            <a:r>
              <a:rPr lang="en-US" sz="2800" baseline="30000" dirty="0">
                <a:latin typeface="Tahoma" charset="0"/>
                <a:ea typeface="ＭＳ Ｐゴシック" charset="0"/>
                <a:cs typeface="ＭＳ Ｐゴシック" charset="0"/>
              </a:rPr>
              <a:t>2</a:t>
            </a:r>
            <a:r>
              <a:rPr lang="en-US" sz="2800" dirty="0">
                <a:latin typeface="Tahoma" charset="0"/>
                <a:ea typeface="ＭＳ Ｐゴシック" charset="0"/>
                <a:cs typeface="ＭＳ Ｐゴシック" charset="0"/>
              </a:rPr>
              <a:t> </a:t>
            </a:r>
          </a:p>
          <a:p>
            <a:pPr eaLnBrk="1" hangingPunct="1"/>
            <a:r>
              <a:rPr lang="en-US" sz="2800" dirty="0">
                <a:latin typeface="Tahoma" charset="0"/>
                <a:ea typeface="ＭＳ Ｐゴシック" charset="0"/>
                <a:cs typeface="ＭＳ Ｐゴシック" charset="0"/>
              </a:rPr>
              <a:t>= 45 x 10</a:t>
            </a:r>
            <a:r>
              <a:rPr lang="en-US" sz="2800" baseline="30000" dirty="0">
                <a:latin typeface="Tahoma" charset="0"/>
                <a:ea typeface="ＭＳ Ｐゴシック" charset="0"/>
                <a:cs typeface="ＭＳ Ｐゴシック" charset="0"/>
              </a:rPr>
              <a:t>20</a:t>
            </a:r>
            <a:r>
              <a:rPr lang="en-US" sz="2800" dirty="0">
                <a:latin typeface="Tahoma" charset="0"/>
                <a:ea typeface="ＭＳ Ｐゴシック" charset="0"/>
                <a:cs typeface="ＭＳ Ｐゴシック" charset="0"/>
              </a:rPr>
              <a:t> ergs </a:t>
            </a:r>
          </a:p>
          <a:p>
            <a:pPr eaLnBrk="1" hangingPunct="1"/>
            <a:r>
              <a:rPr lang="en-US" sz="2800" dirty="0">
                <a:latin typeface="Tahoma" charset="0"/>
                <a:ea typeface="ＭＳ Ｐゴシック" charset="0"/>
                <a:cs typeface="ＭＳ Ｐゴシック" charset="0"/>
              </a:rPr>
              <a:t>= 2.15 x 10</a:t>
            </a:r>
            <a:r>
              <a:rPr lang="en-US" sz="2800" baseline="30000" dirty="0">
                <a:latin typeface="Tahoma" charset="0"/>
                <a:ea typeface="ＭＳ Ｐゴシック" charset="0"/>
                <a:cs typeface="ＭＳ Ｐゴシック" charset="0"/>
              </a:rPr>
              <a:t>10</a:t>
            </a:r>
            <a:r>
              <a:rPr lang="en-US" sz="2800" dirty="0">
                <a:latin typeface="Tahoma" charset="0"/>
                <a:ea typeface="ＭＳ Ｐゴシック" charset="0"/>
                <a:cs typeface="ＭＳ Ｐゴシック" charset="0"/>
              </a:rPr>
              <a:t> kcal</a:t>
            </a:r>
          </a:p>
          <a:p>
            <a:pPr eaLnBrk="1" hangingPunct="1"/>
            <a:r>
              <a:rPr lang="en-US" sz="2800" dirty="0">
                <a:latin typeface="Tahoma" charset="0"/>
                <a:ea typeface="ＭＳ Ｐゴシック" charset="0"/>
                <a:cs typeface="ＭＳ Ｐゴシック" charset="0"/>
              </a:rPr>
              <a:t>Energy for 123,000 years </a:t>
            </a:r>
          </a:p>
          <a:p>
            <a:pPr eaLnBrk="1" hangingPunct="1"/>
            <a:r>
              <a:rPr lang="en-US" sz="2800" dirty="0">
                <a:latin typeface="Tahoma" charset="0"/>
                <a:ea typeface="ＭＳ Ｐゴシック" charset="0"/>
                <a:cs typeface="ＭＳ Ｐゴシック" charset="0"/>
              </a:rPr>
              <a:t>21 kilotons</a:t>
            </a:r>
          </a:p>
        </p:txBody>
      </p:sp>
      <p:pic>
        <p:nvPicPr>
          <p:cNvPr id="108549" name="Picture 5" descr="sugarc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13716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4C7A47AA-0103-5C4A-8E37-A8A949B16A7C}" type="slidenum">
              <a:rPr lang="en-US" smtClean="0"/>
              <a:pPr>
                <a:defRPr/>
              </a:pPr>
              <a:t>106</a:t>
            </a:fld>
            <a:endParaRPr lang="en-US"/>
          </a:p>
        </p:txBody>
      </p:sp>
    </p:spTree>
    <p:extLst>
      <p:ext uri="{BB962C8B-B14F-4D97-AF65-F5344CB8AC3E}">
        <p14:creationId xmlns:p14="http://schemas.microsoft.com/office/powerpoint/2010/main" val="41189764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85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8547">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8547">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8547">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8547">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8547">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8547">
                                            <p:txEl>
                                              <p:pRg st="5" end="5"/>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8547">
                                            <p:txEl>
                                              <p:pRg st="6" end="6"/>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854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build="p"/>
    </p:bldLst>
  </p:timing>
</p:sld>
</file>

<file path=ppt/slides/slide1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a:xfrm>
            <a:off x="1219200" y="152400"/>
            <a:ext cx="7772400" cy="381000"/>
          </a:xfrm>
        </p:spPr>
        <p:txBody>
          <a:bodyPr/>
          <a:lstStyle/>
          <a:p>
            <a:pPr eaLnBrk="1" hangingPunct="1"/>
            <a:r>
              <a:rPr lang="en-US" dirty="0">
                <a:latin typeface="Tahoma" charset="0"/>
                <a:ea typeface="ＭＳ Ｐゴシック" charset="0"/>
                <a:cs typeface="ＭＳ Ｐゴシック" charset="0"/>
              </a:rPr>
              <a:t>Explosive yield </a:t>
            </a:r>
          </a:p>
        </p:txBody>
      </p:sp>
      <p:sp>
        <p:nvSpPr>
          <p:cNvPr id="26627" name="Rectangle 3"/>
          <p:cNvSpPr>
            <a:spLocks noGrp="1" noChangeArrowheads="1"/>
          </p:cNvSpPr>
          <p:nvPr>
            <p:ph type="body" sz="half" idx="1"/>
          </p:nvPr>
        </p:nvSpPr>
        <p:spPr>
          <a:xfrm>
            <a:off x="914400" y="838200"/>
            <a:ext cx="3962400" cy="5562600"/>
          </a:xfrm>
        </p:spPr>
        <p:txBody>
          <a:bodyPr/>
          <a:lstStyle/>
          <a:p>
            <a:pPr eaLnBrk="1" hangingPunct="1"/>
            <a:r>
              <a:rPr lang="en-US" sz="2400" dirty="0">
                <a:latin typeface="Tahoma" charset="0"/>
                <a:ea typeface="ＭＳ Ｐゴシック" charset="0"/>
                <a:cs typeface="ＭＳ Ｐゴシック" charset="0"/>
              </a:rPr>
              <a:t>1 kiloton = explosive power of 1000 TONS (2 million pounds) of TNT</a:t>
            </a:r>
          </a:p>
          <a:p>
            <a:pPr eaLnBrk="1" hangingPunct="1"/>
            <a:r>
              <a:rPr lang="en-US" sz="2400" dirty="0">
                <a:latin typeface="Tahoma" charset="0"/>
                <a:ea typeface="ＭＳ Ｐゴシック" charset="0"/>
                <a:cs typeface="ＭＳ Ｐゴシック" charset="0"/>
              </a:rPr>
              <a:t>Hiroshima bomb 13 kilotons</a:t>
            </a:r>
          </a:p>
          <a:p>
            <a:pPr eaLnBrk="1" hangingPunct="1"/>
            <a:r>
              <a:rPr lang="en-US" sz="2400" dirty="0">
                <a:latin typeface="Tahoma" charset="0"/>
                <a:ea typeface="ＭＳ Ｐゴシック" charset="0"/>
                <a:cs typeface="ＭＳ Ｐゴシック" charset="0"/>
              </a:rPr>
              <a:t>Oklahoma City </a:t>
            </a:r>
            <a:r>
              <a:rPr lang="en-US" sz="2400" dirty="0" smtClean="0">
                <a:latin typeface="Tahoma" charset="0"/>
                <a:ea typeface="ＭＳ Ｐゴシック" charset="0"/>
                <a:cs typeface="ＭＳ Ｐゴシック" charset="0"/>
              </a:rPr>
              <a:t>bomb (1995): </a:t>
            </a:r>
            <a:r>
              <a:rPr lang="en-US" sz="2400" dirty="0">
                <a:latin typeface="Tahoma" charset="0"/>
                <a:ea typeface="ＭＳ Ｐゴシック" charset="0"/>
                <a:cs typeface="ＭＳ Ｐゴシック" charset="0"/>
              </a:rPr>
              <a:t>2.2 tons (.002 kilotons)</a:t>
            </a:r>
          </a:p>
          <a:p>
            <a:pPr eaLnBrk="1" hangingPunct="1"/>
            <a:r>
              <a:rPr lang="en-US" sz="2400" dirty="0">
                <a:latin typeface="Tahoma" charset="0"/>
                <a:ea typeface="ＭＳ Ｐゴシック" charset="0"/>
                <a:cs typeface="ＭＳ Ｐゴシック" charset="0"/>
              </a:rPr>
              <a:t>1 megaton = 1000 kilotons</a:t>
            </a:r>
          </a:p>
          <a:p>
            <a:pPr eaLnBrk="1" hangingPunct="1"/>
            <a:r>
              <a:rPr lang="en-US" sz="2400" dirty="0">
                <a:latin typeface="Tahoma" charset="0"/>
                <a:ea typeface="ＭＳ Ｐゴシック" charset="0"/>
                <a:cs typeface="ＭＳ Ｐゴシック" charset="0"/>
              </a:rPr>
              <a:t>Largest nuclear weapons: 20 megatons</a:t>
            </a:r>
          </a:p>
          <a:p>
            <a:pPr eaLnBrk="1" hangingPunct="1"/>
            <a:r>
              <a:rPr lang="en-US" sz="2400" dirty="0">
                <a:latin typeface="Tahoma" charset="0"/>
                <a:ea typeface="ＭＳ Ｐゴシック" charset="0"/>
                <a:cs typeface="ＭＳ Ｐゴシック" charset="0"/>
              </a:rPr>
              <a:t>= Freight train full of TNT stretching from Los Angeles to New York City</a:t>
            </a:r>
          </a:p>
        </p:txBody>
      </p:sp>
      <p:pic>
        <p:nvPicPr>
          <p:cNvPr id="32771" name="Picture 10" descr="murrah"/>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295900" y="1295400"/>
            <a:ext cx="3848100" cy="4587875"/>
          </a:xfrm>
        </p:spPr>
      </p:pic>
      <p:sp>
        <p:nvSpPr>
          <p:cNvPr id="2" name="Slide Number Placeholder 1"/>
          <p:cNvSpPr>
            <a:spLocks noGrp="1"/>
          </p:cNvSpPr>
          <p:nvPr>
            <p:ph type="sldNum" sz="quarter" idx="12"/>
          </p:nvPr>
        </p:nvSpPr>
        <p:spPr/>
        <p:txBody>
          <a:bodyPr/>
          <a:lstStyle/>
          <a:p>
            <a:pPr>
              <a:defRPr/>
            </a:pPr>
            <a:fld id="{6CA818C7-36BF-5444-AF3F-DE17D88BBBE1}" type="slidenum">
              <a:rPr lang="en-US" smtClean="0"/>
              <a:pPr>
                <a:defRPr/>
              </a:pPr>
              <a:t>107</a:t>
            </a:fld>
            <a:endParaRPr lang="en-US"/>
          </a:p>
        </p:txBody>
      </p:sp>
    </p:spTree>
    <p:extLst>
      <p:ext uri="{BB962C8B-B14F-4D97-AF65-F5344CB8AC3E}">
        <p14:creationId xmlns:p14="http://schemas.microsoft.com/office/powerpoint/2010/main" val="32093354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2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62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62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62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62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title"/>
          </p:nvPr>
        </p:nvSpPr>
        <p:spPr/>
        <p:txBody>
          <a:bodyPr/>
          <a:lstStyle/>
          <a:p>
            <a:pPr eaLnBrk="1" hangingPunct="1"/>
            <a:r>
              <a:rPr lang="en-US" sz="4000" dirty="0">
                <a:latin typeface="Tahoma" charset="0"/>
                <a:ea typeface="ＭＳ Ｐゴシック" charset="0"/>
                <a:cs typeface="ＭＳ Ｐゴシック" charset="0"/>
              </a:rPr>
              <a:t>Effects of Nuclear Weapons</a:t>
            </a:r>
          </a:p>
        </p:txBody>
      </p:sp>
      <p:sp>
        <p:nvSpPr>
          <p:cNvPr id="34818" name="Rectangle 3"/>
          <p:cNvSpPr>
            <a:spLocks noGrp="1" noChangeArrowheads="1"/>
          </p:cNvSpPr>
          <p:nvPr>
            <p:ph type="body" idx="1"/>
          </p:nvPr>
        </p:nvSpPr>
        <p:spPr>
          <a:xfrm>
            <a:off x="990600" y="1524000"/>
            <a:ext cx="2971800" cy="5029200"/>
          </a:xfrm>
        </p:spPr>
        <p:txBody>
          <a:bodyPr/>
          <a:lstStyle/>
          <a:p>
            <a:pPr eaLnBrk="1" hangingPunct="1"/>
            <a:r>
              <a:rPr lang="en-US" sz="4000" dirty="0">
                <a:latin typeface="Tahoma" charset="0"/>
                <a:ea typeface="ＭＳ Ｐゴシック" charset="0"/>
                <a:cs typeface="ＭＳ Ｐゴシック" charset="0"/>
              </a:rPr>
              <a:t>Blast</a:t>
            </a:r>
          </a:p>
          <a:p>
            <a:pPr eaLnBrk="1" hangingPunct="1"/>
            <a:r>
              <a:rPr lang="en-US" sz="4000" dirty="0">
                <a:latin typeface="Tahoma" charset="0"/>
                <a:ea typeface="ＭＳ Ｐゴシック" charset="0"/>
                <a:cs typeface="ＭＳ Ｐゴシック" charset="0"/>
              </a:rPr>
              <a:t>Heat</a:t>
            </a:r>
          </a:p>
          <a:p>
            <a:pPr eaLnBrk="1" hangingPunct="1"/>
            <a:r>
              <a:rPr lang="en-US" sz="4000" dirty="0">
                <a:latin typeface="Tahoma" charset="0"/>
                <a:ea typeface="ＭＳ Ｐゴシック" charset="0"/>
                <a:cs typeface="ＭＳ Ｐゴシック" charset="0"/>
              </a:rPr>
              <a:t>Radiation</a:t>
            </a:r>
          </a:p>
          <a:p>
            <a:pPr eaLnBrk="1" hangingPunct="1"/>
            <a:r>
              <a:rPr lang="en-US" sz="4000" dirty="0">
                <a:latin typeface="Tahoma" charset="0"/>
                <a:ea typeface="ＭＳ Ｐゴシック" charset="0"/>
                <a:cs typeface="ＭＳ Ｐゴシック" charset="0"/>
              </a:rPr>
              <a:t>Ecological</a:t>
            </a:r>
          </a:p>
        </p:txBody>
      </p:sp>
      <p:pic>
        <p:nvPicPr>
          <p:cNvPr id="34819" name="Picture 4" descr="hydrogen bomb test photo in pacific cropp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1447800"/>
            <a:ext cx="508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4C7A47AA-0103-5C4A-8E37-A8A949B16A7C}" type="slidenum">
              <a:rPr lang="en-US" smtClean="0"/>
              <a:pPr>
                <a:defRPr/>
              </a:pPr>
              <a:t>108</a:t>
            </a:fld>
            <a:endParaRPr lang="en-US"/>
          </a:p>
        </p:txBody>
      </p:sp>
    </p:spTree>
    <p:extLst>
      <p:ext uri="{BB962C8B-B14F-4D97-AF65-F5344CB8AC3E}">
        <p14:creationId xmlns:p14="http://schemas.microsoft.com/office/powerpoint/2010/main" val="2018191479"/>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066800" y="6400800"/>
            <a:ext cx="5486400" cy="4572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43009" name="Title 1"/>
          <p:cNvSpPr>
            <a:spLocks noGrp="1"/>
          </p:cNvSpPr>
          <p:nvPr>
            <p:ph type="title" idx="4294967295"/>
          </p:nvPr>
        </p:nvSpPr>
        <p:spPr>
          <a:xfrm>
            <a:off x="1219200" y="-25400"/>
            <a:ext cx="7793038" cy="558800"/>
          </a:xfrm>
        </p:spPr>
        <p:txBody>
          <a:bodyPr/>
          <a:lstStyle/>
          <a:p>
            <a:r>
              <a:rPr lang="en-US" sz="3200" dirty="0">
                <a:latin typeface="Tahoma" charset="0"/>
                <a:ea typeface="ＭＳ Ｐゴシック" charset="0"/>
                <a:cs typeface="ＭＳ Ｐゴシック" charset="0"/>
              </a:rPr>
              <a:t>Effect of a </a:t>
            </a:r>
            <a:r>
              <a:rPr lang="en-US" sz="3200" dirty="0" smtClean="0">
                <a:latin typeface="Tahoma" charset="0"/>
                <a:ea typeface="ＭＳ Ｐゴシック" charset="0"/>
                <a:cs typeface="ＭＳ Ｐゴシック" charset="0"/>
              </a:rPr>
              <a:t>150 </a:t>
            </a:r>
            <a:r>
              <a:rPr lang="en-US" sz="3200" dirty="0" err="1">
                <a:latin typeface="Tahoma" charset="0"/>
                <a:ea typeface="ＭＳ Ｐゴシック" charset="0"/>
                <a:cs typeface="ＭＳ Ｐゴシック" charset="0"/>
              </a:rPr>
              <a:t>kt</a:t>
            </a:r>
            <a:r>
              <a:rPr lang="en-US" sz="3200" dirty="0">
                <a:latin typeface="Tahoma" charset="0"/>
                <a:ea typeface="ＭＳ Ｐゴシック" charset="0"/>
                <a:cs typeface="ＭＳ Ｐゴシック" charset="0"/>
              </a:rPr>
              <a:t> bomb </a:t>
            </a:r>
            <a:r>
              <a:rPr lang="en-US" sz="3200" dirty="0" smtClean="0">
                <a:latin typeface="Tahoma" charset="0"/>
                <a:ea typeface="ＭＳ Ｐゴシック" charset="0"/>
                <a:cs typeface="ＭＳ Ｐゴシック" charset="0"/>
              </a:rPr>
              <a:t>on SF</a:t>
            </a:r>
            <a:endParaRPr lang="en-US" sz="3200" dirty="0">
              <a:latin typeface="Tahoma" charset="0"/>
              <a:ea typeface="ＭＳ Ｐゴシック" charset="0"/>
              <a:cs typeface="ＭＳ Ｐゴシック" charset="0"/>
            </a:endParaRPr>
          </a:p>
        </p:txBody>
      </p:sp>
      <p:sp>
        <p:nvSpPr>
          <p:cNvPr id="2" name="Slide Number Placeholder 1"/>
          <p:cNvSpPr>
            <a:spLocks noGrp="1"/>
          </p:cNvSpPr>
          <p:nvPr>
            <p:ph type="sldNum" sz="quarter" idx="12"/>
          </p:nvPr>
        </p:nvSpPr>
        <p:spPr/>
        <p:txBody>
          <a:bodyPr/>
          <a:lstStyle/>
          <a:p>
            <a:pPr>
              <a:defRPr/>
            </a:pPr>
            <a:fld id="{AC6C1A03-C3CF-2146-8A6B-D024660B2BBD}" type="slidenum">
              <a:rPr lang="en-US" smtClean="0"/>
              <a:pPr>
                <a:defRPr/>
              </a:pPr>
              <a:t>109</a:t>
            </a:fld>
            <a:endParaRPr lang="en-US"/>
          </a:p>
        </p:txBody>
      </p:sp>
      <p:pic>
        <p:nvPicPr>
          <p:cNvPr id="3" name="Picture 2" descr="Screenshot 2017-03-06 22.22.2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3400"/>
            <a:ext cx="9144000" cy="5826265"/>
          </a:xfrm>
          <a:prstGeom prst="rect">
            <a:avLst/>
          </a:prstGeom>
        </p:spPr>
      </p:pic>
      <p:sp>
        <p:nvSpPr>
          <p:cNvPr id="4" name="Rectangle 3"/>
          <p:cNvSpPr/>
          <p:nvPr/>
        </p:nvSpPr>
        <p:spPr>
          <a:xfrm>
            <a:off x="1219200" y="6358235"/>
            <a:ext cx="7696200" cy="461665"/>
          </a:xfrm>
          <a:prstGeom prst="rect">
            <a:avLst/>
          </a:prstGeom>
        </p:spPr>
        <p:txBody>
          <a:bodyPr wrap="square">
            <a:spAutoFit/>
          </a:bodyPr>
          <a:lstStyle/>
          <a:p>
            <a:r>
              <a:rPr lang="en-US" dirty="0">
                <a:solidFill>
                  <a:srgbClr val="FF0000"/>
                </a:solidFill>
                <a:hlinkClick r:id="rId4"/>
              </a:rPr>
              <a:t>https://</a:t>
            </a:r>
            <a:r>
              <a:rPr lang="en-US" dirty="0" err="1">
                <a:solidFill>
                  <a:srgbClr val="FF0000"/>
                </a:solidFill>
                <a:hlinkClick r:id="rId4"/>
              </a:rPr>
              <a:t>nuclearsecrecy.com</a:t>
            </a:r>
            <a:r>
              <a:rPr lang="en-US" dirty="0">
                <a:solidFill>
                  <a:srgbClr val="FF0000"/>
                </a:solidFill>
                <a:hlinkClick r:id="rId4"/>
              </a:rPr>
              <a:t>/</a:t>
            </a:r>
            <a:r>
              <a:rPr lang="en-US" dirty="0" err="1">
                <a:solidFill>
                  <a:srgbClr val="FF0000"/>
                </a:solidFill>
                <a:hlinkClick r:id="rId4"/>
              </a:rPr>
              <a:t>nukemap</a:t>
            </a:r>
            <a:r>
              <a:rPr lang="en-US" dirty="0">
                <a:solidFill>
                  <a:srgbClr val="FF0000"/>
                </a:solidFill>
                <a:hlinkClick r:id="rId4"/>
              </a:rPr>
              <a:t>/</a:t>
            </a:r>
            <a:endParaRPr lang="en-US" dirty="0">
              <a:solidFill>
                <a:srgbClr val="FF0000"/>
              </a:solidFill>
            </a:endParaRPr>
          </a:p>
        </p:txBody>
      </p:sp>
    </p:spTree>
    <p:extLst>
      <p:ext uri="{BB962C8B-B14F-4D97-AF65-F5344CB8AC3E}">
        <p14:creationId xmlns:p14="http://schemas.microsoft.com/office/powerpoint/2010/main" val="241687515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1295400" y="76200"/>
            <a:ext cx="7086600" cy="838200"/>
          </a:xfrm>
        </p:spPr>
        <p:txBody>
          <a:bodyPr/>
          <a:lstStyle/>
          <a:p>
            <a:pPr eaLnBrk="1" hangingPunct="1"/>
            <a:r>
              <a:rPr lang="en-US" sz="4000" dirty="0" smtClean="0">
                <a:solidFill>
                  <a:srgbClr val="404040"/>
                </a:solidFill>
                <a:latin typeface="Times" charset="0"/>
                <a:ea typeface="ＭＳ Ｐゴシック" charset="0"/>
                <a:cs typeface="Times" charset="0"/>
              </a:rPr>
              <a:t>Global warming made simple</a:t>
            </a:r>
            <a:endParaRPr lang="en-US" sz="4000" dirty="0">
              <a:solidFill>
                <a:srgbClr val="404040"/>
              </a:solidFill>
              <a:latin typeface="Times New Roman" charset="0"/>
              <a:ea typeface="ＭＳ Ｐゴシック" charset="0"/>
              <a:cs typeface="ＭＳ Ｐゴシック" charset="0"/>
            </a:endParaRPr>
          </a:p>
        </p:txBody>
      </p:sp>
      <p:sp>
        <p:nvSpPr>
          <p:cNvPr id="4" name="Content Placeholder 3"/>
          <p:cNvSpPr>
            <a:spLocks noGrp="1"/>
          </p:cNvSpPr>
          <p:nvPr>
            <p:ph idx="1"/>
          </p:nvPr>
        </p:nvSpPr>
        <p:spPr>
          <a:xfrm>
            <a:off x="1371600" y="1219200"/>
            <a:ext cx="7391400" cy="5029200"/>
          </a:xfrm>
        </p:spPr>
        <p:txBody>
          <a:bodyPr/>
          <a:lstStyle/>
          <a:p>
            <a:pPr>
              <a:buFont typeface="Monotype Sorts" charset="2"/>
              <a:buChar char="n"/>
              <a:defRPr/>
            </a:pPr>
            <a:r>
              <a:rPr lang="en-US" sz="4400" dirty="0">
                <a:solidFill>
                  <a:schemeClr val="tx2"/>
                </a:solidFill>
                <a:latin typeface="+mj-lt"/>
              </a:rPr>
              <a:t>It’s </a:t>
            </a:r>
            <a:r>
              <a:rPr lang="en-US" sz="4400" dirty="0" smtClean="0">
                <a:solidFill>
                  <a:schemeClr val="tx2"/>
                </a:solidFill>
                <a:latin typeface="+mj-lt"/>
              </a:rPr>
              <a:t>real </a:t>
            </a:r>
            <a:endParaRPr lang="en-US" sz="4400" dirty="0">
              <a:solidFill>
                <a:schemeClr val="tx2"/>
              </a:solidFill>
              <a:latin typeface="+mj-lt"/>
            </a:endParaRPr>
          </a:p>
          <a:p>
            <a:pPr>
              <a:buFont typeface="Monotype Sorts" charset="2"/>
              <a:buChar char="n"/>
              <a:defRPr/>
            </a:pPr>
            <a:r>
              <a:rPr lang="en-US" sz="4400" dirty="0">
                <a:solidFill>
                  <a:srgbClr val="FF0000"/>
                </a:solidFill>
                <a:latin typeface="+mj-lt"/>
              </a:rPr>
              <a:t>We’re causing it (unequally)</a:t>
            </a:r>
          </a:p>
          <a:p>
            <a:pPr>
              <a:buFont typeface="Monotype Sorts" charset="2"/>
              <a:buChar char="n"/>
              <a:defRPr/>
            </a:pPr>
            <a:r>
              <a:rPr lang="en-US" sz="4400" dirty="0">
                <a:solidFill>
                  <a:schemeClr val="tx2"/>
                </a:solidFill>
                <a:latin typeface="+mj-lt"/>
              </a:rPr>
              <a:t>It’s bad for us (unequally)</a:t>
            </a:r>
          </a:p>
          <a:p>
            <a:pPr>
              <a:buFont typeface="Monotype Sorts" charset="2"/>
              <a:buChar char="n"/>
              <a:defRPr/>
            </a:pPr>
            <a:r>
              <a:rPr lang="en-US" sz="4400" dirty="0">
                <a:solidFill>
                  <a:schemeClr val="tx2"/>
                </a:solidFill>
                <a:latin typeface="+mj-lt"/>
              </a:rPr>
              <a:t>There are things we can do</a:t>
            </a:r>
          </a:p>
          <a:p>
            <a:pPr>
              <a:buFont typeface="Monotype Sorts" charset="2"/>
              <a:buChar char="n"/>
              <a:defRPr/>
            </a:pPr>
            <a:r>
              <a:rPr lang="en-US" sz="4400" dirty="0">
                <a:solidFill>
                  <a:schemeClr val="tx2"/>
                </a:solidFill>
                <a:latin typeface="+mj-lt"/>
              </a:rPr>
              <a:t>There are “co-benefits” to doing them</a:t>
            </a:r>
            <a:r>
              <a:rPr lang="en-US" dirty="0"/>
              <a:t> </a:t>
            </a:r>
          </a:p>
        </p:txBody>
      </p:sp>
      <p:sp>
        <p:nvSpPr>
          <p:cNvPr id="2048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CF09C97-8DB1-5F4E-BC70-E9CD60E8C97E}" type="slidenum">
              <a:rPr lang="en-US" sz="1400">
                <a:latin typeface="Arial" charset="0"/>
              </a:rPr>
              <a:pPr/>
              <a:t>11</a:t>
            </a:fld>
            <a:endParaRPr lang="en-US" sz="1400">
              <a:latin typeface="Arial" charset="0"/>
            </a:endParaRPr>
          </a:p>
        </p:txBody>
      </p:sp>
    </p:spTree>
    <p:custDataLst>
      <p:tags r:id="rId1"/>
    </p:custDataLst>
    <p:extLst>
      <p:ext uri="{BB962C8B-B14F-4D97-AF65-F5344CB8AC3E}">
        <p14:creationId xmlns:p14="http://schemas.microsoft.com/office/powerpoint/2010/main" val="665840871"/>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p:txBody>
          <a:bodyPr/>
          <a:lstStyle/>
          <a:p>
            <a:r>
              <a:rPr lang="en-US" dirty="0">
                <a:latin typeface="Tahoma" charset="0"/>
                <a:ea typeface="ＭＳ Ｐゴシック" charset="0"/>
                <a:cs typeface="ＭＳ Ｐゴシック" charset="0"/>
              </a:rPr>
              <a:t>BB Demonstration</a:t>
            </a:r>
          </a:p>
        </p:txBody>
      </p:sp>
      <p:sp>
        <p:nvSpPr>
          <p:cNvPr id="3" name="Text Placeholder 2"/>
          <p:cNvSpPr>
            <a:spLocks noGrp="1"/>
          </p:cNvSpPr>
          <p:nvPr>
            <p:ph type="body" idx="4294967295"/>
          </p:nvPr>
        </p:nvSpPr>
        <p:spPr>
          <a:xfrm>
            <a:off x="1219200" y="1676400"/>
            <a:ext cx="7772400" cy="4114800"/>
          </a:xfrm>
        </p:spPr>
        <p:txBody>
          <a:bodyPr/>
          <a:lstStyle/>
          <a:p>
            <a:pPr>
              <a:defRPr/>
            </a:pPr>
            <a:r>
              <a:rPr lang="en-US" dirty="0" smtClean="0"/>
              <a:t>One BB = 130 kilotons of explosive power</a:t>
            </a:r>
          </a:p>
          <a:p>
            <a:pPr lvl="1">
              <a:defRPr/>
            </a:pPr>
            <a:r>
              <a:rPr lang="en-US" dirty="0" smtClean="0"/>
              <a:t>About 10 Hiroshima-sized bombs</a:t>
            </a:r>
          </a:p>
          <a:p>
            <a:pPr lvl="1">
              <a:defRPr/>
            </a:pPr>
            <a:r>
              <a:rPr lang="en-US" dirty="0" smtClean="0"/>
              <a:t>87% of one W-80 bomb shown with </a:t>
            </a:r>
            <a:r>
              <a:rPr lang="en-US" dirty="0" err="1" smtClean="0"/>
              <a:t>NukeMap</a:t>
            </a:r>
            <a:endParaRPr lang="en-US" dirty="0" smtClean="0"/>
          </a:p>
          <a:p>
            <a:pPr>
              <a:defRPr/>
            </a:pPr>
            <a:r>
              <a:rPr lang="en-US" dirty="0" smtClean="0"/>
              <a:t>Total US nuclear arsenal, 4480 warheads, ~800 megatons </a:t>
            </a:r>
          </a:p>
          <a:p>
            <a:pPr>
              <a:defRPr/>
            </a:pPr>
            <a:r>
              <a:rPr lang="en-US" dirty="0" smtClean="0"/>
              <a:t>~6000 BBs</a:t>
            </a:r>
          </a:p>
          <a:p>
            <a:pPr marL="0" indent="0">
              <a:buFont typeface="Wingdings" charset="0"/>
              <a:buNone/>
              <a:defRPr/>
            </a:pPr>
            <a:endParaRPr lang="en-US" dirty="0"/>
          </a:p>
        </p:txBody>
      </p:sp>
      <p:sp>
        <p:nvSpPr>
          <p:cNvPr id="2" name="Slide Number Placeholder 1"/>
          <p:cNvSpPr>
            <a:spLocks noGrp="1"/>
          </p:cNvSpPr>
          <p:nvPr>
            <p:ph type="sldNum" sz="quarter" idx="12"/>
          </p:nvPr>
        </p:nvSpPr>
        <p:spPr/>
        <p:txBody>
          <a:bodyPr/>
          <a:lstStyle/>
          <a:p>
            <a:pPr>
              <a:defRPr/>
            </a:pPr>
            <a:fld id="{0B795BA3-E53B-4341-82EA-AA30570677E8}" type="slidenum">
              <a:rPr lang="en-US" smtClean="0"/>
              <a:pPr>
                <a:defRPr/>
              </a:pPr>
              <a:t>110</a:t>
            </a:fld>
            <a:endParaRPr lang="en-US"/>
          </a:p>
        </p:txBody>
      </p:sp>
    </p:spTree>
    <p:extLst>
      <p:ext uri="{BB962C8B-B14F-4D97-AF65-F5344CB8AC3E}">
        <p14:creationId xmlns:p14="http://schemas.microsoft.com/office/powerpoint/2010/main" val="3616713077"/>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5105400" cy="762000"/>
          </a:xfrm>
        </p:spPr>
        <p:txBody>
          <a:bodyPr/>
          <a:lstStyle/>
          <a:p>
            <a:r>
              <a:rPr lang="en-US" dirty="0" smtClean="0"/>
              <a:t>Nuclear Weapons Ban Treaty</a:t>
            </a:r>
            <a:endParaRPr lang="en-US" dirty="0"/>
          </a:p>
        </p:txBody>
      </p:sp>
      <p:sp>
        <p:nvSpPr>
          <p:cNvPr id="3" name="Slide Number Placeholder 2"/>
          <p:cNvSpPr>
            <a:spLocks noGrp="1"/>
          </p:cNvSpPr>
          <p:nvPr>
            <p:ph type="sldNum" sz="quarter" idx="12"/>
          </p:nvPr>
        </p:nvSpPr>
        <p:spPr/>
        <p:txBody>
          <a:bodyPr/>
          <a:lstStyle/>
          <a:p>
            <a:pPr>
              <a:defRPr/>
            </a:pPr>
            <a:fld id="{0B795BA3-E53B-4341-82EA-AA30570677E8}" type="slidenum">
              <a:rPr lang="en-US" smtClean="0"/>
              <a:pPr>
                <a:defRPr/>
              </a:pPr>
              <a:t>111</a:t>
            </a:fld>
            <a:endParaRPr lang="en-US"/>
          </a:p>
        </p:txBody>
      </p:sp>
      <p:sp>
        <p:nvSpPr>
          <p:cNvPr id="5" name="Text Placeholder 4"/>
          <p:cNvSpPr>
            <a:spLocks noGrp="1"/>
          </p:cNvSpPr>
          <p:nvPr>
            <p:ph type="body" idx="4294967295"/>
          </p:nvPr>
        </p:nvSpPr>
        <p:spPr>
          <a:xfrm>
            <a:off x="1066800" y="1447800"/>
            <a:ext cx="7772400" cy="4114800"/>
          </a:xfrm>
        </p:spPr>
        <p:txBody>
          <a:bodyPr/>
          <a:lstStyle/>
          <a:p>
            <a:r>
              <a:rPr lang="en-US" dirty="0" smtClean="0"/>
              <a:t> ICAN = International Campaign to Abolish Nuclear Weapons</a:t>
            </a:r>
          </a:p>
          <a:p>
            <a:pPr lvl="1"/>
            <a:r>
              <a:rPr lang="en-US" dirty="0" smtClean="0"/>
              <a:t>(PSR, IPPNW major players)</a:t>
            </a:r>
          </a:p>
          <a:p>
            <a:r>
              <a:rPr lang="en-US" dirty="0" smtClean="0"/>
              <a:t>United Nations voted October 27, 2016 to move forward with negotiations to abolish nuclear weapons</a:t>
            </a:r>
          </a:p>
          <a:p>
            <a:r>
              <a:rPr lang="en-US" dirty="0" smtClean="0"/>
              <a:t>(Already required under the Nuclear Nonproliferation Treaty)</a:t>
            </a:r>
          </a:p>
          <a:p>
            <a:r>
              <a:rPr lang="en-US" dirty="0" smtClean="0"/>
              <a:t>(Nuclear weapons states and some allies voted no.)</a:t>
            </a:r>
            <a:endParaRPr lang="en-US" dirty="0"/>
          </a:p>
        </p:txBody>
      </p:sp>
      <p:pic>
        <p:nvPicPr>
          <p:cNvPr id="6" name="Picture 5" descr="Screenshot 2017-03-06 22.47.3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7300" y="152400"/>
            <a:ext cx="2819400" cy="1333500"/>
          </a:xfrm>
          <a:prstGeom prst="rect">
            <a:avLst/>
          </a:prstGeom>
        </p:spPr>
      </p:pic>
    </p:spTree>
    <p:extLst>
      <p:ext uri="{BB962C8B-B14F-4D97-AF65-F5344CB8AC3E}">
        <p14:creationId xmlns:p14="http://schemas.microsoft.com/office/powerpoint/2010/main" val="1117692476"/>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8077200" cy="914400"/>
          </a:xfrm>
        </p:spPr>
        <p:txBody>
          <a:bodyPr/>
          <a:lstStyle/>
          <a:p>
            <a:pPr>
              <a:defRPr/>
            </a:pPr>
            <a:r>
              <a:rPr lang="en-US" sz="3600" dirty="0">
                <a:latin typeface="+mn-lt"/>
              </a:rPr>
              <a:t>Co-benefit of eating less meat: lower ischemic heart disease rates</a:t>
            </a:r>
          </a:p>
        </p:txBody>
      </p:sp>
      <p:pic>
        <p:nvPicPr>
          <p:cNvPr id="9830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143000"/>
            <a:ext cx="7772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TextBox 4"/>
          <p:cNvSpPr txBox="1">
            <a:spLocks noChangeArrowheads="1"/>
          </p:cNvSpPr>
          <p:nvPr/>
        </p:nvSpPr>
        <p:spPr bwMode="auto">
          <a:xfrm>
            <a:off x="1066800" y="5934075"/>
            <a:ext cx="8077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a:t>Key TJ et al. Mortality in vegetarians and non-vegetarians: a collaborative analysis of 8300 deaths among 76,000 men and women in five prospective studies.  Public Health Nutr 1998;1:33-41.  </a:t>
            </a:r>
          </a:p>
        </p:txBody>
      </p:sp>
      <p:sp>
        <p:nvSpPr>
          <p:cNvPr id="9830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5F9F352-C574-E04F-991A-56DCF857F728}" type="slidenum">
              <a:rPr lang="en-US" sz="1400">
                <a:latin typeface="Arial" charset="0"/>
              </a:rPr>
              <a:pPr/>
              <a:t>112</a:t>
            </a:fld>
            <a:endParaRPr lang="en-US" sz="1400">
              <a:latin typeface="Arial" charset="0"/>
            </a:endParaRPr>
          </a:p>
        </p:txBody>
      </p:sp>
    </p:spTree>
    <p:extLst>
      <p:ext uri="{BB962C8B-B14F-4D97-AF65-F5344CB8AC3E}">
        <p14:creationId xmlns:p14="http://schemas.microsoft.com/office/powerpoint/2010/main" val="1016683365"/>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le 1"/>
          <p:cNvSpPr>
            <a:spLocks noGrp="1"/>
          </p:cNvSpPr>
          <p:nvPr>
            <p:ph type="title"/>
          </p:nvPr>
        </p:nvSpPr>
        <p:spPr>
          <a:xfrm>
            <a:off x="990600" y="0"/>
            <a:ext cx="7772400" cy="457200"/>
          </a:xfrm>
        </p:spPr>
        <p:txBody>
          <a:bodyPr/>
          <a:lstStyle/>
          <a:p>
            <a:r>
              <a:rPr lang="en-US">
                <a:latin typeface="Times New Roman" charset="0"/>
                <a:ea typeface="ＭＳ Ｐゴシック" charset="0"/>
                <a:cs typeface="ＭＳ Ｐゴシック" charset="0"/>
              </a:rPr>
              <a:t>Divestment movement</a:t>
            </a:r>
          </a:p>
        </p:txBody>
      </p:sp>
      <p:sp>
        <p:nvSpPr>
          <p:cNvPr id="11571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C8CC75D-E850-654F-90B9-A4110EA58812}" type="slidenum">
              <a:rPr lang="en-US" sz="1400">
                <a:latin typeface="Arial" charset="0"/>
              </a:rPr>
              <a:pPr/>
              <a:t>113</a:t>
            </a:fld>
            <a:endParaRPr lang="en-US" sz="1400">
              <a:latin typeface="Arial" charset="0"/>
            </a:endParaRPr>
          </a:p>
        </p:txBody>
      </p:sp>
      <p:pic>
        <p:nvPicPr>
          <p:cNvPr id="11571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533400"/>
            <a:ext cx="5410200" cy="361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6" name="Content Placeholder 6"/>
          <p:cNvSpPr>
            <a:spLocks noGrp="1"/>
          </p:cNvSpPr>
          <p:nvPr>
            <p:ph idx="1"/>
          </p:nvPr>
        </p:nvSpPr>
        <p:spPr>
          <a:xfrm>
            <a:off x="914400" y="4191000"/>
            <a:ext cx="7772400" cy="2057400"/>
          </a:xfrm>
        </p:spPr>
        <p:txBody>
          <a:bodyPr/>
          <a:lstStyle/>
          <a:p>
            <a:r>
              <a:rPr lang="en-US" sz="2400">
                <a:latin typeface="Arial" charset="0"/>
                <a:ea typeface="ＭＳ Ｐゴシック" charset="0"/>
                <a:cs typeface="ＭＳ Ｐゴシック" charset="0"/>
              </a:rPr>
              <a:t>192 Campus organizations in 1</a:t>
            </a:r>
            <a:r>
              <a:rPr lang="en-US" sz="2400" baseline="30000">
                <a:latin typeface="Arial" charset="0"/>
                <a:ea typeface="ＭＳ Ｐゴシック" charset="0"/>
                <a:cs typeface="ＭＳ Ｐゴシック" charset="0"/>
              </a:rPr>
              <a:t>st</a:t>
            </a:r>
            <a:r>
              <a:rPr lang="en-US" sz="2400">
                <a:latin typeface="Arial" charset="0"/>
                <a:ea typeface="ＭＳ Ｐゴシック" charset="0"/>
                <a:cs typeface="ＭＳ Ｐゴシック" charset="0"/>
              </a:rPr>
              <a:t> month</a:t>
            </a:r>
          </a:p>
          <a:p>
            <a:r>
              <a:rPr lang="en-US" sz="2400">
                <a:latin typeface="Arial" charset="0"/>
                <a:ea typeface="ＭＳ Ｐゴシック" charset="0"/>
                <a:cs typeface="ＭＳ Ｐゴシック" charset="0"/>
              </a:rPr>
              <a:t>Seattle City Employees</a:t>
            </a:r>
            <a:r>
              <a:rPr lang="ja-JP" altLang="en-US" sz="2400">
                <a:latin typeface="Arial" charset="0"/>
                <a:ea typeface="ＭＳ Ｐゴシック" charset="0"/>
                <a:cs typeface="ＭＳ Ｐゴシック" charset="0"/>
              </a:rPr>
              <a:t>’</a:t>
            </a:r>
            <a:r>
              <a:rPr lang="en-US" altLang="ja-JP" sz="2400">
                <a:latin typeface="Arial" charset="0"/>
                <a:ea typeface="ＭＳ Ｐゴシック" charset="0"/>
                <a:cs typeface="ＭＳ Ｐゴシック" charset="0"/>
              </a:rPr>
              <a:t> Retirement System (SCERS)</a:t>
            </a:r>
          </a:p>
          <a:p>
            <a:r>
              <a:rPr lang="en-US" sz="2400">
                <a:latin typeface="Arial" charset="0"/>
                <a:ea typeface="ＭＳ Ｐゴシック" charset="0"/>
                <a:cs typeface="ＭＳ Ｐゴシック" charset="0"/>
              </a:rPr>
              <a:t>Support from Nelson Mandela</a:t>
            </a:r>
          </a:p>
          <a:p>
            <a:r>
              <a:rPr lang="ja-JP" altLang="en-US" sz="2400">
                <a:latin typeface="Arial" charset="0"/>
                <a:ea typeface="ＭＳ Ｐゴシック" charset="0"/>
                <a:cs typeface="ＭＳ Ｐゴシック" charset="0"/>
              </a:rPr>
              <a:t>“</a:t>
            </a:r>
            <a:r>
              <a:rPr lang="en-US" altLang="ja-JP" sz="2400">
                <a:latin typeface="Arial" charset="0"/>
                <a:ea typeface="ＭＳ Ｐゴシック" charset="0"/>
                <a:cs typeface="ＭＳ Ｐゴシック" charset="0"/>
              </a:rPr>
              <a:t>If it's wrong to wreck the climate then it's wrong to profit from that wreckage.</a:t>
            </a:r>
            <a:r>
              <a:rPr lang="ja-JP" altLang="en-US" sz="2400">
                <a:latin typeface="Arial" charset="0"/>
                <a:ea typeface="ＭＳ Ｐゴシック" charset="0"/>
                <a:cs typeface="ＭＳ Ｐゴシック" charset="0"/>
              </a:rPr>
              <a:t>”</a:t>
            </a:r>
            <a:r>
              <a:rPr lang="en-US" altLang="ja-JP" sz="2400">
                <a:latin typeface="Arial" charset="0"/>
                <a:ea typeface="ＭＳ Ｐゴシック" charset="0"/>
                <a:cs typeface="ＭＳ Ｐゴシック" charset="0"/>
              </a:rPr>
              <a:t> – Bill McKibben, 350.org</a:t>
            </a:r>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263291725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p:cNvSpPr>
            <a:spLocks noGrp="1"/>
          </p:cNvSpPr>
          <p:nvPr>
            <p:ph type="title"/>
          </p:nvPr>
        </p:nvSpPr>
        <p:spPr>
          <a:xfrm>
            <a:off x="990600" y="0"/>
            <a:ext cx="7848600" cy="609600"/>
          </a:xfrm>
        </p:spPr>
        <p:txBody>
          <a:bodyPr/>
          <a:lstStyle/>
          <a:p>
            <a:pPr>
              <a:defRPr/>
            </a:pPr>
            <a:r>
              <a:rPr lang="en-US" sz="3600" dirty="0" smtClean="0">
                <a:latin typeface="+mn-lt"/>
                <a:ea typeface="ＭＳ Ｐゴシック" charset="0"/>
                <a:cs typeface="ＭＳ Ｐゴシック" charset="0"/>
              </a:rPr>
              <a:t>Root Cause #1: Global </a:t>
            </a:r>
            <a:r>
              <a:rPr lang="en-US" sz="3600" dirty="0">
                <a:latin typeface="+mn-lt"/>
                <a:ea typeface="ＭＳ Ｐゴシック" charset="0"/>
                <a:cs typeface="ＭＳ Ｐゴシック" charset="0"/>
              </a:rPr>
              <a:t>Population</a:t>
            </a:r>
          </a:p>
        </p:txBody>
      </p:sp>
      <p:sp>
        <p:nvSpPr>
          <p:cNvPr id="30722"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200">
                <a:solidFill>
                  <a:srgbClr val="FF0000"/>
                </a:solidFill>
                <a:latin typeface="Times New Roman" pitchFamily="18" charset="0"/>
                <a:ea typeface="MS PGothic" pitchFamily="34" charset="-128"/>
              </a:defRPr>
            </a:lvl1pPr>
            <a:lvl2pPr marL="742950" indent="-285750" eaLnBrk="0" hangingPunct="0">
              <a:defRPr kumimoji="1" sz="3200">
                <a:solidFill>
                  <a:srgbClr val="FF0000"/>
                </a:solidFill>
                <a:latin typeface="Times New Roman" pitchFamily="18" charset="0"/>
                <a:ea typeface="MS PGothic" pitchFamily="34" charset="-128"/>
              </a:defRPr>
            </a:lvl2pPr>
            <a:lvl3pPr marL="1143000" indent="-228600" eaLnBrk="0" hangingPunct="0">
              <a:defRPr kumimoji="1" sz="3200">
                <a:solidFill>
                  <a:srgbClr val="FF0000"/>
                </a:solidFill>
                <a:latin typeface="Times New Roman" pitchFamily="18" charset="0"/>
                <a:ea typeface="MS PGothic" pitchFamily="34" charset="-128"/>
              </a:defRPr>
            </a:lvl3pPr>
            <a:lvl4pPr marL="1600200" indent="-228600" eaLnBrk="0" hangingPunct="0">
              <a:defRPr kumimoji="1" sz="3200">
                <a:solidFill>
                  <a:srgbClr val="FF0000"/>
                </a:solidFill>
                <a:latin typeface="Times New Roman" pitchFamily="18" charset="0"/>
                <a:ea typeface="MS PGothic" pitchFamily="34" charset="-128"/>
              </a:defRPr>
            </a:lvl4pPr>
            <a:lvl5pPr marL="2057400" indent="-228600" eaLnBrk="0" hangingPunct="0">
              <a:defRPr kumimoji="1" sz="3200">
                <a:solidFill>
                  <a:srgbClr val="FF0000"/>
                </a:solidFill>
                <a:latin typeface="Times New Roman" pitchFamily="18" charset="0"/>
                <a:ea typeface="MS PGothic" pitchFamily="34" charset="-128"/>
              </a:defRPr>
            </a:lvl5pPr>
            <a:lvl6pPr marL="2514600" indent="-228600" eaLnBrk="0" fontAlgn="base" hangingPunct="0">
              <a:spcBef>
                <a:spcPct val="0"/>
              </a:spcBef>
              <a:spcAft>
                <a:spcPct val="0"/>
              </a:spcAft>
              <a:defRPr kumimoji="1" sz="3200">
                <a:solidFill>
                  <a:srgbClr val="FF0000"/>
                </a:solidFill>
                <a:latin typeface="Times New Roman" pitchFamily="18" charset="0"/>
                <a:ea typeface="MS PGothic" pitchFamily="34" charset="-128"/>
              </a:defRPr>
            </a:lvl6pPr>
            <a:lvl7pPr marL="2971800" indent="-228600" eaLnBrk="0" fontAlgn="base" hangingPunct="0">
              <a:spcBef>
                <a:spcPct val="0"/>
              </a:spcBef>
              <a:spcAft>
                <a:spcPct val="0"/>
              </a:spcAft>
              <a:defRPr kumimoji="1" sz="3200">
                <a:solidFill>
                  <a:srgbClr val="FF0000"/>
                </a:solidFill>
                <a:latin typeface="Times New Roman" pitchFamily="18" charset="0"/>
                <a:ea typeface="MS PGothic" pitchFamily="34" charset="-128"/>
              </a:defRPr>
            </a:lvl7pPr>
            <a:lvl8pPr marL="3429000" indent="-228600" eaLnBrk="0" fontAlgn="base" hangingPunct="0">
              <a:spcBef>
                <a:spcPct val="0"/>
              </a:spcBef>
              <a:spcAft>
                <a:spcPct val="0"/>
              </a:spcAft>
              <a:defRPr kumimoji="1" sz="3200">
                <a:solidFill>
                  <a:srgbClr val="FF0000"/>
                </a:solidFill>
                <a:latin typeface="Times New Roman" pitchFamily="18" charset="0"/>
                <a:ea typeface="MS PGothic" pitchFamily="34" charset="-128"/>
              </a:defRPr>
            </a:lvl8pPr>
            <a:lvl9pPr marL="3886200" indent="-228600" eaLnBrk="0" fontAlgn="base" hangingPunct="0">
              <a:spcBef>
                <a:spcPct val="0"/>
              </a:spcBef>
              <a:spcAft>
                <a:spcPct val="0"/>
              </a:spcAft>
              <a:defRPr kumimoji="1" sz="3200">
                <a:solidFill>
                  <a:srgbClr val="FF0000"/>
                </a:solidFill>
                <a:latin typeface="Times New Roman" pitchFamily="18" charset="0"/>
                <a:ea typeface="MS PGothic" pitchFamily="34" charset="-128"/>
              </a:defRPr>
            </a:lvl9pPr>
          </a:lstStyle>
          <a:p>
            <a:fld id="{90CB3291-8B8B-49B1-A709-D92EB87D62AC}" type="slidenum">
              <a:rPr kumimoji="0" lang="en-US" altLang="en-US" sz="1400">
                <a:solidFill>
                  <a:schemeClr val="tx1"/>
                </a:solidFill>
                <a:latin typeface="Arial" pitchFamily="34" charset="0"/>
              </a:rPr>
              <a:pPr/>
              <a:t>12</a:t>
            </a:fld>
            <a:endParaRPr kumimoji="0" lang="en-US" altLang="en-US" sz="1400">
              <a:solidFill>
                <a:schemeClr val="tx1"/>
              </a:solidFill>
              <a:latin typeface="Arial" pitchFamily="34" charset="0"/>
            </a:endParaRPr>
          </a:p>
        </p:txBody>
      </p:sp>
      <p:pic>
        <p:nvPicPr>
          <p:cNvPr id="3072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838200"/>
            <a:ext cx="8105775"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567917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 y="-223838"/>
            <a:ext cx="9559925" cy="729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TextBox 4"/>
          <p:cNvSpPr txBox="1">
            <a:spLocks noChangeArrowheads="1"/>
          </p:cNvSpPr>
          <p:nvPr/>
        </p:nvSpPr>
        <p:spPr bwMode="auto">
          <a:xfrm>
            <a:off x="762000" y="533400"/>
            <a:ext cx="7924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chemeClr val="tx2"/>
                </a:solidFill>
              </a:rPr>
              <a:t>The world energy system is dominated by fossil </a:t>
            </a:r>
            <a:r>
              <a:rPr lang="en-US" b="1" dirty="0" err="1">
                <a:solidFill>
                  <a:schemeClr val="tx2"/>
                </a:solidFill>
              </a:rPr>
              <a:t>fuels</a:t>
            </a:r>
            <a:r>
              <a:rPr lang="en-US" b="1" dirty="0" err="1">
                <a:solidFill>
                  <a:schemeClr val="bg1"/>
                </a:solidFill>
              </a:rPr>
              <a:t>and</a:t>
            </a:r>
            <a:r>
              <a:rPr lang="en-US" b="1" dirty="0">
                <a:solidFill>
                  <a:schemeClr val="bg1"/>
                </a:solidFill>
              </a:rPr>
              <a:t> gas </a:t>
            </a:r>
          </a:p>
        </p:txBody>
      </p:sp>
      <p:sp>
        <p:nvSpPr>
          <p:cNvPr id="34819" name="TextBox 5"/>
          <p:cNvSpPr txBox="1">
            <a:spLocks noChangeArrowheads="1"/>
          </p:cNvSpPr>
          <p:nvPr/>
        </p:nvSpPr>
        <p:spPr bwMode="auto">
          <a:xfrm>
            <a:off x="7424738" y="5024438"/>
            <a:ext cx="17192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200">
                <a:solidFill>
                  <a:schemeClr val="bg1"/>
                </a:solidFill>
              </a:rPr>
              <a:t>Hydro + means hydro power plus renewables besides biomass</a:t>
            </a:r>
          </a:p>
        </p:txBody>
      </p:sp>
      <p:sp>
        <p:nvSpPr>
          <p:cNvPr id="3482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2A72A6E-5564-ED4A-B50E-983EDFCD2789}" type="slidenum">
              <a:rPr lang="en-US" sz="1400">
                <a:latin typeface="Arial" charset="0"/>
              </a:rPr>
              <a:pPr/>
              <a:t>13</a:t>
            </a:fld>
            <a:endParaRPr lang="en-US" sz="1400">
              <a:latin typeface="Arial" charset="0"/>
            </a:endParaRPr>
          </a:p>
        </p:txBody>
      </p:sp>
      <p:sp>
        <p:nvSpPr>
          <p:cNvPr id="34821" name="TextBox 5"/>
          <p:cNvSpPr txBox="1">
            <a:spLocks noChangeArrowheads="1"/>
          </p:cNvSpPr>
          <p:nvPr/>
        </p:nvSpPr>
        <p:spPr bwMode="auto">
          <a:xfrm>
            <a:off x="5029200" y="6273800"/>
            <a:ext cx="3886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600">
                <a:solidFill>
                  <a:schemeClr val="accent2"/>
                </a:solidFill>
                <a:latin typeface="Corbel" charset="0"/>
              </a:rPr>
              <a:t>Kennedy, Donald and the Editors of Science Magazine, State of the Planet 2008-2009</a:t>
            </a:r>
            <a:endParaRPr lang="en-US" sz="1600"/>
          </a:p>
        </p:txBody>
      </p:sp>
      <p:sp>
        <p:nvSpPr>
          <p:cNvPr id="34822" name="TextBox 6"/>
          <p:cNvSpPr txBox="1">
            <a:spLocks noChangeArrowheads="1"/>
          </p:cNvSpPr>
          <p:nvPr/>
        </p:nvSpPr>
        <p:spPr bwMode="auto">
          <a:xfrm>
            <a:off x="0" y="6488113"/>
            <a:ext cx="3657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a:t>EJ= Exajoules = 10</a:t>
            </a:r>
            <a:r>
              <a:rPr lang="en-US" sz="2000" baseline="30000"/>
              <a:t>18</a:t>
            </a:r>
            <a:r>
              <a:rPr lang="en-US" sz="2000"/>
              <a:t> Joules</a:t>
            </a:r>
          </a:p>
        </p:txBody>
      </p:sp>
      <p:sp>
        <p:nvSpPr>
          <p:cNvPr id="2" name="TextBox 1"/>
          <p:cNvSpPr txBox="1"/>
          <p:nvPr/>
        </p:nvSpPr>
        <p:spPr>
          <a:xfrm>
            <a:off x="1676400" y="1828800"/>
            <a:ext cx="3810000" cy="1569660"/>
          </a:xfrm>
          <a:prstGeom prst="rect">
            <a:avLst/>
          </a:prstGeom>
          <a:noFill/>
        </p:spPr>
        <p:txBody>
          <a:bodyPr wrap="square" rtlCol="0">
            <a:spAutoFit/>
          </a:bodyPr>
          <a:lstStyle/>
          <a:p>
            <a:pPr marL="342900" indent="-342900">
              <a:buFont typeface="Arial"/>
              <a:buChar char="•"/>
            </a:pPr>
            <a:r>
              <a:rPr lang="en-US" dirty="0" smtClean="0"/>
              <a:t>20 × increase in energy use since 1850</a:t>
            </a:r>
          </a:p>
          <a:p>
            <a:pPr marL="342900" indent="-342900">
              <a:buFont typeface="Arial"/>
              <a:buChar char="•"/>
            </a:pPr>
            <a:r>
              <a:rPr lang="en-US" dirty="0" smtClean="0"/>
              <a:t>5 × higher population</a:t>
            </a:r>
          </a:p>
          <a:p>
            <a:pPr marL="342900" indent="-342900">
              <a:buFont typeface="Arial"/>
              <a:buChar char="•"/>
            </a:pPr>
            <a:r>
              <a:rPr lang="en-US" dirty="0" smtClean="0"/>
              <a:t>4 × higher per capita use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4"/>
          <p:cNvSpPr>
            <a:spLocks noGrp="1"/>
          </p:cNvSpPr>
          <p:nvPr>
            <p:ph type="title"/>
          </p:nvPr>
        </p:nvSpPr>
        <p:spPr>
          <a:xfrm>
            <a:off x="1143000" y="152400"/>
            <a:ext cx="7848600" cy="566738"/>
          </a:xfrm>
        </p:spPr>
        <p:txBody>
          <a:bodyPr/>
          <a:lstStyle/>
          <a:p>
            <a:r>
              <a:rPr lang="en-US" sz="3200" b="0">
                <a:latin typeface="Arial" charset="0"/>
                <a:ea typeface="ＭＳ Ｐゴシック" charset="0"/>
                <a:cs typeface="ＭＳ Ｐゴシック" charset="0"/>
              </a:rPr>
              <a:t>CO</a:t>
            </a:r>
            <a:r>
              <a:rPr lang="en-US" sz="3200" b="0" baseline="-25000">
                <a:latin typeface="Arial" charset="0"/>
                <a:ea typeface="ＭＳ Ｐゴシック" charset="0"/>
                <a:cs typeface="ＭＳ Ｐゴシック" charset="0"/>
              </a:rPr>
              <a:t>2</a:t>
            </a:r>
            <a:r>
              <a:rPr lang="en-US" sz="3200" b="0">
                <a:latin typeface="Arial" charset="0"/>
                <a:ea typeface="ＭＳ Ｐゴシック" charset="0"/>
                <a:cs typeface="ＭＳ Ｐゴシック" charset="0"/>
              </a:rPr>
              <a:t> Record from Antarctic Ice Bubbles</a:t>
            </a:r>
          </a:p>
        </p:txBody>
      </p:sp>
      <p:pic>
        <p:nvPicPr>
          <p:cNvPr id="3686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9144000" cy="620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Box 6"/>
          <p:cNvSpPr txBox="1">
            <a:spLocks noChangeArrowheads="1"/>
          </p:cNvSpPr>
          <p:nvPr/>
        </p:nvSpPr>
        <p:spPr bwMode="auto">
          <a:xfrm>
            <a:off x="0" y="1981200"/>
            <a:ext cx="525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dirty="0"/>
              <a:t>http://</a:t>
            </a:r>
            <a:r>
              <a:rPr lang="en-US" dirty="0" err="1"/>
              <a:t>www.ncdc.noaa.gov</a:t>
            </a:r>
            <a:r>
              <a:rPr lang="en-US" dirty="0"/>
              <a:t>/indicators/</a:t>
            </a:r>
          </a:p>
        </p:txBody>
      </p:sp>
      <p:sp>
        <p:nvSpPr>
          <p:cNvPr id="36868" name="Slide Number Placeholder 7"/>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D2F9015-EABB-1543-A09F-87BEB30634A9}" type="slidenum">
              <a:rPr lang="en-US" sz="1400">
                <a:latin typeface="Arial" charset="0"/>
              </a:rPr>
              <a:pPr/>
              <a:t>14</a:t>
            </a:fld>
            <a:endParaRPr lang="en-US" sz="140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3" descr="FAQ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8914" name="TextBox 2"/>
          <p:cNvSpPr txBox="1">
            <a:spLocks noChangeArrowheads="1"/>
          </p:cNvSpPr>
          <p:nvPr/>
        </p:nvSpPr>
        <p:spPr bwMode="auto">
          <a:xfrm>
            <a:off x="3349625" y="515938"/>
            <a:ext cx="19812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500">
                <a:solidFill>
                  <a:schemeClr val="bg1"/>
                </a:solidFill>
              </a:rPr>
              <a:t>Source: IPCC, 2007</a:t>
            </a:r>
          </a:p>
        </p:txBody>
      </p:sp>
      <p:sp>
        <p:nvSpPr>
          <p:cNvPr id="38915"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64CC482-E374-E34F-9802-B56D96D3F6D9}" type="slidenum">
              <a:rPr lang="en-US" sz="1400">
                <a:latin typeface="Arial" charset="0"/>
              </a:rPr>
              <a:pPr/>
              <a:t>15</a:t>
            </a:fld>
            <a:endParaRPr lang="en-US" sz="1400">
              <a:latin typeface="Arial" charset="0"/>
            </a:endParaRPr>
          </a:p>
        </p:txBody>
      </p:sp>
      <p:sp>
        <p:nvSpPr>
          <p:cNvPr id="38916" name="TextBox 4"/>
          <p:cNvSpPr txBox="1">
            <a:spLocks noChangeArrowheads="1"/>
          </p:cNvSpPr>
          <p:nvPr/>
        </p:nvSpPr>
        <p:spPr bwMode="auto">
          <a:xfrm>
            <a:off x="5664200" y="1200150"/>
            <a:ext cx="1346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FF0000"/>
                </a:solidFill>
              </a:rPr>
              <a:t>GWP*=1</a:t>
            </a:r>
          </a:p>
        </p:txBody>
      </p:sp>
      <p:sp>
        <p:nvSpPr>
          <p:cNvPr id="38917" name="TextBox 5"/>
          <p:cNvSpPr txBox="1">
            <a:spLocks noChangeArrowheads="1"/>
          </p:cNvSpPr>
          <p:nvPr/>
        </p:nvSpPr>
        <p:spPr bwMode="auto">
          <a:xfrm>
            <a:off x="5638800" y="1676400"/>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0000FF"/>
                </a:solidFill>
              </a:rPr>
              <a:t>GWP=23</a:t>
            </a:r>
          </a:p>
        </p:txBody>
      </p:sp>
      <p:sp>
        <p:nvSpPr>
          <p:cNvPr id="38918" name="TextBox 6"/>
          <p:cNvSpPr txBox="1">
            <a:spLocks noChangeArrowheads="1"/>
          </p:cNvSpPr>
          <p:nvPr/>
        </p:nvSpPr>
        <p:spPr bwMode="auto">
          <a:xfrm>
            <a:off x="5638800" y="2209800"/>
            <a:ext cx="1752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t>GWP=298</a:t>
            </a:r>
          </a:p>
        </p:txBody>
      </p:sp>
      <p:cxnSp>
        <p:nvCxnSpPr>
          <p:cNvPr id="9" name="Straight Arrow Connector 8"/>
          <p:cNvCxnSpPr/>
          <p:nvPr/>
        </p:nvCxnSpPr>
        <p:spPr>
          <a:xfrm rot="5400000" flipH="1" flipV="1">
            <a:off x="6827044" y="1023144"/>
            <a:ext cx="1065212" cy="6985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38920" name="TextBox 9"/>
          <p:cNvSpPr txBox="1">
            <a:spLocks noChangeArrowheads="1"/>
          </p:cNvSpPr>
          <p:nvPr/>
        </p:nvSpPr>
        <p:spPr bwMode="auto">
          <a:xfrm>
            <a:off x="2133600" y="3276600"/>
            <a:ext cx="4114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t>*Global Warming Potential (relateive to CO</a:t>
            </a:r>
            <a:r>
              <a:rPr lang="en-US" baseline="-25000"/>
              <a:t>2</a:t>
            </a:r>
            <a:r>
              <a:rPr lang="en-US"/>
              <a:t>)</a:t>
            </a:r>
            <a:endParaRPr lang="en-US" baseline="-25000"/>
          </a:p>
        </p:txBody>
      </p:sp>
      <p:sp>
        <p:nvSpPr>
          <p:cNvPr id="38921" name="TextBox 9"/>
          <p:cNvSpPr txBox="1">
            <a:spLocks noChangeArrowheads="1"/>
          </p:cNvSpPr>
          <p:nvPr/>
        </p:nvSpPr>
        <p:spPr bwMode="auto">
          <a:xfrm>
            <a:off x="1600200" y="609600"/>
            <a:ext cx="4724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800">
                <a:latin typeface="Arial" charset="0"/>
              </a:rPr>
              <a:t>Not just CO</a:t>
            </a:r>
            <a:r>
              <a:rPr lang="en-US" sz="2800" baseline="-25000">
                <a:latin typeface="Arial" charset="0"/>
              </a:rPr>
              <a:t>2</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a:xfrm>
            <a:off x="631825" y="1227138"/>
            <a:ext cx="3657600" cy="566737"/>
          </a:xfrm>
        </p:spPr>
        <p:txBody>
          <a:bodyPr/>
          <a:lstStyle/>
          <a:p>
            <a:pPr eaLnBrk="1" hangingPunct="1"/>
            <a:endParaRPr lang="en-US">
              <a:latin typeface="Corbel" charset="0"/>
              <a:ea typeface="ＭＳ Ｐゴシック" charset="0"/>
              <a:cs typeface="ＭＳ Ｐゴシック" charset="0"/>
            </a:endParaRPr>
          </a:p>
        </p:txBody>
      </p:sp>
      <p:sp>
        <p:nvSpPr>
          <p:cNvPr id="40962" name="Picture Placeholder 2"/>
          <p:cNvSpPr>
            <a:spLocks noGrp="1"/>
          </p:cNvSpPr>
          <p:nvPr>
            <p:ph type="pic" idx="1"/>
          </p:nvPr>
        </p:nvSpPr>
        <p:spPr>
          <a:xfrm rot="194096">
            <a:off x="4845050" y="976313"/>
            <a:ext cx="3497263" cy="4746625"/>
          </a:xfrm>
        </p:spPr>
      </p:sp>
      <p:sp>
        <p:nvSpPr>
          <p:cNvPr id="40963" name="Text Placeholder 3"/>
          <p:cNvSpPr>
            <a:spLocks noGrp="1"/>
          </p:cNvSpPr>
          <p:nvPr>
            <p:ph type="body" sz="half" idx="2"/>
          </p:nvPr>
        </p:nvSpPr>
        <p:spPr>
          <a:xfrm>
            <a:off x="631825" y="1800225"/>
            <a:ext cx="3657600" cy="3990975"/>
          </a:xfrm>
        </p:spPr>
        <p:txBody>
          <a:bodyPr/>
          <a:lstStyle/>
          <a:p>
            <a:pPr eaLnBrk="1" hangingPunct="1"/>
            <a:endParaRPr lang="en-US">
              <a:latin typeface="Corbel" charset="0"/>
              <a:ea typeface="ＭＳ Ｐゴシック" charset="0"/>
              <a:cs typeface="ＭＳ Ｐゴシック" charset="0"/>
            </a:endParaRPr>
          </a:p>
        </p:txBody>
      </p:sp>
      <p:sp>
        <p:nvSpPr>
          <p:cNvPr id="40964"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6A537F2-A441-E64B-AA35-A49D528EB745}" type="slidenum">
              <a:rPr lang="en-US" sz="1400">
                <a:latin typeface="Arial" charset="0"/>
              </a:rPr>
              <a:pPr/>
              <a:t>16</a:t>
            </a:fld>
            <a:endParaRPr lang="en-US" sz="1400">
              <a:latin typeface="Arial" charset="0"/>
            </a:endParaRPr>
          </a:p>
        </p:txBody>
      </p:sp>
      <p:pic>
        <p:nvPicPr>
          <p:cNvPr id="40965" name="Picture 3" descr="FAQ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13" y="-152400"/>
            <a:ext cx="9432926" cy="746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TextBox 5"/>
          <p:cNvSpPr txBox="1">
            <a:spLocks noChangeArrowheads="1"/>
          </p:cNvSpPr>
          <p:nvPr/>
        </p:nvSpPr>
        <p:spPr bwMode="auto">
          <a:xfrm>
            <a:off x="0" y="6303963"/>
            <a:ext cx="49672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000">
                <a:solidFill>
                  <a:schemeClr val="bg1"/>
                </a:solidFill>
              </a:rPr>
              <a:t>Source: </a:t>
            </a:r>
          </a:p>
          <a:p>
            <a:r>
              <a:rPr lang="en-US" sz="1000">
                <a:solidFill>
                  <a:schemeClr val="bg1"/>
                </a:solidFill>
              </a:rPr>
              <a:t>http://www.global-greenhouse-warming.com/what-is-the-greenhouse-effect.html</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28600"/>
            <a:ext cx="3505200" cy="685800"/>
          </a:xfrm>
        </p:spPr>
        <p:txBody>
          <a:bodyPr/>
          <a:lstStyle/>
          <a:p>
            <a:r>
              <a:rPr lang="en-US" dirty="0" smtClean="0"/>
              <a:t>Where does the heat go?</a:t>
            </a:r>
            <a:endParaRPr lang="en-US" dirty="0"/>
          </a:p>
        </p:txBody>
      </p:sp>
      <p:sp>
        <p:nvSpPr>
          <p:cNvPr id="3" name="Content Placeholder 2"/>
          <p:cNvSpPr>
            <a:spLocks noGrp="1"/>
          </p:cNvSpPr>
          <p:nvPr>
            <p:ph idx="1"/>
          </p:nvPr>
        </p:nvSpPr>
        <p:spPr>
          <a:xfrm>
            <a:off x="1219200" y="1752600"/>
            <a:ext cx="2438400" cy="4114800"/>
          </a:xfrm>
        </p:spPr>
        <p:txBody>
          <a:bodyPr/>
          <a:lstStyle/>
          <a:p>
            <a:pPr rtl="0" eaLnBrk="0" fontAlgn="base" hangingPunct="0"/>
            <a:r>
              <a:rPr kumimoji="1" lang="en-US" sz="3200" dirty="0" smtClean="0">
                <a:solidFill>
                  <a:schemeClr val="tx1"/>
                </a:solidFill>
                <a:effectLst/>
                <a:latin typeface="+mn-lt"/>
                <a:ea typeface="ＭＳ Ｐゴシック" charset="-128"/>
                <a:cs typeface="ＭＳ Ｐゴシック" charset="-128"/>
              </a:rPr>
              <a:t>&gt; 90% </a:t>
            </a:r>
            <a:r>
              <a:rPr kumimoji="1" lang="en-US" sz="3200" baseline="0" dirty="0" smtClean="0">
                <a:solidFill>
                  <a:schemeClr val="tx1"/>
                </a:solidFill>
                <a:effectLst/>
                <a:latin typeface="+mn-lt"/>
                <a:ea typeface="ＭＳ Ｐゴシック" charset="-128"/>
                <a:cs typeface="ＭＳ Ｐゴシック" charset="-128"/>
              </a:rPr>
              <a:t>has </a:t>
            </a:r>
            <a:r>
              <a:rPr kumimoji="1" lang="en-US" sz="3200" baseline="0" dirty="0" smtClean="0">
                <a:solidFill>
                  <a:schemeClr val="tx1"/>
                </a:solidFill>
                <a:effectLst/>
                <a:latin typeface="+mn-lt"/>
                <a:ea typeface="ＭＳ Ｐゴシック" charset="-128"/>
                <a:cs typeface="ＭＳ Ｐゴシック" charset="-128"/>
              </a:rPr>
              <a:t>been absorbed by </a:t>
            </a:r>
            <a:r>
              <a:rPr kumimoji="1" lang="en-US" sz="3200" baseline="0" dirty="0" smtClean="0">
                <a:solidFill>
                  <a:schemeClr val="tx1"/>
                </a:solidFill>
                <a:effectLst/>
                <a:latin typeface="+mn-lt"/>
                <a:ea typeface="ＭＳ Ｐゴシック" charset="-128"/>
                <a:cs typeface="ＭＳ Ｐゴシック" charset="-128"/>
              </a:rPr>
              <a:t>oceans</a:t>
            </a:r>
            <a:endParaRPr lang="en-US" dirty="0"/>
          </a:p>
          <a:p>
            <a:pPr rtl="0" eaLnBrk="0" fontAlgn="base" hangingPunct="0"/>
            <a:endParaRPr lang="en-US" sz="3200" dirty="0" smtClean="0">
              <a:effectLst/>
            </a:endParaRPr>
          </a:p>
        </p:txBody>
      </p:sp>
      <p:sp>
        <p:nvSpPr>
          <p:cNvPr id="4" name="Slide Number Placeholder 3"/>
          <p:cNvSpPr>
            <a:spLocks noGrp="1"/>
          </p:cNvSpPr>
          <p:nvPr>
            <p:ph type="sldNum" sz="quarter" idx="12"/>
          </p:nvPr>
        </p:nvSpPr>
        <p:spPr/>
        <p:txBody>
          <a:bodyPr/>
          <a:lstStyle/>
          <a:p>
            <a:pPr>
              <a:defRPr/>
            </a:pPr>
            <a:fld id="{4C7A47AA-0103-5C4A-8E37-A8A949B16A7C}" type="slidenum">
              <a:rPr lang="en-US" smtClean="0"/>
              <a:pPr>
                <a:defRPr/>
              </a:pPr>
              <a:t>17</a:t>
            </a:fld>
            <a:endParaRPr lang="en-US"/>
          </a:p>
        </p:txBody>
      </p:sp>
      <p:pic>
        <p:nvPicPr>
          <p:cNvPr id="5" name="Picture 4"/>
          <p:cNvPicPr>
            <a:picLocks noChangeAspect="1"/>
          </p:cNvPicPr>
          <p:nvPr/>
        </p:nvPicPr>
        <p:blipFill>
          <a:blip r:embed="rId3"/>
          <a:stretch>
            <a:fillRect/>
          </a:stretch>
        </p:blipFill>
        <p:spPr>
          <a:xfrm>
            <a:off x="3733800" y="12699"/>
            <a:ext cx="5410200" cy="6875689"/>
          </a:xfrm>
          <a:prstGeom prst="rect">
            <a:avLst/>
          </a:prstGeom>
        </p:spPr>
      </p:pic>
    </p:spTree>
    <p:extLst>
      <p:ext uri="{BB962C8B-B14F-4D97-AF65-F5344CB8AC3E}">
        <p14:creationId xmlns:p14="http://schemas.microsoft.com/office/powerpoint/2010/main" val="381275476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a:xfrm>
            <a:off x="1143000" y="152400"/>
            <a:ext cx="7696200" cy="685800"/>
          </a:xfrm>
        </p:spPr>
        <p:txBody>
          <a:bodyPr/>
          <a:lstStyle/>
          <a:p>
            <a:pPr eaLnBrk="1" hangingPunct="1"/>
            <a:r>
              <a:rPr lang="en-US" sz="4000">
                <a:latin typeface="Corbel" charset="0"/>
                <a:ea typeface="ＭＳ Ｐゴシック" charset="0"/>
                <a:cs typeface="ＭＳ Ｐゴシック" charset="0"/>
              </a:rPr>
              <a:t>Climate change models</a:t>
            </a:r>
          </a:p>
        </p:txBody>
      </p:sp>
      <p:sp>
        <p:nvSpPr>
          <p:cNvPr id="43010" name="Content Placeholder 2"/>
          <p:cNvSpPr>
            <a:spLocks noGrp="1"/>
          </p:cNvSpPr>
          <p:nvPr>
            <p:ph idx="1"/>
          </p:nvPr>
        </p:nvSpPr>
        <p:spPr>
          <a:xfrm>
            <a:off x="990600" y="914400"/>
            <a:ext cx="7010400" cy="4876800"/>
          </a:xfrm>
        </p:spPr>
        <p:txBody>
          <a:bodyPr/>
          <a:lstStyle/>
          <a:p>
            <a:pPr eaLnBrk="1" hangingPunct="1"/>
            <a:r>
              <a:rPr lang="en-US">
                <a:latin typeface="Corbel" charset="0"/>
                <a:ea typeface="ＭＳ Ｐゴシック" charset="0"/>
                <a:cs typeface="ＭＳ Ｐゴシック" charset="0"/>
              </a:rPr>
              <a:t>Best science summary from Intergovernmental Panel on Climate Change (IPCC)</a:t>
            </a:r>
          </a:p>
          <a:p>
            <a:pPr eaLnBrk="1" hangingPunct="1">
              <a:buClr>
                <a:schemeClr val="bg2"/>
              </a:buClr>
            </a:pPr>
            <a:r>
              <a:rPr lang="en-US">
                <a:latin typeface="Corbel" charset="0"/>
                <a:ea typeface="ＭＳ Ｐゴシック" charset="0"/>
                <a:cs typeface="ＭＳ Ｐゴシック" charset="0"/>
              </a:rPr>
              <a:t>5</a:t>
            </a:r>
            <a:r>
              <a:rPr lang="en-US" baseline="30000">
                <a:latin typeface="Corbel" charset="0"/>
                <a:ea typeface="ＭＳ Ｐゴシック" charset="0"/>
                <a:cs typeface="ＭＳ Ｐゴシック" charset="0"/>
              </a:rPr>
              <a:t>th</a:t>
            </a:r>
            <a:r>
              <a:rPr lang="en-US">
                <a:latin typeface="Corbel" charset="0"/>
                <a:ea typeface="ＭＳ Ｐゴシック" charset="0"/>
                <a:cs typeface="ＭＳ Ｐゴシック" charset="0"/>
              </a:rPr>
              <a:t> Assessment Report (AR-5) released 10/1/13: 130 countries, 450 lead authors, 2500 expert reviewers, all volunteers</a:t>
            </a:r>
          </a:p>
          <a:p>
            <a:pPr eaLnBrk="1" hangingPunct="1">
              <a:buClr>
                <a:schemeClr val="bg2"/>
              </a:buClr>
            </a:pPr>
            <a:r>
              <a:rPr lang="en-US">
                <a:latin typeface="Corbel" charset="0"/>
                <a:ea typeface="ＭＳ Ｐゴシック" charset="0"/>
                <a:cs typeface="ＭＳ Ｐゴシック" charset="0"/>
              </a:rPr>
              <a:t>Peer review process - high level of transparency and scrutiny</a:t>
            </a:r>
          </a:p>
          <a:p>
            <a:pPr eaLnBrk="1" hangingPunct="1">
              <a:buClr>
                <a:schemeClr val="bg2"/>
              </a:buClr>
            </a:pPr>
            <a:r>
              <a:rPr lang="en-US">
                <a:latin typeface="Corbel" charset="0"/>
                <a:ea typeface="ＭＳ Ｐゴシック" charset="0"/>
                <a:cs typeface="ＭＳ Ｐゴシック" charset="0"/>
              </a:rPr>
              <a:t>Google </a:t>
            </a:r>
            <a:r>
              <a:rPr lang="ja-JP" altLang="en-US">
                <a:latin typeface="Corbel" charset="0"/>
                <a:ea typeface="ＭＳ Ｐゴシック" charset="0"/>
                <a:cs typeface="ＭＳ Ｐゴシック" charset="0"/>
              </a:rPr>
              <a:t>“</a:t>
            </a:r>
            <a:r>
              <a:rPr lang="en-US" altLang="ja-JP">
                <a:latin typeface="Corbel" charset="0"/>
                <a:ea typeface="ＭＳ Ｐゴシック" charset="0"/>
                <a:cs typeface="ＭＳ Ｐゴシック" charset="0"/>
              </a:rPr>
              <a:t>IPCC</a:t>
            </a:r>
            <a:r>
              <a:rPr lang="ja-JP" altLang="en-US">
                <a:latin typeface="Corbel" charset="0"/>
                <a:ea typeface="ＭＳ Ｐゴシック" charset="0"/>
                <a:cs typeface="ＭＳ Ｐゴシック" charset="0"/>
              </a:rPr>
              <a:t>”</a:t>
            </a:r>
            <a:endParaRPr lang="en-US">
              <a:latin typeface="Corbel" charset="0"/>
              <a:ea typeface="ＭＳ Ｐゴシック" charset="0"/>
              <a:cs typeface="ＭＳ Ｐゴシック" charset="0"/>
            </a:endParaRPr>
          </a:p>
        </p:txBody>
      </p:sp>
      <p:sp>
        <p:nvSpPr>
          <p:cNvPr id="4301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215AD70-519D-4F49-A52F-B8D9B3FB3735}" type="slidenum">
              <a:rPr lang="en-US" sz="1400">
                <a:latin typeface="Arial" charset="0"/>
              </a:rPr>
              <a:pPr/>
              <a:t>18</a:t>
            </a:fld>
            <a:endParaRPr lang="en-US" sz="140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a:xfrm>
            <a:off x="914400" y="0"/>
            <a:ext cx="7772400" cy="685800"/>
          </a:xfrm>
        </p:spPr>
        <p:txBody>
          <a:bodyPr/>
          <a:lstStyle/>
          <a:p>
            <a:r>
              <a:rPr lang="en-US" dirty="0">
                <a:latin typeface="Times New Roman" charset="0"/>
                <a:ea typeface="ＭＳ Ｐゴシック" charset="0"/>
                <a:cs typeface="ＭＳ Ｐゴシック" charset="0"/>
              </a:rPr>
              <a:t>Climate change models</a:t>
            </a:r>
          </a:p>
        </p:txBody>
      </p:sp>
      <p:pic>
        <p:nvPicPr>
          <p:cNvPr id="4813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9183688"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Box 3"/>
          <p:cNvSpPr txBox="1">
            <a:spLocks noChangeArrowheads="1"/>
          </p:cNvSpPr>
          <p:nvPr/>
        </p:nvSpPr>
        <p:spPr bwMode="auto">
          <a:xfrm>
            <a:off x="1905000" y="1295400"/>
            <a:ext cx="1295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t>= 3.6</a:t>
            </a:r>
            <a:r>
              <a:rPr lang="en-US">
                <a:sym typeface="Symbol" charset="0"/>
              </a:rPr>
              <a:t></a:t>
            </a:r>
            <a:r>
              <a:rPr lang="en-US"/>
              <a:t> F</a:t>
            </a:r>
          </a:p>
        </p:txBody>
      </p:sp>
      <p:sp>
        <p:nvSpPr>
          <p:cNvPr id="4813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103F4DB-96C6-3E41-8CFB-1B77E8919B38}" type="slidenum">
              <a:rPr lang="en-US" sz="1400">
                <a:latin typeface="Arial" charset="0"/>
              </a:rPr>
              <a:pPr/>
              <a:t>19</a:t>
            </a:fld>
            <a:endParaRPr lang="en-US" sz="140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52400"/>
            <a:ext cx="7772400" cy="762000"/>
          </a:xfrm>
        </p:spPr>
        <p:txBody>
          <a:bodyPr/>
          <a:lstStyle/>
          <a:p>
            <a:r>
              <a:rPr lang="en-US" dirty="0" smtClean="0"/>
              <a:t>Outline</a:t>
            </a:r>
            <a:endParaRPr lang="en-US" dirty="0"/>
          </a:p>
        </p:txBody>
      </p:sp>
      <p:sp>
        <p:nvSpPr>
          <p:cNvPr id="3" name="Content Placeholder 2"/>
          <p:cNvSpPr>
            <a:spLocks noGrp="1"/>
          </p:cNvSpPr>
          <p:nvPr>
            <p:ph idx="1"/>
          </p:nvPr>
        </p:nvSpPr>
        <p:spPr>
          <a:xfrm>
            <a:off x="990600" y="914400"/>
            <a:ext cx="7772400" cy="5410200"/>
          </a:xfrm>
        </p:spPr>
        <p:txBody>
          <a:bodyPr/>
          <a:lstStyle/>
          <a:p>
            <a:r>
              <a:rPr lang="en-US" dirty="0" smtClean="0"/>
              <a:t>Science</a:t>
            </a:r>
          </a:p>
          <a:p>
            <a:r>
              <a:rPr lang="en-US" dirty="0" smtClean="0"/>
              <a:t>Health effects</a:t>
            </a:r>
          </a:p>
          <a:p>
            <a:r>
              <a:rPr lang="en-US" dirty="0" smtClean="0"/>
              <a:t>Contribution by healthcare</a:t>
            </a:r>
          </a:p>
          <a:p>
            <a:r>
              <a:rPr lang="en-US" dirty="0" smtClean="0"/>
              <a:t>Mitigation and co-benefits</a:t>
            </a:r>
          </a:p>
          <a:p>
            <a:r>
              <a:rPr lang="en-US" dirty="0" smtClean="0"/>
              <a:t>Closing story</a:t>
            </a:r>
          </a:p>
          <a:p>
            <a:endParaRPr lang="en-US" dirty="0"/>
          </a:p>
        </p:txBody>
      </p:sp>
      <p:sp>
        <p:nvSpPr>
          <p:cNvPr id="4" name="Slide Number Placeholder 3"/>
          <p:cNvSpPr>
            <a:spLocks noGrp="1"/>
          </p:cNvSpPr>
          <p:nvPr>
            <p:ph type="sldNum" sz="quarter" idx="12"/>
          </p:nvPr>
        </p:nvSpPr>
        <p:spPr/>
        <p:txBody>
          <a:bodyPr/>
          <a:lstStyle/>
          <a:p>
            <a:pPr>
              <a:defRPr/>
            </a:pPr>
            <a:fld id="{4C7A47AA-0103-5C4A-8E37-A8A949B16A7C}" type="slidenum">
              <a:rPr lang="en-US" smtClean="0"/>
              <a:pPr>
                <a:defRPr/>
              </a:pPr>
              <a:t>2</a:t>
            </a:fld>
            <a:endParaRPr lang="en-US"/>
          </a:p>
        </p:txBody>
      </p:sp>
    </p:spTree>
    <p:extLst>
      <p:ext uri="{BB962C8B-B14F-4D97-AF65-F5344CB8AC3E}">
        <p14:creationId xmlns:p14="http://schemas.microsoft.com/office/powerpoint/2010/main" val="328127684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a:xfrm>
            <a:off x="990600" y="0"/>
            <a:ext cx="7772400" cy="533400"/>
          </a:xfrm>
        </p:spPr>
        <p:txBody>
          <a:bodyPr/>
          <a:lstStyle/>
          <a:p>
            <a:r>
              <a:rPr lang="en-US" sz="3600">
                <a:latin typeface="Times New Roman" charset="0"/>
                <a:ea typeface="ＭＳ Ｐゴシック" charset="0"/>
                <a:cs typeface="ＭＳ Ｐゴシック" charset="0"/>
              </a:rPr>
              <a:t>Global Average Temperature Models</a:t>
            </a:r>
          </a:p>
        </p:txBody>
      </p:sp>
      <p:sp>
        <p:nvSpPr>
          <p:cNvPr id="4505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1E68C15-4D9B-F74C-A07E-D19CA58B4821}" type="slidenum">
              <a:rPr lang="en-US" sz="1400">
                <a:latin typeface="Arial" charset="0"/>
              </a:rPr>
              <a:pPr/>
              <a:t>20</a:t>
            </a:fld>
            <a:endParaRPr lang="en-US" sz="1400">
              <a:latin typeface="Arial" charset="0"/>
            </a:endParaRPr>
          </a:p>
        </p:txBody>
      </p:sp>
      <p:pic>
        <p:nvPicPr>
          <p:cNvPr id="4505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38" y="685800"/>
            <a:ext cx="9478963"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Box 5"/>
          <p:cNvSpPr txBox="1">
            <a:spLocks noChangeArrowheads="1"/>
          </p:cNvSpPr>
          <p:nvPr/>
        </p:nvSpPr>
        <p:spPr bwMode="auto">
          <a:xfrm>
            <a:off x="5969000" y="5029200"/>
            <a:ext cx="32004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dirty="0"/>
              <a:t>https://</a:t>
            </a:r>
            <a:r>
              <a:rPr lang="en-US" sz="1800" dirty="0" err="1"/>
              <a:t>www.ncdc.noaa.gov</a:t>
            </a:r>
            <a:r>
              <a:rPr lang="en-US" sz="1800" dirty="0"/>
              <a:t>/monitoring-references/</a:t>
            </a:r>
            <a:r>
              <a:rPr lang="en-US" sz="1800" dirty="0" err="1"/>
              <a:t>faq</a:t>
            </a:r>
            <a:r>
              <a:rPr lang="en-US" sz="1800" dirty="0"/>
              <a:t>/</a:t>
            </a:r>
            <a:r>
              <a:rPr lang="en-US" sz="1800" dirty="0" err="1"/>
              <a:t>indicators.php</a:t>
            </a:r>
            <a:endParaRPr lang="en-US" sz="1800" dirty="0"/>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ED794D6F-1F37-E943-8E2A-64BB0AF74197}" type="slidenum">
              <a:rPr lang="en-US" sz="1400">
                <a:latin typeface="Arial" charset="0"/>
              </a:rPr>
              <a:pPr/>
              <a:t>21</a:t>
            </a:fld>
            <a:endParaRPr lang="en-US" sz="1400">
              <a:latin typeface="Arial" charset="0"/>
            </a:endParaRPr>
          </a:p>
        </p:txBody>
      </p:sp>
      <p:pic>
        <p:nvPicPr>
          <p:cNvPr id="4710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324600" cy="428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700" y="4356100"/>
            <a:ext cx="83820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400800" y="3733800"/>
            <a:ext cx="2286000" cy="461665"/>
          </a:xfrm>
          <a:prstGeom prst="rect">
            <a:avLst/>
          </a:prstGeom>
        </p:spPr>
        <p:txBody>
          <a:bodyPr wrap="square">
            <a:spAutoFit/>
          </a:bodyPr>
          <a:lstStyle/>
          <a:p>
            <a:r>
              <a:rPr lang="en-US" dirty="0"/>
              <a:t>IPCC AR-</a:t>
            </a:r>
            <a:r>
              <a:rPr lang="en-US" dirty="0" smtClean="0"/>
              <a:t>5</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a:xfrm>
            <a:off x="1219200" y="457200"/>
            <a:ext cx="7772400" cy="685800"/>
          </a:xfrm>
        </p:spPr>
        <p:txBody>
          <a:bodyPr/>
          <a:lstStyle/>
          <a:p>
            <a:r>
              <a:rPr lang="en-US" dirty="0">
                <a:latin typeface="Times New Roman" charset="0"/>
                <a:ea typeface="ＭＳ Ｐゴシック" charset="0"/>
                <a:cs typeface="ＭＳ Ｐゴシック" charset="0"/>
              </a:rPr>
              <a:t>Positive feedback </a:t>
            </a:r>
            <a:r>
              <a:rPr lang="en-US" dirty="0" smtClean="0">
                <a:latin typeface="Times New Roman" charset="0"/>
                <a:ea typeface="ＭＳ Ｐゴシック" charset="0"/>
                <a:cs typeface="ＭＳ Ｐゴシック" charset="0"/>
              </a:rPr>
              <a:t>loops increase uncertainty</a:t>
            </a:r>
            <a:endParaRPr lang="en-US" dirty="0">
              <a:latin typeface="Times New Roman" charset="0"/>
              <a:ea typeface="ＭＳ Ｐゴシック" charset="0"/>
              <a:cs typeface="ＭＳ Ｐゴシック" charset="0"/>
            </a:endParaRPr>
          </a:p>
        </p:txBody>
      </p:sp>
      <p:sp>
        <p:nvSpPr>
          <p:cNvPr id="50178" name="Content Placeholder 2"/>
          <p:cNvSpPr>
            <a:spLocks noGrp="1"/>
          </p:cNvSpPr>
          <p:nvPr>
            <p:ph idx="1"/>
          </p:nvPr>
        </p:nvSpPr>
        <p:spPr>
          <a:xfrm>
            <a:off x="990600" y="1600200"/>
            <a:ext cx="7772400" cy="5257800"/>
          </a:xfrm>
        </p:spPr>
        <p:txBody>
          <a:bodyPr/>
          <a:lstStyle/>
          <a:p>
            <a:r>
              <a:rPr lang="en-US" sz="2800" dirty="0" smtClean="0">
                <a:latin typeface="Arial" charset="0"/>
                <a:ea typeface="ＭＳ Ｐゴシック" charset="0"/>
                <a:cs typeface="ＭＳ Ｐゴシック" charset="0"/>
              </a:rPr>
              <a:t>Warmer </a:t>
            </a:r>
            <a:r>
              <a:rPr lang="en-US" sz="2800" dirty="0">
                <a:latin typeface="Arial" charset="0"/>
                <a:ea typeface="ＭＳ Ｐゴシック" charset="0"/>
                <a:cs typeface="ＭＳ Ｐゴシック" charset="0"/>
              </a:rPr>
              <a:t>temperatures </a:t>
            </a:r>
            <a:r>
              <a:rPr lang="en-US" sz="2800" dirty="0">
                <a:latin typeface="Arial" charset="0"/>
                <a:ea typeface="ＭＳ Ｐゴシック" charset="0"/>
                <a:cs typeface="ＭＳ Ｐゴシック" charset="0"/>
                <a:sym typeface="Wingdings" charset="0"/>
              </a:rPr>
              <a:t> ice melts </a:t>
            </a:r>
            <a:r>
              <a:rPr lang="en-US" sz="2800" dirty="0">
                <a:latin typeface="Arial" charset="0"/>
                <a:ea typeface="ＭＳ Ｐゴシック" charset="0"/>
                <a:cs typeface="ＭＳ Ｐゴシック" charset="0"/>
              </a:rPr>
              <a:t> less heat is reflected, more heat is absorbed </a:t>
            </a:r>
            <a:r>
              <a:rPr lang="en-US" sz="2800" dirty="0">
                <a:latin typeface="Arial" charset="0"/>
                <a:ea typeface="ＭＳ Ｐゴシック" charset="0"/>
                <a:cs typeface="ＭＳ Ｐゴシック" charset="0"/>
                <a:sym typeface="Wingdings" charset="0"/>
              </a:rPr>
              <a:t> warmer temperatures</a:t>
            </a:r>
          </a:p>
          <a:p>
            <a:r>
              <a:rPr lang="en-US" sz="2800" dirty="0">
                <a:latin typeface="Arial" charset="0"/>
                <a:ea typeface="ＭＳ Ｐゴシック" charset="0"/>
                <a:cs typeface="ＭＳ Ｐゴシック" charset="0"/>
              </a:rPr>
              <a:t>Warmer temperatures </a:t>
            </a:r>
            <a:r>
              <a:rPr lang="en-US" sz="2800" dirty="0">
                <a:latin typeface="Arial" charset="0"/>
                <a:ea typeface="ＭＳ Ｐゴシック" charset="0"/>
                <a:cs typeface="ＭＳ Ｐゴシック" charset="0"/>
                <a:sym typeface="Wingdings" charset="0"/>
              </a:rPr>
              <a:t></a:t>
            </a:r>
            <a:r>
              <a:rPr lang="en-US" sz="2800" dirty="0">
                <a:latin typeface="Arial" charset="0"/>
                <a:ea typeface="ＭＳ Ｐゴシック" charset="0"/>
                <a:cs typeface="ＭＳ Ｐゴシック" charset="0"/>
              </a:rPr>
              <a:t> more water vapor (a greenhouse gas) </a:t>
            </a:r>
            <a:r>
              <a:rPr lang="en-US" sz="2800" dirty="0">
                <a:latin typeface="Arial" charset="0"/>
                <a:ea typeface="ＭＳ Ｐゴシック" charset="0"/>
                <a:cs typeface="ＭＳ Ｐゴシック" charset="0"/>
                <a:sym typeface="Wingdings" charset="0"/>
              </a:rPr>
              <a:t></a:t>
            </a:r>
            <a:r>
              <a:rPr lang="en-US" sz="2800" dirty="0">
                <a:latin typeface="Arial" charset="0"/>
                <a:ea typeface="ＭＳ Ｐゴシック" charset="0"/>
                <a:cs typeface="ＭＳ Ｐゴシック" charset="0"/>
              </a:rPr>
              <a:t> warmer temperatures</a:t>
            </a:r>
          </a:p>
          <a:p>
            <a:r>
              <a:rPr lang="en-US" sz="2800" dirty="0">
                <a:latin typeface="Arial" charset="0"/>
                <a:ea typeface="ＭＳ Ｐゴシック" charset="0"/>
                <a:cs typeface="ＭＳ Ｐゴシック" charset="0"/>
                <a:sym typeface="Wingdings" charset="0"/>
              </a:rPr>
              <a:t>Warmer temperatures </a:t>
            </a:r>
            <a:r>
              <a:rPr lang="en-US" sz="2800" dirty="0">
                <a:latin typeface="Arial" charset="0"/>
                <a:ea typeface="ＭＳ Ｐゴシック" charset="0"/>
                <a:cs typeface="ＭＳ Ｐゴシック" charset="0"/>
              </a:rPr>
              <a:t> permafrost melts </a:t>
            </a:r>
            <a:r>
              <a:rPr lang="en-US" sz="2800" dirty="0">
                <a:latin typeface="Arial" charset="0"/>
                <a:ea typeface="ＭＳ Ｐゴシック" charset="0"/>
                <a:cs typeface="ＭＳ Ｐゴシック" charset="0"/>
                <a:sym typeface="Wingdings" charset="0"/>
              </a:rPr>
              <a:t></a:t>
            </a:r>
            <a:r>
              <a:rPr lang="en-US" sz="2800" dirty="0">
                <a:latin typeface="Arial" charset="0"/>
                <a:ea typeface="ＭＳ Ｐゴシック" charset="0"/>
                <a:cs typeface="ＭＳ Ｐゴシック" charset="0"/>
              </a:rPr>
              <a:t> release of methane </a:t>
            </a:r>
            <a:r>
              <a:rPr lang="en-US" sz="2800" dirty="0">
                <a:latin typeface="Arial" charset="0"/>
                <a:ea typeface="ＭＳ Ｐゴシック" charset="0"/>
                <a:cs typeface="ＭＳ Ｐゴシック" charset="0"/>
                <a:sym typeface="Wingdings" charset="0"/>
              </a:rPr>
              <a:t></a:t>
            </a:r>
            <a:r>
              <a:rPr lang="en-US" sz="2800" dirty="0">
                <a:latin typeface="Arial" charset="0"/>
                <a:ea typeface="ＭＳ Ｐゴシック" charset="0"/>
                <a:cs typeface="ＭＳ Ｐゴシック" charset="0"/>
              </a:rPr>
              <a:t> warmer temperatures</a:t>
            </a:r>
          </a:p>
        </p:txBody>
      </p:sp>
      <p:sp>
        <p:nvSpPr>
          <p:cNvPr id="50179"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9AB82F5-9A58-DE46-B307-771D09CC306F}" type="slidenum">
              <a:rPr lang="en-US" sz="1400">
                <a:latin typeface="Arial" charset="0"/>
              </a:rPr>
              <a:pPr/>
              <a:t>22</a:t>
            </a:fld>
            <a:endParaRPr lang="en-US" sz="140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a:xfrm>
            <a:off x="1143000" y="152400"/>
            <a:ext cx="7772400" cy="990600"/>
          </a:xfrm>
        </p:spPr>
        <p:txBody>
          <a:bodyPr/>
          <a:lstStyle/>
          <a:p>
            <a:r>
              <a:rPr lang="en-US">
                <a:latin typeface="Times New Roman" charset="0"/>
                <a:ea typeface="ＭＳ Ｐゴシック" charset="0"/>
                <a:cs typeface="ＭＳ Ｐゴシック" charset="0"/>
              </a:rPr>
              <a:t>Methane release from melting permafrost</a:t>
            </a:r>
          </a:p>
        </p:txBody>
      </p:sp>
      <p:sp>
        <p:nvSpPr>
          <p:cNvPr id="52226" name="Content Placeholder 2"/>
          <p:cNvSpPr>
            <a:spLocks noGrp="1"/>
          </p:cNvSpPr>
          <p:nvPr>
            <p:ph idx="1"/>
          </p:nvPr>
        </p:nvSpPr>
        <p:spPr>
          <a:xfrm>
            <a:off x="990600" y="1524000"/>
            <a:ext cx="3276600" cy="3124200"/>
          </a:xfrm>
        </p:spPr>
        <p:txBody>
          <a:bodyPr/>
          <a:lstStyle/>
          <a:p>
            <a:r>
              <a:rPr lang="en-US" dirty="0">
                <a:latin typeface="Arial" charset="0"/>
                <a:ea typeface="ＭＳ Ｐゴシック" charset="0"/>
                <a:cs typeface="ＭＳ Ｐゴシック" charset="0"/>
              </a:rPr>
              <a:t>Twice as much carbon in permafrost as in the atmosphere</a:t>
            </a:r>
          </a:p>
          <a:p>
            <a:r>
              <a:rPr lang="en-US" dirty="0" smtClean="0">
                <a:latin typeface="Arial" charset="0"/>
                <a:ea typeface="ＭＳ Ｐゴシック" charset="0"/>
                <a:cs typeface="ＭＳ Ｐゴシック" charset="0"/>
              </a:rPr>
              <a:t>It’</a:t>
            </a:r>
            <a:r>
              <a:rPr lang="en-US" altLang="ja-JP" dirty="0" smtClean="0">
                <a:latin typeface="Arial" charset="0"/>
                <a:ea typeface="ＭＳ Ｐゴシック" charset="0"/>
                <a:cs typeface="ＭＳ Ｐゴシック" charset="0"/>
              </a:rPr>
              <a:t>s </a:t>
            </a:r>
            <a:r>
              <a:rPr lang="en-US" altLang="ja-JP" dirty="0">
                <a:latin typeface="Arial" charset="0"/>
                <a:ea typeface="ＭＳ Ｐゴシック" charset="0"/>
                <a:cs typeface="ＭＳ Ｐゴシック" charset="0"/>
              </a:rPr>
              <a:t>melting</a:t>
            </a:r>
            <a:br>
              <a:rPr lang="en-US" altLang="ja-JP" dirty="0">
                <a:latin typeface="Arial" charset="0"/>
                <a:ea typeface="ＭＳ Ｐゴシック" charset="0"/>
                <a:cs typeface="ＭＳ Ｐゴシック" charset="0"/>
              </a:rPr>
            </a:br>
            <a:r>
              <a:rPr lang="en-US" altLang="ja-JP" sz="1400" dirty="0">
                <a:latin typeface="Arial" charset="0"/>
                <a:ea typeface="ＭＳ Ｐゴシック" charset="0"/>
                <a:cs typeface="ＭＳ Ｐゴシック" charset="0"/>
              </a:rPr>
              <a:t/>
            </a:r>
            <a:br>
              <a:rPr lang="en-US" altLang="ja-JP" sz="1400" dirty="0">
                <a:latin typeface="Arial" charset="0"/>
                <a:ea typeface="ＭＳ Ｐゴシック" charset="0"/>
                <a:cs typeface="ＭＳ Ｐゴシック" charset="0"/>
              </a:rPr>
            </a:br>
            <a:endParaRPr lang="en-US" sz="1400" dirty="0">
              <a:latin typeface="Arial" charset="0"/>
              <a:ea typeface="ＭＳ Ｐゴシック" charset="0"/>
              <a:cs typeface="ＭＳ Ｐゴシック" charset="0"/>
            </a:endParaRPr>
          </a:p>
        </p:txBody>
      </p:sp>
      <p:pic>
        <p:nvPicPr>
          <p:cNvPr id="52227" name="Picture 3" descr="methane bubbles pop sci.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914400"/>
            <a:ext cx="4800600" cy="309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4" descr="PERMAFROST-From NY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10075" y="4191000"/>
            <a:ext cx="47339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E542028-7598-C844-AE66-60967EA1B753}" type="slidenum">
              <a:rPr lang="en-US" sz="1400">
                <a:latin typeface="Arial" charset="0"/>
              </a:rPr>
              <a:pPr/>
              <a:t>23</a:t>
            </a:fld>
            <a:endParaRPr lang="en-US" sz="1400">
              <a:latin typeface="Arial" charset="0"/>
            </a:endParaRPr>
          </a:p>
        </p:txBody>
      </p:sp>
      <p:sp>
        <p:nvSpPr>
          <p:cNvPr id="52230" name="TextBox 6"/>
          <p:cNvSpPr txBox="1">
            <a:spLocks noChangeArrowheads="1"/>
          </p:cNvSpPr>
          <p:nvPr/>
        </p:nvSpPr>
        <p:spPr bwMode="auto">
          <a:xfrm>
            <a:off x="914400" y="4826000"/>
            <a:ext cx="3429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400"/>
              <a:t>http://www.popsci.com/environment/article/2009-02/big-thaw-0?page=3. Researcher Katey Walter sets methane locked in ice ablaze.</a:t>
            </a:r>
          </a:p>
          <a:p>
            <a:r>
              <a:rPr lang="en-US" sz="1400"/>
              <a:t/>
            </a:r>
            <a:br>
              <a:rPr lang="en-US" sz="1400"/>
            </a:br>
            <a:r>
              <a:rPr lang="en-US" sz="1400"/>
              <a:t>http://www.nytimes.com/2011/12/17/science/earth/warming-arctic-permafrost-fuels-climate-change-worries.html?pagewanted=all</a:t>
            </a: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Content Placeholder 2"/>
          <p:cNvSpPr>
            <a:spLocks noGrp="1"/>
          </p:cNvSpPr>
          <p:nvPr>
            <p:ph idx="1"/>
          </p:nvPr>
        </p:nvSpPr>
        <p:spPr>
          <a:xfrm>
            <a:off x="1219200" y="0"/>
            <a:ext cx="6553200" cy="868363"/>
          </a:xfrm>
        </p:spPr>
        <p:txBody>
          <a:bodyPr anchor="ctr"/>
          <a:lstStyle/>
          <a:p>
            <a:pPr marL="0" indent="0" eaLnBrk="1" hangingPunct="1">
              <a:lnSpc>
                <a:spcPts val="2875"/>
              </a:lnSpc>
              <a:spcBef>
                <a:spcPct val="0"/>
              </a:spcBef>
              <a:buClr>
                <a:srgbClr val="59D8E9"/>
              </a:buClr>
              <a:buFont typeface="Arial" charset="0"/>
              <a:buNone/>
            </a:pPr>
            <a:r>
              <a:rPr lang="en-US" sz="3600" dirty="0" smtClean="0">
                <a:latin typeface="Helvetica" charset="0"/>
                <a:ea typeface="ＭＳ Ｐゴシック" charset="0"/>
                <a:cs typeface="Helvetica" charset="0"/>
              </a:rPr>
              <a:t>We are causing it (unequally)…</a:t>
            </a:r>
            <a:endParaRPr lang="en-US" sz="3600" dirty="0">
              <a:latin typeface="Helvetica" charset="0"/>
              <a:ea typeface="ＭＳ Ｐゴシック" charset="0"/>
              <a:cs typeface="Helvetica" charset="0"/>
            </a:endParaRPr>
          </a:p>
        </p:txBody>
      </p:sp>
      <p:pic>
        <p:nvPicPr>
          <p:cNvPr id="71682"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914400"/>
            <a:ext cx="8305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1683" name="Rectangle 6"/>
          <p:cNvSpPr>
            <a:spLocks noChangeArrowheads="1"/>
          </p:cNvSpPr>
          <p:nvPr/>
        </p:nvSpPr>
        <p:spPr bwMode="auto">
          <a:xfrm>
            <a:off x="838200" y="6108700"/>
            <a:ext cx="5410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9688"/>
            <a:r>
              <a:rPr lang="en-US" sz="1600">
                <a:solidFill>
                  <a:srgbClr val="404040"/>
                </a:solidFill>
                <a:latin typeface="Helvetica" charset="0"/>
                <a:cs typeface="Arial" charset="0"/>
              </a:rPr>
              <a:t>Carbon emissions, 2000</a:t>
            </a:r>
          </a:p>
          <a:p>
            <a:pPr marL="39688"/>
            <a:r>
              <a:rPr lang="en-US" sz="1600">
                <a:cs typeface="Arial" charset="0"/>
              </a:rPr>
              <a:t>http://www.worldmapper.org/display.php?selected=295</a:t>
            </a:r>
          </a:p>
          <a:p>
            <a:pPr marL="39688"/>
            <a:endParaRPr lang="en-US" sz="1600">
              <a:solidFill>
                <a:srgbClr val="404040"/>
              </a:solidFill>
              <a:latin typeface="Calibri" charset="0"/>
              <a:cs typeface="Arial" charset="0"/>
            </a:endParaRPr>
          </a:p>
        </p:txBody>
      </p:sp>
      <p:sp>
        <p:nvSpPr>
          <p:cNvPr id="7168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11439D0-52A9-1946-839F-C8B32C3C73DA}" type="slidenum">
              <a:rPr lang="en-US" sz="1400">
                <a:latin typeface="Arial" charset="0"/>
              </a:rPr>
              <a:pPr/>
              <a:t>24</a:t>
            </a:fld>
            <a:endParaRPr lang="en-US" sz="1400">
              <a:latin typeface="Arial" charset="0"/>
            </a:endParaRPr>
          </a:p>
        </p:txBody>
      </p:sp>
      <p:sp>
        <p:nvSpPr>
          <p:cNvPr id="71685" name="TextBox 5"/>
          <p:cNvSpPr txBox="1">
            <a:spLocks noChangeArrowheads="1"/>
          </p:cNvSpPr>
          <p:nvPr/>
        </p:nvSpPr>
        <p:spPr bwMode="auto">
          <a:xfrm>
            <a:off x="990600" y="3505200"/>
            <a:ext cx="2209800" cy="193899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dirty="0"/>
              <a:t>USA: 4% of </a:t>
            </a:r>
            <a:r>
              <a:rPr lang="en-US" dirty="0" smtClean="0"/>
              <a:t>world’</a:t>
            </a:r>
            <a:r>
              <a:rPr lang="en-US" altLang="ja-JP" dirty="0" smtClean="0"/>
              <a:t>s </a:t>
            </a:r>
            <a:r>
              <a:rPr lang="en-US" altLang="ja-JP" dirty="0"/>
              <a:t>population, 25% of </a:t>
            </a:r>
            <a:r>
              <a:rPr lang="en-US" altLang="ja-JP" dirty="0" smtClean="0"/>
              <a:t>greenhouse gas emissions</a:t>
            </a:r>
            <a:endParaRPr lang="en-US" dirty="0"/>
          </a:p>
        </p:txBody>
      </p:sp>
      <p:cxnSp>
        <p:nvCxnSpPr>
          <p:cNvPr id="71686" name="Straight Arrow Connector 7"/>
          <p:cNvCxnSpPr>
            <a:cxnSpLocks noChangeShapeType="1"/>
          </p:cNvCxnSpPr>
          <p:nvPr/>
        </p:nvCxnSpPr>
        <p:spPr bwMode="auto">
          <a:xfrm rot="5400000" flipH="1" flipV="1">
            <a:off x="1295400" y="2667000"/>
            <a:ext cx="1066800" cy="6096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65386078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52400"/>
            <a:ext cx="7772400" cy="685800"/>
          </a:xfrm>
        </p:spPr>
        <p:txBody>
          <a:bodyPr/>
          <a:lstStyle/>
          <a:p>
            <a:r>
              <a:rPr lang="en-US" dirty="0" smtClean="0"/>
              <a:t>Healthcare sector contribution</a:t>
            </a:r>
            <a:endParaRPr lang="en-US" dirty="0"/>
          </a:p>
        </p:txBody>
      </p:sp>
      <p:sp>
        <p:nvSpPr>
          <p:cNvPr id="3" name="Content Placeholder 2"/>
          <p:cNvSpPr>
            <a:spLocks noGrp="1"/>
          </p:cNvSpPr>
          <p:nvPr>
            <p:ph idx="1"/>
          </p:nvPr>
        </p:nvSpPr>
        <p:spPr>
          <a:xfrm>
            <a:off x="1066800" y="1066800"/>
            <a:ext cx="7772400" cy="4267200"/>
          </a:xfrm>
        </p:spPr>
        <p:txBody>
          <a:bodyPr/>
          <a:lstStyle/>
          <a:p>
            <a:r>
              <a:rPr lang="en-US" dirty="0" smtClean="0"/>
              <a:t>17.8% of GDP in 2015</a:t>
            </a:r>
            <a:r>
              <a:rPr lang="en-US" baseline="30000" dirty="0" smtClean="0"/>
              <a:t>1</a:t>
            </a:r>
          </a:p>
          <a:p>
            <a:pPr lvl="1"/>
            <a:r>
              <a:rPr lang="en-US" dirty="0" smtClean="0"/>
              <a:t>$3.2 trillion</a:t>
            </a:r>
          </a:p>
          <a:p>
            <a:pPr lvl="1"/>
            <a:r>
              <a:rPr lang="en-US" dirty="0" smtClean="0"/>
              <a:t>$10,000 per person</a:t>
            </a:r>
            <a:endParaRPr lang="en-US" dirty="0"/>
          </a:p>
          <a:p>
            <a:r>
              <a:rPr lang="en-US" dirty="0" smtClean="0"/>
              <a:t> Healthcare sector buildings are energy intensive</a:t>
            </a:r>
            <a:r>
              <a:rPr lang="en-US" baseline="30000" dirty="0" smtClean="0"/>
              <a:t>2</a:t>
            </a:r>
          </a:p>
          <a:p>
            <a:pPr lvl="1"/>
            <a:r>
              <a:rPr lang="en-US" dirty="0" smtClean="0"/>
              <a:t>$11.5 billion in energy costs </a:t>
            </a:r>
          </a:p>
          <a:p>
            <a:pPr lvl="1"/>
            <a:r>
              <a:rPr lang="en-US" dirty="0" smtClean="0"/>
              <a:t>The EPA estimates healthcare energy use could be reduced by 30%</a:t>
            </a:r>
          </a:p>
          <a:p>
            <a:pPr marL="0" indent="0">
              <a:buNone/>
            </a:pPr>
            <a:endParaRPr lang="en-US" dirty="0" smtClean="0"/>
          </a:p>
        </p:txBody>
      </p:sp>
      <p:sp>
        <p:nvSpPr>
          <p:cNvPr id="4" name="Slide Number Placeholder 3"/>
          <p:cNvSpPr>
            <a:spLocks noGrp="1"/>
          </p:cNvSpPr>
          <p:nvPr>
            <p:ph type="sldNum" sz="quarter" idx="12"/>
          </p:nvPr>
        </p:nvSpPr>
        <p:spPr/>
        <p:txBody>
          <a:bodyPr/>
          <a:lstStyle/>
          <a:p>
            <a:pPr>
              <a:defRPr/>
            </a:pPr>
            <a:fld id="{4C7A47AA-0103-5C4A-8E37-A8A949B16A7C}" type="slidenum">
              <a:rPr lang="en-US" smtClean="0"/>
              <a:pPr>
                <a:defRPr/>
              </a:pPr>
              <a:t>25</a:t>
            </a:fld>
            <a:endParaRPr lang="en-US"/>
          </a:p>
        </p:txBody>
      </p:sp>
      <p:sp>
        <p:nvSpPr>
          <p:cNvPr id="5" name="TextBox 4"/>
          <p:cNvSpPr txBox="1"/>
          <p:nvPr/>
        </p:nvSpPr>
        <p:spPr>
          <a:xfrm>
            <a:off x="990600" y="5715000"/>
            <a:ext cx="7336752" cy="1200329"/>
          </a:xfrm>
          <a:prstGeom prst="rect">
            <a:avLst/>
          </a:prstGeom>
          <a:noFill/>
        </p:spPr>
        <p:txBody>
          <a:bodyPr wrap="none" rtlCol="0">
            <a:spAutoFit/>
          </a:bodyPr>
          <a:lstStyle/>
          <a:p>
            <a:r>
              <a:rPr lang="en-US" sz="1800" dirty="0" smtClean="0"/>
              <a:t>1. https</a:t>
            </a:r>
            <a:r>
              <a:rPr lang="en-US" sz="1800" dirty="0"/>
              <a:t>://</a:t>
            </a:r>
            <a:r>
              <a:rPr lang="en-US" sz="1800" dirty="0" err="1"/>
              <a:t>www.cms.gov</a:t>
            </a:r>
            <a:r>
              <a:rPr lang="en-US" sz="1800" dirty="0"/>
              <a:t>/research-statistics-data-and-systems/statistics-trends</a:t>
            </a:r>
            <a:r>
              <a:rPr lang="en-US" sz="1800" dirty="0" smtClean="0"/>
              <a:t>-</a:t>
            </a:r>
          </a:p>
          <a:p>
            <a:r>
              <a:rPr lang="en-US" sz="1800" dirty="0" smtClean="0"/>
              <a:t>and</a:t>
            </a:r>
            <a:r>
              <a:rPr lang="en-US" sz="1800" dirty="0"/>
              <a:t>-reports/</a:t>
            </a:r>
            <a:r>
              <a:rPr lang="en-US" sz="1800" dirty="0" err="1"/>
              <a:t>nationalhealthexpenddata</a:t>
            </a:r>
            <a:r>
              <a:rPr lang="en-US" sz="1800" dirty="0"/>
              <a:t>/</a:t>
            </a:r>
            <a:r>
              <a:rPr lang="en-US" sz="1800" dirty="0" err="1" smtClean="0"/>
              <a:t>nationalhealthaccountshistorical.html</a:t>
            </a:r>
            <a:endParaRPr lang="en-US" sz="1800" dirty="0" smtClean="0"/>
          </a:p>
          <a:p>
            <a:r>
              <a:rPr lang="en-US" sz="1800" dirty="0" smtClean="0"/>
              <a:t>2. https</a:t>
            </a:r>
            <a:r>
              <a:rPr lang="en-US" sz="1800" dirty="0"/>
              <a:t>://</a:t>
            </a:r>
            <a:r>
              <a:rPr lang="en-US" sz="1800" dirty="0" err="1"/>
              <a:t>betterbuildingssolutioncenter.energy.gov</a:t>
            </a:r>
            <a:r>
              <a:rPr lang="en-US" sz="1800" dirty="0"/>
              <a:t>/alliance/sectors</a:t>
            </a:r>
          </a:p>
          <a:p>
            <a:endParaRPr lang="en-US" sz="1800" dirty="0"/>
          </a:p>
        </p:txBody>
      </p:sp>
    </p:spTree>
    <p:extLst>
      <p:ext uri="{BB962C8B-B14F-4D97-AF65-F5344CB8AC3E}">
        <p14:creationId xmlns:p14="http://schemas.microsoft.com/office/powerpoint/2010/main" val="410725102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1295400" y="76200"/>
            <a:ext cx="7086600" cy="838200"/>
          </a:xfrm>
        </p:spPr>
        <p:txBody>
          <a:bodyPr/>
          <a:lstStyle/>
          <a:p>
            <a:pPr eaLnBrk="1" hangingPunct="1"/>
            <a:r>
              <a:rPr lang="en-US" sz="4000" dirty="0" smtClean="0">
                <a:solidFill>
                  <a:srgbClr val="404040"/>
                </a:solidFill>
                <a:latin typeface="Times" charset="0"/>
                <a:ea typeface="ＭＳ Ｐゴシック" charset="0"/>
                <a:cs typeface="Times" charset="0"/>
              </a:rPr>
              <a:t>Global warming made simple</a:t>
            </a:r>
            <a:endParaRPr lang="en-US" sz="4000" dirty="0">
              <a:solidFill>
                <a:srgbClr val="404040"/>
              </a:solidFill>
              <a:latin typeface="Times New Roman" charset="0"/>
              <a:ea typeface="ＭＳ Ｐゴシック" charset="0"/>
              <a:cs typeface="ＭＳ Ｐゴシック" charset="0"/>
            </a:endParaRPr>
          </a:p>
        </p:txBody>
      </p:sp>
      <p:sp>
        <p:nvSpPr>
          <p:cNvPr id="4" name="Content Placeholder 3"/>
          <p:cNvSpPr>
            <a:spLocks noGrp="1"/>
          </p:cNvSpPr>
          <p:nvPr>
            <p:ph idx="1"/>
          </p:nvPr>
        </p:nvSpPr>
        <p:spPr>
          <a:xfrm>
            <a:off x="1371600" y="1219200"/>
            <a:ext cx="7391400" cy="5029200"/>
          </a:xfrm>
        </p:spPr>
        <p:txBody>
          <a:bodyPr/>
          <a:lstStyle/>
          <a:p>
            <a:pPr>
              <a:buFont typeface="Monotype Sorts" charset="2"/>
              <a:buChar char="n"/>
              <a:defRPr/>
            </a:pPr>
            <a:r>
              <a:rPr lang="en-US" sz="4400" dirty="0">
                <a:solidFill>
                  <a:schemeClr val="tx2"/>
                </a:solidFill>
                <a:latin typeface="+mj-lt"/>
              </a:rPr>
              <a:t>It’s </a:t>
            </a:r>
            <a:r>
              <a:rPr lang="en-US" sz="4400" dirty="0" smtClean="0">
                <a:solidFill>
                  <a:schemeClr val="tx2"/>
                </a:solidFill>
                <a:latin typeface="+mj-lt"/>
              </a:rPr>
              <a:t>real </a:t>
            </a:r>
            <a:endParaRPr lang="en-US" sz="4400" dirty="0">
              <a:solidFill>
                <a:schemeClr val="tx2"/>
              </a:solidFill>
              <a:latin typeface="+mj-lt"/>
            </a:endParaRPr>
          </a:p>
          <a:p>
            <a:pPr>
              <a:buFont typeface="Monotype Sorts" charset="2"/>
              <a:buChar char="n"/>
              <a:defRPr/>
            </a:pPr>
            <a:r>
              <a:rPr lang="en-US" sz="4400" dirty="0">
                <a:solidFill>
                  <a:schemeClr val="tx2"/>
                </a:solidFill>
                <a:latin typeface="+mj-lt"/>
              </a:rPr>
              <a:t>We’re causing it (unequally)</a:t>
            </a:r>
          </a:p>
          <a:p>
            <a:pPr>
              <a:buFont typeface="Monotype Sorts" charset="2"/>
              <a:buChar char="n"/>
              <a:defRPr/>
            </a:pPr>
            <a:r>
              <a:rPr lang="en-US" sz="4400" dirty="0">
                <a:solidFill>
                  <a:srgbClr val="FF0000"/>
                </a:solidFill>
                <a:latin typeface="+mj-lt"/>
              </a:rPr>
              <a:t>It’s bad for us (unequally)</a:t>
            </a:r>
          </a:p>
          <a:p>
            <a:pPr>
              <a:buFont typeface="Monotype Sorts" charset="2"/>
              <a:buChar char="n"/>
              <a:defRPr/>
            </a:pPr>
            <a:r>
              <a:rPr lang="en-US" sz="4400" dirty="0">
                <a:solidFill>
                  <a:schemeClr val="tx2"/>
                </a:solidFill>
                <a:latin typeface="+mj-lt"/>
              </a:rPr>
              <a:t>There are things we can do</a:t>
            </a:r>
          </a:p>
          <a:p>
            <a:pPr>
              <a:buFont typeface="Monotype Sorts" charset="2"/>
              <a:buChar char="n"/>
              <a:defRPr/>
            </a:pPr>
            <a:r>
              <a:rPr lang="en-US" sz="4400" dirty="0">
                <a:solidFill>
                  <a:schemeClr val="tx2"/>
                </a:solidFill>
                <a:latin typeface="+mj-lt"/>
              </a:rPr>
              <a:t>There are “co-benefits” to doing them</a:t>
            </a:r>
            <a:r>
              <a:rPr lang="en-US" dirty="0"/>
              <a:t> </a:t>
            </a:r>
          </a:p>
        </p:txBody>
      </p:sp>
      <p:sp>
        <p:nvSpPr>
          <p:cNvPr id="2048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CF09C97-8DB1-5F4E-BC70-E9CD60E8C97E}" type="slidenum">
              <a:rPr lang="en-US" sz="1400">
                <a:latin typeface="Arial" charset="0"/>
              </a:rPr>
              <a:pPr/>
              <a:t>26</a:t>
            </a:fld>
            <a:endParaRPr lang="en-US" sz="1400">
              <a:latin typeface="Arial" charset="0"/>
            </a:endParaRPr>
          </a:p>
        </p:txBody>
      </p:sp>
    </p:spTree>
    <p:custDataLst>
      <p:tags r:id="rId1"/>
    </p:custDataLst>
    <p:extLst>
      <p:ext uri="{BB962C8B-B14F-4D97-AF65-F5344CB8AC3E}">
        <p14:creationId xmlns:p14="http://schemas.microsoft.com/office/powerpoint/2010/main" val="66584087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sz="half" idx="1"/>
          </p:nvPr>
        </p:nvSpPr>
        <p:spPr>
          <a:xfrm>
            <a:off x="533400" y="4267200"/>
            <a:ext cx="4876800" cy="2971800"/>
          </a:xfrm>
        </p:spPr>
        <p:txBody>
          <a:bodyPr rtlCol="0">
            <a:normAutofit fontScale="25000" lnSpcReduction="20000"/>
          </a:bodyPr>
          <a:lstStyle/>
          <a:p>
            <a:pPr eaLnBrk="1" fontAlgn="auto" hangingPunct="1">
              <a:lnSpc>
                <a:spcPct val="120000"/>
              </a:lnSpc>
              <a:spcAft>
                <a:spcPts val="0"/>
              </a:spcAft>
              <a:buFont typeface="Wingdings 2" pitchFamily="18" charset="2"/>
              <a:buChar char="Ü"/>
              <a:defRPr/>
            </a:pPr>
            <a:endParaRPr lang="en-US" sz="2300" dirty="0">
              <a:latin typeface="Corbel" pitchFamily="-111" charset="0"/>
              <a:ea typeface="ＭＳ Ｐゴシック" pitchFamily="-111" charset="-128"/>
              <a:cs typeface="ＭＳ Ｐゴシック" pitchFamily="-111" charset="-128"/>
            </a:endParaRPr>
          </a:p>
          <a:p>
            <a:pPr eaLnBrk="1" fontAlgn="auto" hangingPunct="1">
              <a:lnSpc>
                <a:spcPct val="120000"/>
              </a:lnSpc>
              <a:spcAft>
                <a:spcPts val="0"/>
              </a:spcAft>
              <a:buFont typeface="Wingdings 2" pitchFamily="18" charset="2"/>
              <a:buChar char="Ü"/>
              <a:defRPr/>
            </a:pPr>
            <a:endParaRPr lang="en-US" sz="2300" dirty="0" smtClean="0">
              <a:latin typeface="Corbel" pitchFamily="-111" charset="0"/>
              <a:ea typeface="ＭＳ Ｐゴシック" pitchFamily="-111" charset="-128"/>
              <a:cs typeface="ＭＳ Ｐゴシック" pitchFamily="-111" charset="-128"/>
            </a:endParaRPr>
          </a:p>
        </p:txBody>
      </p:sp>
      <p:sp>
        <p:nvSpPr>
          <p:cNvPr id="46083" name="Content Placeholder 4"/>
          <p:cNvSpPr>
            <a:spLocks noGrp="1"/>
          </p:cNvSpPr>
          <p:nvPr>
            <p:ph sz="half" idx="2"/>
          </p:nvPr>
        </p:nvSpPr>
        <p:spPr>
          <a:xfrm>
            <a:off x="1219200" y="838200"/>
            <a:ext cx="3733800" cy="4572000"/>
          </a:xfrm>
        </p:spPr>
        <p:txBody>
          <a:bodyPr rtlCol="0">
            <a:normAutofit fontScale="25000" lnSpcReduction="20000"/>
          </a:bodyPr>
          <a:lstStyle/>
          <a:p>
            <a:pPr eaLnBrk="1" fontAlgn="auto" hangingPunct="1">
              <a:spcAft>
                <a:spcPts val="0"/>
              </a:spcAft>
              <a:buFont typeface="Wingdings 2" pitchFamily="-111" charset="2"/>
              <a:buNone/>
              <a:defRPr/>
            </a:pPr>
            <a:r>
              <a:rPr lang="en-US" sz="9600" u="sng" dirty="0" smtClean="0">
                <a:solidFill>
                  <a:srgbClr val="FF6600"/>
                </a:solidFill>
                <a:latin typeface="Corbel" pitchFamily="-111" charset="0"/>
                <a:ea typeface="ＭＳ Ｐゴシック" pitchFamily="-111" charset="-128"/>
                <a:cs typeface="ＭＳ Ｐゴシック" pitchFamily="-111" charset="-128"/>
              </a:rPr>
              <a:t>2003 European heat wave</a:t>
            </a:r>
            <a:r>
              <a:rPr lang="en-US" sz="9600" u="sng" baseline="30000" dirty="0" smtClean="0">
                <a:solidFill>
                  <a:srgbClr val="FF6600"/>
                </a:solidFill>
                <a:latin typeface="Corbel" pitchFamily="-111" charset="0"/>
                <a:ea typeface="ＭＳ Ｐゴシック" pitchFamily="-111" charset="-128"/>
                <a:cs typeface="ＭＳ Ｐゴシック" pitchFamily="-111" charset="-128"/>
              </a:rPr>
              <a:t>1</a:t>
            </a:r>
            <a:endParaRPr lang="en-US" sz="9600" baseline="30000" dirty="0" smtClean="0">
              <a:solidFill>
                <a:srgbClr val="FF6600"/>
              </a:solidFill>
              <a:latin typeface="Corbel" pitchFamily="-111" charset="0"/>
              <a:ea typeface="ＭＳ Ｐゴシック" pitchFamily="-111" charset="-128"/>
              <a:cs typeface="ＭＳ Ｐゴシック" pitchFamily="-111" charset="-128"/>
            </a:endParaRPr>
          </a:p>
          <a:p>
            <a:pPr eaLnBrk="1" fontAlgn="auto" hangingPunct="1">
              <a:spcAft>
                <a:spcPts val="0"/>
              </a:spcAft>
              <a:buFont typeface="Wingdings 2" pitchFamily="18" charset="2"/>
              <a:buChar char="Ü"/>
              <a:defRPr/>
            </a:pPr>
            <a:r>
              <a:rPr lang="en-US" sz="9600" dirty="0" smtClean="0">
                <a:latin typeface="Corbel" pitchFamily="-111" charset="0"/>
                <a:ea typeface="ＭＳ Ｐゴシック" pitchFamily="-111" charset="-128"/>
                <a:cs typeface="ＭＳ Ｐゴシック" pitchFamily="-111" charset="-128"/>
              </a:rPr>
              <a:t>Excess deaths &gt; 80,000</a:t>
            </a:r>
          </a:p>
          <a:p>
            <a:pPr eaLnBrk="1" fontAlgn="auto" hangingPunct="1">
              <a:lnSpc>
                <a:spcPct val="120000"/>
              </a:lnSpc>
              <a:spcAft>
                <a:spcPts val="0"/>
              </a:spcAft>
              <a:buFont typeface="Wingdings 2" pitchFamily="-111" charset="2"/>
              <a:buNone/>
              <a:defRPr/>
            </a:pPr>
            <a:r>
              <a:rPr lang="en-US" sz="9600" u="sng" dirty="0">
                <a:solidFill>
                  <a:srgbClr val="FF6600"/>
                </a:solidFill>
                <a:latin typeface="Corbel" pitchFamily="-111" charset="0"/>
                <a:ea typeface="ＭＳ Ｐゴシック" pitchFamily="-111" charset="-128"/>
                <a:cs typeface="ＭＳ Ｐゴシック" pitchFamily="-111" charset="-128"/>
              </a:rPr>
              <a:t>2006 California heat </a:t>
            </a:r>
            <a:r>
              <a:rPr lang="en-US" sz="9600" u="sng" dirty="0" smtClean="0">
                <a:solidFill>
                  <a:srgbClr val="FF6600"/>
                </a:solidFill>
                <a:latin typeface="Corbel" pitchFamily="-111" charset="0"/>
                <a:ea typeface="ＭＳ Ｐゴシック" pitchFamily="-111" charset="-128"/>
                <a:cs typeface="ＭＳ Ｐゴシック" pitchFamily="-111" charset="-128"/>
              </a:rPr>
              <a:t>wave</a:t>
            </a:r>
            <a:r>
              <a:rPr lang="en-US" sz="9600" u="sng" baseline="30000" dirty="0" smtClean="0">
                <a:solidFill>
                  <a:srgbClr val="FF6600"/>
                </a:solidFill>
                <a:latin typeface="Corbel" pitchFamily="-111" charset="0"/>
                <a:ea typeface="ＭＳ Ｐゴシック" pitchFamily="-111" charset="-128"/>
                <a:cs typeface="ＭＳ Ｐゴシック" pitchFamily="-111" charset="-128"/>
              </a:rPr>
              <a:t>2</a:t>
            </a:r>
            <a:endParaRPr lang="en-US" sz="9600" u="sng" baseline="30000" dirty="0">
              <a:solidFill>
                <a:srgbClr val="FF6600"/>
              </a:solidFill>
              <a:latin typeface="Corbel" pitchFamily="-111" charset="0"/>
              <a:ea typeface="ＭＳ Ｐゴシック" pitchFamily="-111" charset="-128"/>
              <a:cs typeface="ＭＳ Ｐゴシック" pitchFamily="-111" charset="-128"/>
            </a:endParaRPr>
          </a:p>
          <a:p>
            <a:pPr eaLnBrk="1" fontAlgn="auto" hangingPunct="1">
              <a:lnSpc>
                <a:spcPct val="120000"/>
              </a:lnSpc>
              <a:spcAft>
                <a:spcPts val="0"/>
              </a:spcAft>
              <a:buFont typeface="Wingdings 2" pitchFamily="18" charset="2"/>
              <a:buChar char="Ü"/>
              <a:defRPr/>
            </a:pPr>
            <a:r>
              <a:rPr lang="en-US" sz="9600" dirty="0" smtClean="0">
                <a:latin typeface="Corbel" pitchFamily="-111" charset="0"/>
                <a:ea typeface="ＭＳ Ｐゴシック" pitchFamily="-111" charset="-128"/>
                <a:cs typeface="ＭＳ Ｐゴシック" pitchFamily="-111" charset="-128"/>
              </a:rPr>
              <a:t>Excess </a:t>
            </a:r>
            <a:r>
              <a:rPr lang="en-US" sz="9600" dirty="0">
                <a:latin typeface="Corbel" pitchFamily="-111" charset="0"/>
                <a:ea typeface="ＭＳ Ｐゴシック" pitchFamily="-111" charset="-128"/>
                <a:cs typeface="ＭＳ Ｐゴシック" pitchFamily="-111" charset="-128"/>
              </a:rPr>
              <a:t>ED visits: ~16,000</a:t>
            </a:r>
          </a:p>
          <a:p>
            <a:pPr eaLnBrk="1" fontAlgn="auto" hangingPunct="1">
              <a:lnSpc>
                <a:spcPct val="120000"/>
              </a:lnSpc>
              <a:spcAft>
                <a:spcPts val="0"/>
              </a:spcAft>
              <a:buFont typeface="Wingdings 2" pitchFamily="18" charset="2"/>
              <a:buChar char="Ü"/>
              <a:defRPr/>
            </a:pPr>
            <a:r>
              <a:rPr lang="en-US" sz="9600" dirty="0">
                <a:latin typeface="Corbel" pitchFamily="-111" charset="0"/>
                <a:ea typeface="ＭＳ Ｐゴシック" pitchFamily="-111" charset="-128"/>
                <a:cs typeface="ＭＳ Ｐゴシック" pitchFamily="-111" charset="-128"/>
              </a:rPr>
              <a:t>Excess hospitalizations: ~</a:t>
            </a:r>
            <a:r>
              <a:rPr lang="en-US" sz="9600" dirty="0" smtClean="0">
                <a:latin typeface="Corbel" pitchFamily="-111" charset="0"/>
                <a:ea typeface="ＭＳ Ｐゴシック" pitchFamily="-111" charset="-128"/>
                <a:cs typeface="ＭＳ Ｐゴシック" pitchFamily="-111" charset="-128"/>
              </a:rPr>
              <a:t>1200</a:t>
            </a:r>
          </a:p>
          <a:p>
            <a:pPr marL="0" indent="0" eaLnBrk="1" fontAlgn="auto" hangingPunct="1">
              <a:spcAft>
                <a:spcPts val="0"/>
              </a:spcAft>
              <a:buNone/>
              <a:defRPr/>
            </a:pPr>
            <a:r>
              <a:rPr lang="en-US" sz="9600" u="sng" dirty="0">
                <a:solidFill>
                  <a:srgbClr val="FF6600"/>
                </a:solidFill>
                <a:latin typeface="Corbel" pitchFamily="-111" charset="0"/>
                <a:ea typeface="ＭＳ Ｐゴシック" pitchFamily="-111" charset="-128"/>
                <a:cs typeface="ＭＳ Ｐゴシック" pitchFamily="-111" charset="-128"/>
              </a:rPr>
              <a:t>2010 Eastern Europe and </a:t>
            </a:r>
            <a:r>
              <a:rPr lang="en-US" sz="9600" u="sng" dirty="0" smtClean="0">
                <a:solidFill>
                  <a:srgbClr val="FF6600"/>
                </a:solidFill>
                <a:latin typeface="Corbel" pitchFamily="-111" charset="0"/>
                <a:ea typeface="ＭＳ Ｐゴシック" pitchFamily="-111" charset="-128"/>
                <a:cs typeface="ＭＳ Ｐゴシック" pitchFamily="-111" charset="-128"/>
              </a:rPr>
              <a:t>Russian heat wave</a:t>
            </a:r>
            <a:r>
              <a:rPr lang="en-US" sz="9600" u="sng" baseline="30000" dirty="0" smtClean="0">
                <a:solidFill>
                  <a:srgbClr val="FF6600"/>
                </a:solidFill>
                <a:latin typeface="Corbel" pitchFamily="-111" charset="0"/>
                <a:ea typeface="ＭＳ Ｐゴシック" pitchFamily="-111" charset="-128"/>
                <a:cs typeface="ＭＳ Ｐゴシック" pitchFamily="-111" charset="-128"/>
              </a:rPr>
              <a:t>3</a:t>
            </a:r>
          </a:p>
          <a:p>
            <a:pPr eaLnBrk="1" fontAlgn="auto" hangingPunct="1">
              <a:lnSpc>
                <a:spcPct val="120000"/>
              </a:lnSpc>
              <a:spcAft>
                <a:spcPts val="0"/>
              </a:spcAft>
              <a:buFont typeface="Wingdings 2" pitchFamily="18" charset="2"/>
              <a:buChar char="Ü"/>
              <a:defRPr/>
            </a:pPr>
            <a:r>
              <a:rPr lang="en-US" sz="9600" dirty="0" smtClean="0">
                <a:latin typeface="Corbel" pitchFamily="-111" charset="0"/>
                <a:ea typeface="ＭＳ Ｐゴシック" pitchFamily="-111" charset="-128"/>
                <a:cs typeface="ＭＳ Ｐゴシック" pitchFamily="-111" charset="-128"/>
              </a:rPr>
              <a:t>broke </a:t>
            </a:r>
            <a:r>
              <a:rPr lang="en-US" sz="9600" dirty="0">
                <a:latin typeface="Corbel" pitchFamily="-111" charset="0"/>
                <a:ea typeface="ＭＳ Ｐゴシック" pitchFamily="-111" charset="-128"/>
                <a:cs typeface="ＭＳ Ｐゴシック" pitchFamily="-111" charset="-128"/>
              </a:rPr>
              <a:t>500-year temperature </a:t>
            </a:r>
            <a:r>
              <a:rPr lang="en-US" sz="9600" dirty="0" smtClean="0">
                <a:latin typeface="Corbel" pitchFamily="-111" charset="0"/>
                <a:ea typeface="ＭＳ Ｐゴシック" pitchFamily="-111" charset="-128"/>
                <a:cs typeface="ＭＳ Ｐゴシック" pitchFamily="-111" charset="-128"/>
              </a:rPr>
              <a:t>records</a:t>
            </a:r>
          </a:p>
          <a:p>
            <a:pPr eaLnBrk="1" fontAlgn="auto" hangingPunct="1">
              <a:lnSpc>
                <a:spcPct val="120000"/>
              </a:lnSpc>
              <a:spcAft>
                <a:spcPts val="0"/>
              </a:spcAft>
              <a:buFont typeface="Wingdings 2" pitchFamily="18" charset="2"/>
              <a:buChar char="Ü"/>
              <a:defRPr/>
            </a:pPr>
            <a:r>
              <a:rPr lang="en-US" sz="9600" dirty="0" smtClean="0">
                <a:latin typeface="Corbel" pitchFamily="-111" charset="0"/>
                <a:ea typeface="ＭＳ Ｐゴシック" pitchFamily="-111" charset="-128"/>
                <a:cs typeface="ＭＳ Ｐゴシック" pitchFamily="-111" charset="-128"/>
              </a:rPr>
              <a:t>55,000 excess deaths in Russia alone</a:t>
            </a:r>
            <a:endParaRPr lang="en-US" sz="9600" dirty="0">
              <a:latin typeface="Corbel" pitchFamily="-111" charset="0"/>
              <a:ea typeface="ＭＳ Ｐゴシック" pitchFamily="-111" charset="-128"/>
              <a:cs typeface="ＭＳ Ｐゴシック" pitchFamily="-111" charset="-128"/>
            </a:endParaRPr>
          </a:p>
          <a:p>
            <a:pPr eaLnBrk="1" fontAlgn="auto" hangingPunct="1">
              <a:spcAft>
                <a:spcPts val="0"/>
              </a:spcAft>
              <a:buFont typeface="Wingdings 2" pitchFamily="18" charset="2"/>
              <a:buChar char="Ü"/>
              <a:defRPr/>
            </a:pPr>
            <a:endParaRPr lang="en-US" sz="2300" dirty="0" smtClean="0">
              <a:latin typeface="Corbel" pitchFamily="-111" charset="0"/>
              <a:ea typeface="ＭＳ Ｐゴシック" pitchFamily="-111" charset="-128"/>
              <a:cs typeface="ＭＳ Ｐゴシック" pitchFamily="-111" charset="-128"/>
            </a:endParaRPr>
          </a:p>
        </p:txBody>
      </p:sp>
      <p:sp>
        <p:nvSpPr>
          <p:cNvPr id="55299" name="Slide Number Placeholder 8"/>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759408B-65CF-BF41-BE40-E41FAD6CF56E}" type="slidenum">
              <a:rPr lang="en-US" sz="1400">
                <a:latin typeface="Arial" charset="0"/>
              </a:rPr>
              <a:pPr/>
              <a:t>27</a:t>
            </a:fld>
            <a:endParaRPr lang="en-US" sz="1400">
              <a:latin typeface="Arial" charset="0"/>
            </a:endParaRPr>
          </a:p>
        </p:txBody>
      </p:sp>
      <p:pic>
        <p:nvPicPr>
          <p:cNvPr id="5530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72063" y="0"/>
            <a:ext cx="4071937"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TextBox 12"/>
          <p:cNvSpPr txBox="1">
            <a:spLocks noChangeArrowheads="1"/>
          </p:cNvSpPr>
          <p:nvPr/>
        </p:nvSpPr>
        <p:spPr bwMode="auto">
          <a:xfrm>
            <a:off x="5105400" y="2590800"/>
            <a:ext cx="1185862"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600" dirty="0"/>
              <a:t>NASA</a:t>
            </a:r>
          </a:p>
        </p:txBody>
      </p:sp>
      <p:sp>
        <p:nvSpPr>
          <p:cNvPr id="55303" name="TextBox 13"/>
          <p:cNvSpPr txBox="1">
            <a:spLocks noChangeArrowheads="1"/>
          </p:cNvSpPr>
          <p:nvPr/>
        </p:nvSpPr>
        <p:spPr bwMode="auto">
          <a:xfrm>
            <a:off x="8283575" y="6286500"/>
            <a:ext cx="53657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600"/>
              <a:t>NASA</a:t>
            </a:r>
          </a:p>
        </p:txBody>
      </p:sp>
      <p:sp>
        <p:nvSpPr>
          <p:cNvPr id="55304" name="Title 9"/>
          <p:cNvSpPr>
            <a:spLocks noGrp="1"/>
          </p:cNvSpPr>
          <p:nvPr>
            <p:ph type="title"/>
          </p:nvPr>
        </p:nvSpPr>
        <p:spPr>
          <a:xfrm>
            <a:off x="1295400" y="0"/>
            <a:ext cx="7772400" cy="533400"/>
          </a:xfrm>
        </p:spPr>
        <p:txBody>
          <a:bodyPr/>
          <a:lstStyle/>
          <a:p>
            <a:r>
              <a:rPr lang="en-US" sz="3500" dirty="0">
                <a:solidFill>
                  <a:schemeClr val="tx1"/>
                </a:solidFill>
                <a:latin typeface="Corbel" charset="0"/>
                <a:ea typeface="ＭＳ Ｐゴシック" charset="0"/>
                <a:cs typeface="ＭＳ Ｐゴシック" charset="0"/>
              </a:rPr>
              <a:t>Heat Waves</a:t>
            </a:r>
            <a:endParaRPr lang="en-US" dirty="0">
              <a:latin typeface="Times New Roman" charset="0"/>
              <a:ea typeface="ＭＳ Ｐゴシック" charset="0"/>
              <a:cs typeface="ＭＳ Ｐゴシック" charset="0"/>
            </a:endParaRPr>
          </a:p>
        </p:txBody>
      </p:sp>
      <p:sp>
        <p:nvSpPr>
          <p:cNvPr id="2" name="TextBox 1"/>
          <p:cNvSpPr txBox="1"/>
          <p:nvPr/>
        </p:nvSpPr>
        <p:spPr>
          <a:xfrm>
            <a:off x="914400" y="5657671"/>
            <a:ext cx="7924800" cy="1200329"/>
          </a:xfrm>
          <a:prstGeom prst="rect">
            <a:avLst/>
          </a:prstGeom>
          <a:noFill/>
        </p:spPr>
        <p:txBody>
          <a:bodyPr wrap="square" rtlCol="0">
            <a:spAutoFit/>
          </a:bodyPr>
          <a:lstStyle/>
          <a:p>
            <a:r>
              <a:rPr lang="en-US" sz="1800" dirty="0" smtClean="0"/>
              <a:t>1. </a:t>
            </a:r>
            <a:r>
              <a:rPr lang="en-US" sz="1800" dirty="0" err="1" smtClean="0"/>
              <a:t>Robine</a:t>
            </a:r>
            <a:r>
              <a:rPr lang="en-US" sz="1800" dirty="0" smtClean="0"/>
              <a:t> JM et al.  2003 </a:t>
            </a:r>
            <a:r>
              <a:rPr lang="en-US" sz="1800" dirty="0" err="1" smtClean="0"/>
              <a:t>Heatwave</a:t>
            </a:r>
            <a:r>
              <a:rPr lang="en-US" sz="1800" dirty="0" smtClean="0"/>
              <a:t> project.</a:t>
            </a:r>
          </a:p>
          <a:p>
            <a:r>
              <a:rPr lang="en-US" sz="1800" dirty="0" smtClean="0"/>
              <a:t>2. Knowlton K et al. Environ </a:t>
            </a:r>
            <a:r>
              <a:rPr lang="en-US" sz="1800" dirty="0"/>
              <a:t>Health </a:t>
            </a:r>
            <a:r>
              <a:rPr lang="en-US" sz="1800" dirty="0" err="1"/>
              <a:t>Perspect</a:t>
            </a:r>
            <a:r>
              <a:rPr lang="en-US" sz="1800" dirty="0"/>
              <a:t>. 2009 Jan; 117(1): 61–</a:t>
            </a:r>
            <a:r>
              <a:rPr lang="en-US" sz="1800" dirty="0" smtClean="0"/>
              <a:t>67</a:t>
            </a:r>
          </a:p>
          <a:p>
            <a:r>
              <a:rPr lang="en-US" sz="1800" dirty="0" smtClean="0"/>
              <a:t>3</a:t>
            </a:r>
            <a:r>
              <a:rPr lang="en-US" sz="1800" dirty="0"/>
              <a:t>. </a:t>
            </a:r>
            <a:r>
              <a:rPr lang="en-US" sz="1800" dirty="0" err="1" smtClean="0"/>
              <a:t>Barriopedro</a:t>
            </a:r>
            <a:r>
              <a:rPr lang="en-US" sz="1800" dirty="0" smtClean="0"/>
              <a:t> et al. Science 2011;332:220</a:t>
            </a:r>
            <a:r>
              <a:rPr lang="en-US" sz="1800" dirty="0"/>
              <a:t>; http://</a:t>
            </a:r>
            <a:r>
              <a:rPr lang="en-US" sz="1800" dirty="0" err="1"/>
              <a:t>www.reuters.com</a:t>
            </a:r>
            <a:r>
              <a:rPr lang="en-US" sz="1800" dirty="0"/>
              <a:t>/article/us-russia-heat-deaths-idUSTRE69O4LB20101025</a:t>
            </a:r>
          </a:p>
        </p:txBody>
      </p:sp>
      <p:pic>
        <p:nvPicPr>
          <p:cNvPr id="3" name="Picture 2" descr="Screenshot 2017-03-09 17.00.1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4928" y="2590800"/>
            <a:ext cx="4329072" cy="30226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AFDC6555-201D-F841-94CA-23C82315E541}" type="slidenum">
              <a:rPr lang="en-US" smtClean="0"/>
              <a:pPr>
                <a:defRPr/>
              </a:pPr>
              <a:t>28</a:t>
            </a:fld>
            <a:endParaRPr lang="en-US"/>
          </a:p>
        </p:txBody>
      </p:sp>
      <p:pic>
        <p:nvPicPr>
          <p:cNvPr id="6" name="Picture 1" descr="Screenshot 2016-12-26 00.06.2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231" y="533400"/>
            <a:ext cx="9108869"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2743200" y="6400800"/>
            <a:ext cx="6172200" cy="276999"/>
          </a:xfrm>
          <a:prstGeom prst="rect">
            <a:avLst/>
          </a:prstGeom>
        </p:spPr>
        <p:txBody>
          <a:bodyPr wrap="square">
            <a:spAutoFit/>
          </a:bodyPr>
          <a:lstStyle/>
          <a:p>
            <a:pPr eaLnBrk="1" hangingPunct="1">
              <a:spcBef>
                <a:spcPct val="30000"/>
              </a:spcBef>
              <a:defRPr/>
            </a:pPr>
            <a:r>
              <a:rPr lang="en-US" sz="1200" dirty="0">
                <a:latin typeface="Arial" charset="0"/>
              </a:rPr>
              <a:t>: </a:t>
            </a:r>
            <a:r>
              <a:rPr lang="en-US" sz="1200" dirty="0"/>
              <a:t> http://</a:t>
            </a:r>
            <a:r>
              <a:rPr lang="en-US" sz="1200" dirty="0" err="1"/>
              <a:t>ec.europa.eu</a:t>
            </a:r>
            <a:r>
              <a:rPr lang="en-US" sz="1200" dirty="0"/>
              <a:t>/health/</a:t>
            </a:r>
            <a:r>
              <a:rPr lang="en-US" sz="1200" dirty="0" err="1"/>
              <a:t>ph_projects</a:t>
            </a:r>
            <a:r>
              <a:rPr lang="en-US" sz="1200" dirty="0"/>
              <a:t>/2005/action1/docs/action1_2005_a2_15_en.pdf</a:t>
            </a:r>
          </a:p>
        </p:txBody>
      </p:sp>
      <p:sp>
        <p:nvSpPr>
          <p:cNvPr id="9" name="Title 8"/>
          <p:cNvSpPr>
            <a:spLocks noGrp="1"/>
          </p:cNvSpPr>
          <p:nvPr>
            <p:ph type="title"/>
          </p:nvPr>
        </p:nvSpPr>
        <p:spPr>
          <a:xfrm>
            <a:off x="914400" y="25400"/>
            <a:ext cx="7772400" cy="381000"/>
          </a:xfrm>
        </p:spPr>
        <p:txBody>
          <a:bodyPr/>
          <a:lstStyle/>
          <a:p>
            <a:r>
              <a:rPr lang="en-US" sz="2800" dirty="0" smtClean="0"/>
              <a:t>Deaths during European heat</a:t>
            </a:r>
            <a:r>
              <a:rPr lang="en-US" sz="2800" baseline="0" dirty="0" smtClean="0"/>
              <a:t> wave of 2003</a:t>
            </a:r>
            <a:endParaRPr lang="en-US" sz="2800" dirty="0"/>
          </a:p>
        </p:txBody>
      </p:sp>
    </p:spTree>
    <p:extLst>
      <p:ext uri="{BB962C8B-B14F-4D97-AF65-F5344CB8AC3E}">
        <p14:creationId xmlns:p14="http://schemas.microsoft.com/office/powerpoint/2010/main" val="226301798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990600" y="0"/>
            <a:ext cx="6705600" cy="830262"/>
          </a:xfrm>
          <a:ln>
            <a:miter lim="800000"/>
            <a:headEnd/>
            <a:tailEnd/>
          </a:ln>
          <a:extLst/>
        </p:spPr>
        <p:txBody>
          <a:bodyPr rtlCol="0">
            <a:normAutofit/>
          </a:bodyPr>
          <a:lstStyle/>
          <a:p>
            <a:pPr eaLnBrk="1" fontAlgn="auto" hangingPunct="1">
              <a:spcAft>
                <a:spcPts val="0"/>
              </a:spcAft>
              <a:defRPr/>
            </a:pPr>
            <a:r>
              <a:rPr lang="en-US" sz="3600" dirty="0" smtClean="0">
                <a:latin typeface="Corbel"/>
                <a:ea typeface="+mj-ea"/>
                <a:cs typeface="+mj-cs"/>
              </a:rPr>
              <a:t>Increase in Wildfires</a:t>
            </a:r>
            <a:endParaRPr lang="en-US" sz="3600" dirty="0" smtClean="0">
              <a:gradFill flip="none" rotWithShape="1">
                <a:gsLst>
                  <a:gs pos="0">
                    <a:srgbClr val="FF0000"/>
                  </a:gs>
                  <a:gs pos="100000">
                    <a:srgbClr val="FFFFFF"/>
                  </a:gs>
                </a:gsLst>
                <a:path path="circle">
                  <a:fillToRect l="100000" t="100000"/>
                </a:path>
                <a:tileRect r="-100000" b="-100000"/>
              </a:gradFill>
              <a:latin typeface="Corbel"/>
              <a:ea typeface="+mj-ea"/>
              <a:cs typeface="+mj-cs"/>
            </a:endParaRPr>
          </a:p>
        </p:txBody>
      </p:sp>
      <p:sp>
        <p:nvSpPr>
          <p:cNvPr id="57346" name="Content Placeholder 2"/>
          <p:cNvSpPr>
            <a:spLocks noGrp="1"/>
          </p:cNvSpPr>
          <p:nvPr>
            <p:ph idx="1"/>
          </p:nvPr>
        </p:nvSpPr>
        <p:spPr>
          <a:xfrm>
            <a:off x="914400" y="685800"/>
            <a:ext cx="4127500" cy="4724400"/>
          </a:xfrm>
        </p:spPr>
        <p:txBody>
          <a:bodyPr/>
          <a:lstStyle/>
          <a:p>
            <a:pPr eaLnBrk="1" hangingPunct="1"/>
            <a:r>
              <a:rPr lang="en-US" sz="2600">
                <a:latin typeface="Arial" charset="0"/>
                <a:ea typeface="ＭＳ Ｐゴシック" charset="0"/>
                <a:cs typeface="ＭＳ Ｐゴシック" charset="0"/>
              </a:rPr>
              <a:t>4x increase in major fires, 6x increase in area burned  in Western US, 1987-2005 vs. 1970-86*</a:t>
            </a:r>
          </a:p>
          <a:p>
            <a:pPr eaLnBrk="1" hangingPunct="1"/>
            <a:r>
              <a:rPr lang="en-US" sz="2600">
                <a:latin typeface="Arial" charset="0"/>
                <a:ea typeface="ＭＳ Ｐゴシック" charset="0"/>
                <a:cs typeface="ＭＳ Ｐゴシック" charset="0"/>
              </a:rPr>
              <a:t>Increased particulate  pollutants and ozone</a:t>
            </a:r>
          </a:p>
          <a:p>
            <a:pPr eaLnBrk="1" hangingPunct="1"/>
            <a:r>
              <a:rPr lang="en-US" sz="2600">
                <a:latin typeface="Arial" charset="0"/>
                <a:ea typeface="ＭＳ Ｐゴシック" charset="0"/>
                <a:cs typeface="ＭＳ Ｐゴシック" charset="0"/>
              </a:rPr>
              <a:t>Most vulnerable: elderly, children, people with respiratory illnesses</a:t>
            </a:r>
          </a:p>
          <a:p>
            <a:pPr eaLnBrk="1" hangingPunct="1"/>
            <a:r>
              <a:rPr lang="en-US" sz="2600">
                <a:latin typeface="Arial" charset="0"/>
                <a:ea typeface="ＭＳ Ｐゴシック" charset="0"/>
                <a:cs typeface="ＭＳ Ｐゴシック" charset="0"/>
              </a:rPr>
              <a:t>Another positive feedback loop</a:t>
            </a:r>
          </a:p>
          <a:p>
            <a:pPr eaLnBrk="1" hangingPunct="1">
              <a:buFont typeface="Monotype Sorts" charset="0"/>
              <a:buNone/>
            </a:pPr>
            <a:endParaRPr lang="en-US">
              <a:latin typeface="Corbel" charset="0"/>
              <a:ea typeface="ＭＳ Ｐゴシック" charset="0"/>
              <a:cs typeface="ＭＳ Ｐゴシック" charset="0"/>
            </a:endParaRPr>
          </a:p>
        </p:txBody>
      </p:sp>
      <p:sp>
        <p:nvSpPr>
          <p:cNvPr id="57347"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1BD0B34-DC5F-D943-9968-DB4A8AACBB08}" type="slidenum">
              <a:rPr lang="en-US" sz="1400">
                <a:latin typeface="Arial" charset="0"/>
              </a:rPr>
              <a:pPr/>
              <a:t>29</a:t>
            </a:fld>
            <a:endParaRPr lang="en-US" sz="1400">
              <a:latin typeface="Arial" charset="0"/>
            </a:endParaRPr>
          </a:p>
        </p:txBody>
      </p:sp>
      <p:sp>
        <p:nvSpPr>
          <p:cNvPr id="57348" name="TextBox 5"/>
          <p:cNvSpPr txBox="1">
            <a:spLocks noChangeArrowheads="1"/>
          </p:cNvSpPr>
          <p:nvPr/>
        </p:nvSpPr>
        <p:spPr bwMode="auto">
          <a:xfrm>
            <a:off x="4724400" y="6657975"/>
            <a:ext cx="3776663"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700"/>
              <a:t>Photos: FEMA, Florida Division of Forestry</a:t>
            </a:r>
          </a:p>
        </p:txBody>
      </p:sp>
      <p:sp>
        <p:nvSpPr>
          <p:cNvPr id="57349" name="TextBox 7"/>
          <p:cNvSpPr txBox="1">
            <a:spLocks noChangeArrowheads="1"/>
          </p:cNvSpPr>
          <p:nvPr/>
        </p:nvSpPr>
        <p:spPr bwMode="auto">
          <a:xfrm>
            <a:off x="838200" y="6519863"/>
            <a:ext cx="5257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600"/>
              <a:t>*Westerling et al. Science 2006; 313:940-943</a:t>
            </a:r>
          </a:p>
        </p:txBody>
      </p:sp>
      <p:pic>
        <p:nvPicPr>
          <p:cNvPr id="57350"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124200"/>
            <a:ext cx="4038600" cy="301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28600"/>
            <a:ext cx="41306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1295400" y="76200"/>
            <a:ext cx="7086600" cy="838200"/>
          </a:xfrm>
        </p:spPr>
        <p:txBody>
          <a:bodyPr/>
          <a:lstStyle/>
          <a:p>
            <a:pPr eaLnBrk="1" hangingPunct="1"/>
            <a:r>
              <a:rPr lang="en-US" sz="4000" dirty="0" smtClean="0">
                <a:solidFill>
                  <a:srgbClr val="404040"/>
                </a:solidFill>
                <a:latin typeface="Times" charset="0"/>
                <a:ea typeface="ＭＳ Ｐゴシック" charset="0"/>
                <a:cs typeface="Times" charset="0"/>
              </a:rPr>
              <a:t>Global warming made simple</a:t>
            </a:r>
            <a:endParaRPr lang="en-US" sz="4000" dirty="0">
              <a:solidFill>
                <a:srgbClr val="404040"/>
              </a:solidFill>
              <a:latin typeface="Times New Roman" charset="0"/>
              <a:ea typeface="ＭＳ Ｐゴシック" charset="0"/>
              <a:cs typeface="ＭＳ Ｐゴシック" charset="0"/>
            </a:endParaRPr>
          </a:p>
        </p:txBody>
      </p:sp>
      <p:sp>
        <p:nvSpPr>
          <p:cNvPr id="4" name="Content Placeholder 3"/>
          <p:cNvSpPr>
            <a:spLocks noGrp="1"/>
          </p:cNvSpPr>
          <p:nvPr>
            <p:ph idx="1"/>
          </p:nvPr>
        </p:nvSpPr>
        <p:spPr>
          <a:xfrm>
            <a:off x="1371600" y="1219200"/>
            <a:ext cx="7391400" cy="5029200"/>
          </a:xfrm>
        </p:spPr>
        <p:txBody>
          <a:bodyPr/>
          <a:lstStyle/>
          <a:p>
            <a:pPr>
              <a:buFont typeface="Monotype Sorts" charset="2"/>
              <a:buChar char="n"/>
              <a:defRPr/>
            </a:pPr>
            <a:r>
              <a:rPr lang="en-US" sz="4400" dirty="0">
                <a:solidFill>
                  <a:schemeClr val="tx2"/>
                </a:solidFill>
                <a:latin typeface="+mj-lt"/>
              </a:rPr>
              <a:t>It’s </a:t>
            </a:r>
            <a:r>
              <a:rPr lang="en-US" sz="4400" dirty="0" smtClean="0">
                <a:solidFill>
                  <a:schemeClr val="tx2"/>
                </a:solidFill>
                <a:latin typeface="+mj-lt"/>
              </a:rPr>
              <a:t>real </a:t>
            </a:r>
            <a:endParaRPr lang="en-US" sz="4400" dirty="0">
              <a:solidFill>
                <a:schemeClr val="tx2"/>
              </a:solidFill>
              <a:latin typeface="+mj-lt"/>
            </a:endParaRPr>
          </a:p>
          <a:p>
            <a:pPr>
              <a:buFont typeface="Monotype Sorts" charset="2"/>
              <a:buChar char="n"/>
              <a:defRPr/>
            </a:pPr>
            <a:r>
              <a:rPr lang="en-US" sz="4400" dirty="0">
                <a:solidFill>
                  <a:schemeClr val="tx2"/>
                </a:solidFill>
                <a:latin typeface="+mj-lt"/>
              </a:rPr>
              <a:t>We’re causing it (unequally)</a:t>
            </a:r>
          </a:p>
          <a:p>
            <a:pPr>
              <a:buFont typeface="Monotype Sorts" charset="2"/>
              <a:buChar char="n"/>
              <a:defRPr/>
            </a:pPr>
            <a:r>
              <a:rPr lang="en-US" sz="4400" dirty="0">
                <a:solidFill>
                  <a:schemeClr val="tx2"/>
                </a:solidFill>
                <a:latin typeface="+mj-lt"/>
              </a:rPr>
              <a:t>It’s bad for us (unequally)</a:t>
            </a:r>
          </a:p>
          <a:p>
            <a:pPr>
              <a:buFont typeface="Monotype Sorts" charset="2"/>
              <a:buChar char="n"/>
              <a:defRPr/>
            </a:pPr>
            <a:r>
              <a:rPr lang="en-US" sz="4400" dirty="0">
                <a:solidFill>
                  <a:schemeClr val="tx2"/>
                </a:solidFill>
                <a:latin typeface="+mj-lt"/>
              </a:rPr>
              <a:t>There are things we can do</a:t>
            </a:r>
          </a:p>
          <a:p>
            <a:pPr>
              <a:buFont typeface="Monotype Sorts" charset="2"/>
              <a:buChar char="n"/>
              <a:defRPr/>
            </a:pPr>
            <a:r>
              <a:rPr lang="en-US" sz="4400" dirty="0">
                <a:solidFill>
                  <a:schemeClr val="tx2"/>
                </a:solidFill>
                <a:latin typeface="+mj-lt"/>
              </a:rPr>
              <a:t>There are “co-benefits” to doing them</a:t>
            </a:r>
            <a:r>
              <a:rPr lang="en-US" dirty="0"/>
              <a:t> </a:t>
            </a:r>
          </a:p>
        </p:txBody>
      </p:sp>
      <p:sp>
        <p:nvSpPr>
          <p:cNvPr id="2048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CF09C97-8DB1-5F4E-BC70-E9CD60E8C97E}" type="slidenum">
              <a:rPr lang="en-US" sz="1400">
                <a:latin typeface="Arial" charset="0"/>
              </a:rPr>
              <a:pPr/>
              <a:t>3</a:t>
            </a:fld>
            <a:endParaRPr lang="en-US" sz="1400">
              <a:latin typeface="Arial" charset="0"/>
            </a:endParaRPr>
          </a:p>
        </p:txBody>
      </p:sp>
    </p:spTree>
    <p:custDataLst>
      <p:tags r:id="rId1"/>
    </p:custDataLst>
    <p:extLst>
      <p:ext uri="{BB962C8B-B14F-4D97-AF65-F5344CB8AC3E}">
        <p14:creationId xmlns:p14="http://schemas.microsoft.com/office/powerpoint/2010/main" val="66584087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a:xfrm>
            <a:off x="1066800" y="0"/>
            <a:ext cx="7620000" cy="838200"/>
          </a:xfrm>
        </p:spPr>
        <p:txBody>
          <a:bodyPr/>
          <a:lstStyle/>
          <a:p>
            <a:pPr eaLnBrk="1" hangingPunct="1"/>
            <a:r>
              <a:rPr lang="en-US" sz="3600" dirty="0" smtClean="0">
                <a:latin typeface="Corbel" charset="0"/>
                <a:ea typeface="ＭＳ Ｐゴシック" charset="0"/>
                <a:cs typeface="ＭＳ Ｐゴシック" charset="0"/>
              </a:rPr>
              <a:t>Infectious Diseases</a:t>
            </a:r>
            <a:endParaRPr lang="en-US" sz="3600" dirty="0">
              <a:latin typeface="Corbel" charset="0"/>
              <a:ea typeface="ＭＳ Ｐゴシック" charset="0"/>
              <a:cs typeface="ＭＳ Ｐゴシック" charset="0"/>
            </a:endParaRPr>
          </a:p>
        </p:txBody>
      </p:sp>
      <p:sp>
        <p:nvSpPr>
          <p:cNvPr id="61442" name="Content Placeholder 2"/>
          <p:cNvSpPr>
            <a:spLocks noGrp="1"/>
          </p:cNvSpPr>
          <p:nvPr>
            <p:ph idx="1"/>
          </p:nvPr>
        </p:nvSpPr>
        <p:spPr>
          <a:xfrm>
            <a:off x="990600" y="990600"/>
            <a:ext cx="5715000" cy="5410200"/>
          </a:xfrm>
        </p:spPr>
        <p:txBody>
          <a:bodyPr/>
          <a:lstStyle/>
          <a:p>
            <a:pPr eaLnBrk="1" hangingPunct="1"/>
            <a:r>
              <a:rPr lang="en-US" sz="2800" dirty="0">
                <a:ea typeface="ＭＳ Ｐゴシック" charset="0"/>
                <a:cs typeface="ＭＳ Ｐゴシック" charset="0"/>
              </a:rPr>
              <a:t>Increased geographical range and risk of </a:t>
            </a:r>
            <a:r>
              <a:rPr lang="en-US" sz="2800" dirty="0" smtClean="0">
                <a:ea typeface="ＭＳ Ｐゴシック" charset="0"/>
                <a:cs typeface="ＭＳ Ｐゴシック" charset="0"/>
              </a:rPr>
              <a:t>vector-borne diseases</a:t>
            </a:r>
          </a:p>
          <a:p>
            <a:pPr lvl="1" eaLnBrk="1" hangingPunct="1"/>
            <a:r>
              <a:rPr lang="en-US" dirty="0" smtClean="0">
                <a:ea typeface="ＭＳ Ｐゴシック" charset="0"/>
                <a:cs typeface="ＭＳ Ｐゴシック" charset="0"/>
              </a:rPr>
              <a:t>West </a:t>
            </a:r>
            <a:r>
              <a:rPr lang="en-US" dirty="0">
                <a:ea typeface="ＭＳ Ｐゴシック" charset="0"/>
                <a:cs typeface="ＭＳ Ｐゴシック" charset="0"/>
              </a:rPr>
              <a:t>Nile </a:t>
            </a:r>
            <a:r>
              <a:rPr lang="en-US" dirty="0" smtClean="0">
                <a:ea typeface="ＭＳ Ｐゴシック" charset="0"/>
                <a:cs typeface="ＭＳ Ｐゴシック" charset="0"/>
              </a:rPr>
              <a:t>Virus</a:t>
            </a:r>
          </a:p>
          <a:p>
            <a:pPr lvl="1" eaLnBrk="1" hangingPunct="1"/>
            <a:r>
              <a:rPr lang="en-US" dirty="0" smtClean="0">
                <a:ea typeface="ＭＳ Ｐゴシック" charset="0"/>
                <a:cs typeface="ＭＳ Ｐゴシック" charset="0"/>
              </a:rPr>
              <a:t>Dengue Fever</a:t>
            </a:r>
          </a:p>
          <a:p>
            <a:pPr lvl="1" eaLnBrk="1" hangingPunct="1"/>
            <a:r>
              <a:rPr lang="en-US" dirty="0" err="1" smtClean="0"/>
              <a:t>Chikungunya</a:t>
            </a:r>
            <a:endParaRPr lang="en-US" dirty="0"/>
          </a:p>
          <a:p>
            <a:pPr lvl="1" eaLnBrk="1" hangingPunct="1"/>
            <a:r>
              <a:rPr lang="en-US" dirty="0" smtClean="0">
                <a:ea typeface="ＭＳ Ｐゴシック" charset="0"/>
                <a:cs typeface="ＭＳ Ｐゴシック" charset="0"/>
              </a:rPr>
              <a:t>Malaria</a:t>
            </a:r>
          </a:p>
          <a:p>
            <a:pPr eaLnBrk="1" hangingPunct="1"/>
            <a:r>
              <a:rPr lang="en-US" sz="2800" dirty="0" smtClean="0"/>
              <a:t>Waterborne illnesses due to flooding, societal disruption (e.g., cholera)</a:t>
            </a:r>
            <a:endParaRPr lang="en-US" sz="2600" dirty="0">
              <a:latin typeface="Corbel" charset="0"/>
              <a:ea typeface="ＭＳ Ｐゴシック" charset="0"/>
              <a:cs typeface="ＭＳ Ｐゴシック" charset="0"/>
            </a:endParaRPr>
          </a:p>
          <a:p>
            <a:pPr eaLnBrk="1" hangingPunct="1"/>
            <a:endParaRPr lang="en-US" dirty="0">
              <a:latin typeface="Corbel" charset="0"/>
              <a:ea typeface="ＭＳ Ｐゴシック" charset="0"/>
              <a:cs typeface="ＭＳ Ｐゴシック" charset="0"/>
            </a:endParaRPr>
          </a:p>
        </p:txBody>
      </p:sp>
      <p:sp>
        <p:nvSpPr>
          <p:cNvPr id="61443" name="Slide Number Placeholder 7"/>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66E2258-E329-E94E-8356-8ABB51303168}" type="slidenum">
              <a:rPr lang="en-US" sz="1400">
                <a:latin typeface="Arial" charset="0"/>
              </a:rPr>
              <a:pPr/>
              <a:t>30</a:t>
            </a:fld>
            <a:endParaRPr lang="en-US" sz="1400">
              <a:latin typeface="Arial" charset="0"/>
            </a:endParaRPr>
          </a:p>
        </p:txBody>
      </p:sp>
      <p:pic>
        <p:nvPicPr>
          <p:cNvPr id="6144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69075" y="762000"/>
            <a:ext cx="2574925"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TextBox 4"/>
          <p:cNvSpPr txBox="1">
            <a:spLocks noChangeArrowheads="1"/>
          </p:cNvSpPr>
          <p:nvPr/>
        </p:nvSpPr>
        <p:spPr bwMode="auto">
          <a:xfrm>
            <a:off x="6569075" y="3276600"/>
            <a:ext cx="25749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000"/>
              <a:t>CDC/ Wikimedia Commons</a:t>
            </a:r>
          </a:p>
        </p:txBody>
      </p:sp>
      <p:sp>
        <p:nvSpPr>
          <p:cNvPr id="61446" name="TextBox 8"/>
          <p:cNvSpPr txBox="1">
            <a:spLocks noChangeArrowheads="1"/>
          </p:cNvSpPr>
          <p:nvPr/>
        </p:nvSpPr>
        <p:spPr bwMode="auto">
          <a:xfrm>
            <a:off x="6569075" y="6256338"/>
            <a:ext cx="25749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000"/>
              <a:t>USDA</a:t>
            </a:r>
          </a:p>
        </p:txBody>
      </p:sp>
      <p:pic>
        <p:nvPicPr>
          <p:cNvPr id="61447"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3111500"/>
            <a:ext cx="2235200" cy="374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a:xfrm>
            <a:off x="990600" y="0"/>
            <a:ext cx="8153400" cy="635000"/>
          </a:xfrm>
        </p:spPr>
        <p:txBody>
          <a:bodyPr/>
          <a:lstStyle/>
          <a:p>
            <a:pPr eaLnBrk="1" hangingPunct="1"/>
            <a:r>
              <a:rPr lang="en-US" sz="3600" dirty="0">
                <a:latin typeface="Corbel" charset="0"/>
                <a:ea typeface="ＭＳ Ｐゴシック" charset="0"/>
                <a:cs typeface="ＭＳ Ｐゴシック" charset="0"/>
              </a:rPr>
              <a:t>More Droughts</a:t>
            </a:r>
          </a:p>
        </p:txBody>
      </p:sp>
      <p:sp>
        <p:nvSpPr>
          <p:cNvPr id="63490" name="Content Placeholder 11"/>
          <p:cNvSpPr>
            <a:spLocks noGrp="1"/>
          </p:cNvSpPr>
          <p:nvPr>
            <p:ph idx="1"/>
          </p:nvPr>
        </p:nvSpPr>
        <p:spPr>
          <a:xfrm>
            <a:off x="914400" y="685800"/>
            <a:ext cx="4038600" cy="5105400"/>
          </a:xfrm>
        </p:spPr>
        <p:txBody>
          <a:bodyPr/>
          <a:lstStyle/>
          <a:p>
            <a:pPr eaLnBrk="1" hangingPunct="1"/>
            <a:r>
              <a:rPr lang="en-US" dirty="0">
                <a:latin typeface="Corbel" charset="0"/>
                <a:ea typeface="ＭＳ Ｐゴシック" charset="0"/>
                <a:cs typeface="ＭＳ Ｐゴシック" charset="0"/>
              </a:rPr>
              <a:t>Loss of summer arctic cooling of Northern Hemisphere</a:t>
            </a:r>
          </a:p>
          <a:p>
            <a:pPr eaLnBrk="1" hangingPunct="1"/>
            <a:r>
              <a:rPr lang="en-US" dirty="0">
                <a:latin typeface="Corbel" charset="0"/>
                <a:ea typeface="ＭＳ Ｐゴシック" charset="0"/>
                <a:cs typeface="ＭＳ Ｐゴシック" charset="0"/>
              </a:rPr>
              <a:t>Lower crop yields, food insecurity, malnutrition, disease</a:t>
            </a:r>
            <a:r>
              <a:rPr lang="en-US" dirty="0" smtClean="0">
                <a:latin typeface="Corbel" charset="0"/>
                <a:ea typeface="ＭＳ Ｐゴシック" charset="0"/>
                <a:cs typeface="ＭＳ Ｐゴシック" charset="0"/>
              </a:rPr>
              <a:t>, population </a:t>
            </a:r>
            <a:r>
              <a:rPr lang="en-US" dirty="0">
                <a:latin typeface="Corbel" charset="0"/>
                <a:ea typeface="ＭＳ Ｐゴシック" charset="0"/>
                <a:cs typeface="ＭＳ Ｐゴシック" charset="0"/>
              </a:rPr>
              <a:t>displacement, armed conflict </a:t>
            </a:r>
          </a:p>
          <a:p>
            <a:endParaRPr lang="en-US" dirty="0">
              <a:latin typeface="Corbel" charset="0"/>
              <a:ea typeface="ＭＳ Ｐゴシック" charset="0"/>
              <a:cs typeface="ＭＳ Ｐゴシック" charset="0"/>
            </a:endParaRPr>
          </a:p>
        </p:txBody>
      </p:sp>
      <p:sp>
        <p:nvSpPr>
          <p:cNvPr id="63491"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A684097-1449-1541-85C9-832D41549E9D}" type="slidenum">
              <a:rPr lang="en-US" sz="1400">
                <a:latin typeface="Arial" charset="0"/>
              </a:rPr>
              <a:pPr/>
              <a:t>31</a:t>
            </a:fld>
            <a:endParaRPr lang="en-US" sz="1400">
              <a:latin typeface="Arial" charset="0"/>
            </a:endParaRPr>
          </a:p>
        </p:txBody>
      </p:sp>
      <p:pic>
        <p:nvPicPr>
          <p:cNvPr id="63492"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565150"/>
            <a:ext cx="4114800" cy="313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3733800"/>
            <a:ext cx="41973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4" name="TextBox 12"/>
          <p:cNvSpPr txBox="1">
            <a:spLocks noChangeArrowheads="1"/>
          </p:cNvSpPr>
          <p:nvPr/>
        </p:nvSpPr>
        <p:spPr bwMode="auto">
          <a:xfrm>
            <a:off x="6184900" y="6350000"/>
            <a:ext cx="1587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6CDB01A-240C-244C-BBC7-AAE4A5CE7662}" type="slidenum">
              <a:rPr lang="en-US" sz="1400">
                <a:latin typeface="Arial" charset="0"/>
              </a:rPr>
              <a:pPr/>
              <a:t>32</a:t>
            </a:fld>
            <a:endParaRPr lang="en-US" sz="1400">
              <a:latin typeface="Arial" charset="0"/>
            </a:endParaRPr>
          </a:p>
        </p:txBody>
      </p:sp>
      <p:sp>
        <p:nvSpPr>
          <p:cNvPr id="65538" name="Rectangle 2"/>
          <p:cNvSpPr>
            <a:spLocks noChangeArrowheads="1"/>
          </p:cNvSpPr>
          <p:nvPr/>
        </p:nvSpPr>
        <p:spPr bwMode="auto">
          <a:xfrm>
            <a:off x="990600" y="0"/>
            <a:ext cx="815340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4000" dirty="0"/>
              <a:t>Without Water, Revolution</a:t>
            </a:r>
          </a:p>
          <a:p>
            <a:r>
              <a:rPr lang="en-US" dirty="0"/>
              <a:t>By THOMAS L. FRIEDMAN</a:t>
            </a:r>
          </a:p>
          <a:p>
            <a:r>
              <a:rPr lang="en-US" dirty="0"/>
              <a:t>NYT: May 18, 2013</a:t>
            </a:r>
          </a:p>
          <a:p>
            <a:r>
              <a:rPr lang="en-US" dirty="0"/>
              <a:t>TEL ABYAD, Syria — </a:t>
            </a:r>
            <a:r>
              <a:rPr lang="ja-JP" altLang="en-US" dirty="0"/>
              <a:t>“</a:t>
            </a:r>
            <a:r>
              <a:rPr lang="en-US" altLang="ja-JP" dirty="0"/>
              <a:t>…between 2006 and 2011, some 60 percent of Syria</a:t>
            </a:r>
            <a:r>
              <a:rPr lang="ja-JP" altLang="en-US" dirty="0"/>
              <a:t>’</a:t>
            </a:r>
            <a:r>
              <a:rPr lang="en-US" altLang="ja-JP" dirty="0"/>
              <a:t>s land mass was ravaged by the drought and, with the water table already too low and river irrigation shrunken, it wiped out the livelihoods of 800,000 Syrian farmers and herders…</a:t>
            </a:r>
            <a:r>
              <a:rPr lang="ja-JP" altLang="en-US" dirty="0"/>
              <a:t>”</a:t>
            </a:r>
            <a:endParaRPr lang="en-US" dirty="0"/>
          </a:p>
        </p:txBody>
      </p:sp>
      <p:sp>
        <p:nvSpPr>
          <p:cNvPr id="65539" name="Rectangle 3"/>
          <p:cNvSpPr>
            <a:spLocks noChangeArrowheads="1"/>
          </p:cNvSpPr>
          <p:nvPr/>
        </p:nvSpPr>
        <p:spPr bwMode="auto">
          <a:xfrm>
            <a:off x="990600" y="3505200"/>
            <a:ext cx="36576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200"/>
              <a:t>Satellites Reveal Depletion of a Vital Middle East Water Supply</a:t>
            </a:r>
          </a:p>
          <a:p>
            <a:r>
              <a:rPr lang="en-US"/>
              <a:t>By ANDREW C. REVKIN</a:t>
            </a:r>
          </a:p>
          <a:p>
            <a:r>
              <a:rPr lang="en-US"/>
              <a:t>NYT: February 12, 2013</a:t>
            </a:r>
          </a:p>
        </p:txBody>
      </p:sp>
      <p:pic>
        <p:nvPicPr>
          <p:cNvPr id="6554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505200"/>
            <a:ext cx="4114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p:cNvSpPr>
            <a:spLocks noGrp="1"/>
          </p:cNvSpPr>
          <p:nvPr>
            <p:ph type="title"/>
          </p:nvPr>
        </p:nvSpPr>
        <p:spPr>
          <a:xfrm>
            <a:off x="1143000" y="0"/>
            <a:ext cx="7585075" cy="792163"/>
          </a:xfrm>
        </p:spPr>
        <p:txBody>
          <a:bodyPr/>
          <a:lstStyle/>
          <a:p>
            <a:pPr eaLnBrk="1" hangingPunct="1"/>
            <a:r>
              <a:rPr lang="en-US" sz="3600" dirty="0">
                <a:latin typeface="Corbel" charset="0"/>
                <a:ea typeface="ＭＳ Ｐゴシック" charset="0"/>
                <a:cs typeface="ＭＳ Ｐゴシック" charset="0"/>
              </a:rPr>
              <a:t>Increased Storms and Flooding</a:t>
            </a:r>
          </a:p>
        </p:txBody>
      </p:sp>
      <p:sp>
        <p:nvSpPr>
          <p:cNvPr id="67586" name="Content Placeholder 4"/>
          <p:cNvSpPr>
            <a:spLocks noGrp="1"/>
          </p:cNvSpPr>
          <p:nvPr>
            <p:ph idx="1"/>
          </p:nvPr>
        </p:nvSpPr>
        <p:spPr>
          <a:xfrm>
            <a:off x="1066800" y="2971800"/>
            <a:ext cx="7027863" cy="3886200"/>
          </a:xfrm>
        </p:spPr>
        <p:txBody>
          <a:bodyPr/>
          <a:lstStyle/>
          <a:p>
            <a:pPr eaLnBrk="1" hangingPunct="1"/>
            <a:r>
              <a:rPr lang="en-US" sz="2800" dirty="0">
                <a:latin typeface="Corbel" charset="0"/>
                <a:ea typeface="ＭＳ Ｐゴシック" charset="0"/>
                <a:cs typeface="ＭＳ Ｐゴシック" charset="0"/>
              </a:rPr>
              <a:t>Direct injuries and deaths</a:t>
            </a:r>
          </a:p>
          <a:p>
            <a:pPr eaLnBrk="1" hangingPunct="1"/>
            <a:r>
              <a:rPr lang="en-US" sz="2800" dirty="0">
                <a:latin typeface="Corbel" charset="0"/>
                <a:ea typeface="ＭＳ Ｐゴシック" charset="0"/>
                <a:cs typeface="ＭＳ Ｐゴシック" charset="0"/>
              </a:rPr>
              <a:t>Long term psychological and physical effects</a:t>
            </a:r>
          </a:p>
          <a:p>
            <a:pPr eaLnBrk="1" hangingPunct="1"/>
            <a:r>
              <a:rPr lang="en-US" sz="2800" dirty="0">
                <a:latin typeface="Corbel" charset="0"/>
                <a:ea typeface="ＭＳ Ｐゴシック" charset="0"/>
                <a:cs typeface="ＭＳ Ｐゴシック" charset="0"/>
              </a:rPr>
              <a:t>Increased risk of infectious diseases</a:t>
            </a:r>
          </a:p>
          <a:p>
            <a:pPr eaLnBrk="1" hangingPunct="1"/>
            <a:r>
              <a:rPr lang="en-US" sz="2800" dirty="0">
                <a:latin typeface="Corbel" charset="0"/>
                <a:ea typeface="ＭＳ Ｐゴシック" charset="0"/>
                <a:cs typeface="ＭＳ Ｐゴシック" charset="0"/>
              </a:rPr>
              <a:t>Contaminated water supplies</a:t>
            </a:r>
          </a:p>
          <a:p>
            <a:pPr eaLnBrk="1" hangingPunct="1"/>
            <a:r>
              <a:rPr lang="en-US" sz="2800" dirty="0">
                <a:latin typeface="Corbel" charset="0"/>
                <a:ea typeface="ＭＳ Ｐゴシック" charset="0"/>
                <a:cs typeface="ＭＳ Ｐゴシック" charset="0"/>
              </a:rPr>
              <a:t> </a:t>
            </a:r>
            <a:r>
              <a:rPr lang="en-US" sz="2800" dirty="0" err="1">
                <a:latin typeface="Corbel" charset="0"/>
                <a:ea typeface="ＭＳ Ｐゴシック" charset="0"/>
                <a:cs typeface="ＭＳ Ｐゴシック" charset="0"/>
              </a:rPr>
              <a:t>Superstorm</a:t>
            </a:r>
            <a:r>
              <a:rPr lang="en-US" sz="2800" dirty="0">
                <a:latin typeface="Corbel" charset="0"/>
                <a:ea typeface="ＭＳ Ｐゴシック" charset="0"/>
                <a:cs typeface="ＭＳ Ｐゴシック" charset="0"/>
              </a:rPr>
              <a:t> </a:t>
            </a:r>
            <a:r>
              <a:rPr lang="en-US" sz="2800" dirty="0" smtClean="0">
                <a:latin typeface="Corbel" charset="0"/>
                <a:ea typeface="ＭＳ Ｐゴシック" charset="0"/>
                <a:cs typeface="ＭＳ Ｐゴシック" charset="0"/>
              </a:rPr>
              <a:t>Sandy: </a:t>
            </a:r>
            <a:r>
              <a:rPr lang="en-US" sz="2800" dirty="0">
                <a:latin typeface="Corbel" charset="0"/>
                <a:ea typeface="ＭＳ Ｐゴシック" charset="0"/>
                <a:cs typeface="ＭＳ Ｐゴシック" charset="0"/>
              </a:rPr>
              <a:t>$62 billion in damages</a:t>
            </a:r>
          </a:p>
        </p:txBody>
      </p:sp>
      <p:sp>
        <p:nvSpPr>
          <p:cNvPr id="67587"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D65A48B-FFDA-344E-AE22-C83A09A3D5F0}" type="slidenum">
              <a:rPr lang="en-US" sz="1400">
                <a:latin typeface="Arial" charset="0"/>
              </a:rPr>
              <a:pPr/>
              <a:t>33</a:t>
            </a:fld>
            <a:endParaRPr lang="en-US" sz="1400">
              <a:latin typeface="Arial" charset="0"/>
            </a:endParaRPr>
          </a:p>
        </p:txBody>
      </p:sp>
      <p:pic>
        <p:nvPicPr>
          <p:cNvPr id="67588"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066800"/>
            <a:ext cx="2743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1066800"/>
            <a:ext cx="27749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6248400" y="1066800"/>
            <a:ext cx="2856106" cy="1905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457200"/>
            <a:ext cx="7772400" cy="762000"/>
          </a:xfrm>
        </p:spPr>
        <p:txBody>
          <a:bodyPr/>
          <a:lstStyle/>
          <a:p>
            <a:r>
              <a:rPr lang="en-US" dirty="0" smtClean="0"/>
              <a:t>Respiratory disease, asthma and allergies</a:t>
            </a:r>
            <a:endParaRPr lang="en-US" dirty="0"/>
          </a:p>
        </p:txBody>
      </p:sp>
      <p:sp>
        <p:nvSpPr>
          <p:cNvPr id="3" name="Content Placeholder 2"/>
          <p:cNvSpPr>
            <a:spLocks noGrp="1"/>
          </p:cNvSpPr>
          <p:nvPr>
            <p:ph idx="1"/>
          </p:nvPr>
        </p:nvSpPr>
        <p:spPr>
          <a:xfrm>
            <a:off x="1066800" y="1828800"/>
            <a:ext cx="7467600" cy="3505200"/>
          </a:xfrm>
        </p:spPr>
        <p:txBody>
          <a:bodyPr/>
          <a:lstStyle/>
          <a:p>
            <a:r>
              <a:rPr lang="en-US" dirty="0" smtClean="0"/>
              <a:t>Longer pollen season with higher counts</a:t>
            </a:r>
          </a:p>
          <a:p>
            <a:r>
              <a:rPr lang="en-US" dirty="0" smtClean="0"/>
              <a:t>Mold and mildew in houses after flooding</a:t>
            </a:r>
          </a:p>
          <a:p>
            <a:r>
              <a:rPr lang="en-US" dirty="0" smtClean="0"/>
              <a:t>Smoke from fires</a:t>
            </a:r>
            <a:endParaRPr lang="en-US" dirty="0"/>
          </a:p>
          <a:p>
            <a:r>
              <a:rPr lang="en-US" dirty="0" smtClean="0"/>
              <a:t>Higher ozone levels</a:t>
            </a:r>
          </a:p>
          <a:p>
            <a:pPr marL="0" indent="0">
              <a:buNone/>
            </a:pPr>
            <a:r>
              <a:rPr lang="en-US" sz="2000" dirty="0" smtClean="0"/>
              <a:t/>
            </a:r>
            <a:br>
              <a:rPr lang="en-US" sz="2000" dirty="0" smtClean="0"/>
            </a:br>
            <a:r>
              <a:rPr lang="en-US" sz="2000" dirty="0" smtClean="0"/>
              <a:t/>
            </a:r>
            <a:br>
              <a:rPr lang="en-US" sz="2000" dirty="0" smtClean="0"/>
            </a:br>
            <a:r>
              <a:rPr lang="en-US" sz="2000" dirty="0" smtClean="0"/>
              <a:t>Crowley RA. </a:t>
            </a:r>
            <a:r>
              <a:rPr lang="en-US" sz="2000" dirty="0"/>
              <a:t>Climate Change and Health: A Position Paper of the American College of </a:t>
            </a:r>
            <a:r>
              <a:rPr lang="en-US" sz="2000" dirty="0" smtClean="0"/>
              <a:t>Physicians. Annals of </a:t>
            </a:r>
            <a:r>
              <a:rPr lang="en-US" sz="2000" dirty="0"/>
              <a:t>Internal </a:t>
            </a:r>
            <a:r>
              <a:rPr lang="en-US" sz="2000" dirty="0" smtClean="0"/>
              <a:t>Medicine 2016;164:608-10</a:t>
            </a:r>
            <a:endParaRPr lang="en-US" sz="2000" dirty="0"/>
          </a:p>
        </p:txBody>
      </p:sp>
      <p:sp>
        <p:nvSpPr>
          <p:cNvPr id="4" name="Slide Number Placeholder 3"/>
          <p:cNvSpPr>
            <a:spLocks noGrp="1"/>
          </p:cNvSpPr>
          <p:nvPr>
            <p:ph type="sldNum" sz="quarter" idx="12"/>
          </p:nvPr>
        </p:nvSpPr>
        <p:spPr/>
        <p:txBody>
          <a:bodyPr/>
          <a:lstStyle/>
          <a:p>
            <a:pPr>
              <a:defRPr/>
            </a:pPr>
            <a:fld id="{4C7A47AA-0103-5C4A-8E37-A8A949B16A7C}" type="slidenum">
              <a:rPr lang="en-US" smtClean="0"/>
              <a:pPr>
                <a:defRPr/>
              </a:pPr>
              <a:t>34</a:t>
            </a:fld>
            <a:endParaRPr lang="en-US"/>
          </a:p>
        </p:txBody>
      </p:sp>
    </p:spTree>
    <p:extLst>
      <p:ext uri="{BB962C8B-B14F-4D97-AF65-F5344CB8AC3E}">
        <p14:creationId xmlns:p14="http://schemas.microsoft.com/office/powerpoint/2010/main" val="99201210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a:xfrm>
            <a:off x="1371600" y="76199"/>
            <a:ext cx="7239000" cy="609601"/>
          </a:xfrm>
        </p:spPr>
        <p:txBody>
          <a:bodyPr/>
          <a:lstStyle/>
          <a:p>
            <a:pPr eaLnBrk="1" hangingPunct="1"/>
            <a:r>
              <a:rPr lang="en-US" sz="3600" dirty="0">
                <a:latin typeface="Corbel" charset="0"/>
                <a:ea typeface="ＭＳ Ｐゴシック" charset="0"/>
                <a:cs typeface="ＭＳ Ｐゴシック" charset="0"/>
              </a:rPr>
              <a:t>Heat increases ozone</a:t>
            </a:r>
          </a:p>
        </p:txBody>
      </p:sp>
      <p:sp>
        <p:nvSpPr>
          <p:cNvPr id="59394" name="Slide Number Placeholder 9"/>
          <p:cNvSpPr>
            <a:spLocks noGrp="1"/>
          </p:cNvSpPr>
          <p:nvPr>
            <p:ph type="sldNum" sz="quarter" idx="12"/>
          </p:nvPr>
        </p:nvSpPr>
        <p:spPr>
          <a:xfrm>
            <a:off x="7086600" y="64008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3EA2C8C-B828-894E-821D-8DEC35323678}" type="slidenum">
              <a:rPr lang="en-US" sz="1400">
                <a:latin typeface="Arial" charset="0"/>
              </a:rPr>
              <a:pPr/>
              <a:t>35</a:t>
            </a:fld>
            <a:endParaRPr lang="en-US" sz="1400">
              <a:latin typeface="Arial" charset="0"/>
            </a:endParaRPr>
          </a:p>
        </p:txBody>
      </p:sp>
      <p:pic>
        <p:nvPicPr>
          <p:cNvPr id="5939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914400"/>
            <a:ext cx="7848600" cy="530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228497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772400" cy="685800"/>
          </a:xfrm>
        </p:spPr>
        <p:txBody>
          <a:bodyPr/>
          <a:lstStyle/>
          <a:p>
            <a:r>
              <a:rPr lang="en-US" dirty="0" smtClean="0"/>
              <a:t>Psychological effects</a:t>
            </a:r>
            <a:endParaRPr lang="en-US" dirty="0"/>
          </a:p>
        </p:txBody>
      </p:sp>
      <p:sp>
        <p:nvSpPr>
          <p:cNvPr id="3" name="Content Placeholder 2"/>
          <p:cNvSpPr>
            <a:spLocks noGrp="1"/>
          </p:cNvSpPr>
          <p:nvPr>
            <p:ph idx="1"/>
          </p:nvPr>
        </p:nvSpPr>
        <p:spPr>
          <a:xfrm>
            <a:off x="1143000" y="1295400"/>
            <a:ext cx="7772400" cy="4114800"/>
          </a:xfrm>
        </p:spPr>
        <p:txBody>
          <a:bodyPr/>
          <a:lstStyle/>
          <a:p>
            <a:r>
              <a:rPr lang="en-US" dirty="0" smtClean="0"/>
              <a:t>Post-traumatic stress disorder (e.g., after natural disasters)</a:t>
            </a:r>
          </a:p>
          <a:p>
            <a:r>
              <a:rPr lang="en-US" dirty="0" smtClean="0"/>
              <a:t>Depression, despair ...</a:t>
            </a:r>
          </a:p>
        </p:txBody>
      </p:sp>
      <p:sp>
        <p:nvSpPr>
          <p:cNvPr id="4" name="Slide Number Placeholder 3"/>
          <p:cNvSpPr>
            <a:spLocks noGrp="1"/>
          </p:cNvSpPr>
          <p:nvPr>
            <p:ph type="sldNum" sz="quarter" idx="12"/>
          </p:nvPr>
        </p:nvSpPr>
        <p:spPr/>
        <p:txBody>
          <a:bodyPr/>
          <a:lstStyle/>
          <a:p>
            <a:pPr>
              <a:defRPr/>
            </a:pPr>
            <a:fld id="{4C7A47AA-0103-5C4A-8E37-A8A949B16A7C}" type="slidenum">
              <a:rPr lang="en-US" smtClean="0"/>
              <a:pPr>
                <a:defRPr/>
              </a:pPr>
              <a:t>36</a:t>
            </a:fld>
            <a:endParaRPr lang="en-US"/>
          </a:p>
        </p:txBody>
      </p:sp>
    </p:spTree>
    <p:extLst>
      <p:ext uri="{BB962C8B-B14F-4D97-AF65-F5344CB8AC3E}">
        <p14:creationId xmlns:p14="http://schemas.microsoft.com/office/powerpoint/2010/main" val="266870127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p:cNvSpPr>
            <a:spLocks noGrp="1"/>
          </p:cNvSpPr>
          <p:nvPr>
            <p:ph type="title"/>
          </p:nvPr>
        </p:nvSpPr>
        <p:spPr>
          <a:xfrm>
            <a:off x="990600" y="0"/>
            <a:ext cx="5886450" cy="635000"/>
          </a:xfrm>
        </p:spPr>
        <p:txBody>
          <a:bodyPr/>
          <a:lstStyle/>
          <a:p>
            <a:pPr eaLnBrk="1" hangingPunct="1"/>
            <a:r>
              <a:rPr lang="en-US" sz="3600" dirty="0">
                <a:latin typeface="Corbel" charset="0"/>
                <a:ea typeface="ＭＳ Ｐゴシック" charset="0"/>
                <a:cs typeface="ＭＳ Ｐゴシック" charset="0"/>
              </a:rPr>
              <a:t>Sea Level Rise</a:t>
            </a:r>
          </a:p>
        </p:txBody>
      </p:sp>
      <p:sp>
        <p:nvSpPr>
          <p:cNvPr id="69634" name="Content Placeholder 11"/>
          <p:cNvSpPr>
            <a:spLocks noGrp="1"/>
          </p:cNvSpPr>
          <p:nvPr>
            <p:ph idx="1"/>
          </p:nvPr>
        </p:nvSpPr>
        <p:spPr>
          <a:xfrm>
            <a:off x="914400" y="685800"/>
            <a:ext cx="4800600" cy="5105400"/>
          </a:xfrm>
        </p:spPr>
        <p:txBody>
          <a:bodyPr/>
          <a:lstStyle/>
          <a:p>
            <a:pPr eaLnBrk="1" hangingPunct="1">
              <a:defRPr/>
            </a:pPr>
            <a:r>
              <a:rPr lang="en-US" sz="2800" dirty="0">
                <a:latin typeface="Corbel" charset="0"/>
                <a:ea typeface="ＭＳ Ｐゴシック" charset="0"/>
                <a:cs typeface="ＭＳ Ｐゴシック" charset="0"/>
              </a:rPr>
              <a:t> More coastal flooding during storms</a:t>
            </a:r>
          </a:p>
          <a:p>
            <a:pPr eaLnBrk="1" hangingPunct="1">
              <a:defRPr/>
            </a:pPr>
            <a:r>
              <a:rPr lang="en-US" sz="2800" dirty="0">
                <a:latin typeface="Corbel" charset="0"/>
                <a:ea typeface="ＭＳ Ｐゴシック" charset="0"/>
                <a:cs typeface="ＭＳ Ｐゴシック" charset="0"/>
              </a:rPr>
              <a:t>Salt water intrusion into fresh water supplies</a:t>
            </a:r>
          </a:p>
          <a:p>
            <a:pPr eaLnBrk="1" hangingPunct="1">
              <a:defRPr/>
            </a:pPr>
            <a:r>
              <a:rPr lang="en-US" sz="2800" dirty="0">
                <a:latin typeface="Corbel" charset="0"/>
                <a:ea typeface="ＭＳ Ｐゴシック" charset="0"/>
                <a:cs typeface="ＭＳ Ｐゴシック" charset="0"/>
              </a:rPr>
              <a:t>Population displacement, refugees, armed conflict</a:t>
            </a:r>
          </a:p>
          <a:p>
            <a:pPr eaLnBrk="1" hangingPunct="1">
              <a:defRPr/>
            </a:pPr>
            <a:r>
              <a:rPr lang="en-US" sz="2800" dirty="0" smtClean="0">
                <a:latin typeface="Corbel" charset="0"/>
                <a:ea typeface="ＭＳ Ｐゴシック" charset="0"/>
                <a:cs typeface="ＭＳ Ｐゴシック" charset="0"/>
              </a:rPr>
              <a:t>Over last 3 million years when temps were 2-3°C higher, sea levels were  6 meters higher*</a:t>
            </a:r>
          </a:p>
          <a:p>
            <a:pPr marL="0" indent="0" eaLnBrk="1" hangingPunct="1">
              <a:buNone/>
              <a:defRPr/>
            </a:pPr>
            <a:endParaRPr lang="en-US" sz="2800" dirty="0" smtClean="0">
              <a:latin typeface="Corbel" charset="0"/>
              <a:ea typeface="ＭＳ Ｐゴシック" charset="0"/>
              <a:cs typeface="ＭＳ Ｐゴシック" charset="0"/>
            </a:endParaRPr>
          </a:p>
          <a:p>
            <a:pPr marL="0" indent="0">
              <a:buFont typeface="Monotype Sorts" charset="0"/>
              <a:buNone/>
              <a:defRPr/>
            </a:pPr>
            <a:r>
              <a:rPr lang="en-US" dirty="0" smtClean="0">
                <a:latin typeface="Corbel" charset="0"/>
                <a:ea typeface="ＭＳ Ｐゴシック" charset="0"/>
                <a:cs typeface="ＭＳ Ｐゴシック" charset="0"/>
              </a:rPr>
              <a:t>*IPCC AR-5</a:t>
            </a:r>
            <a:endParaRPr lang="en-US" dirty="0">
              <a:latin typeface="Corbel" charset="0"/>
              <a:ea typeface="ＭＳ Ｐゴシック" charset="0"/>
              <a:cs typeface="ＭＳ Ｐゴシック" charset="0"/>
            </a:endParaRPr>
          </a:p>
        </p:txBody>
      </p:sp>
      <p:sp>
        <p:nvSpPr>
          <p:cNvPr id="69635"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F9FECFD-2D20-D540-A0D7-CF72192AC8D9}" type="slidenum">
              <a:rPr lang="en-US" sz="1400">
                <a:latin typeface="Arial" charset="0"/>
              </a:rPr>
              <a:pPr/>
              <a:t>37</a:t>
            </a:fld>
            <a:endParaRPr lang="en-US" sz="1400">
              <a:latin typeface="Arial" charset="0"/>
            </a:endParaRPr>
          </a:p>
        </p:txBody>
      </p:sp>
      <p:pic>
        <p:nvPicPr>
          <p:cNvPr id="69636"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6413" y="3733800"/>
            <a:ext cx="3557587"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0"/>
            <a:ext cx="3048000"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4C7A47AA-0103-5C4A-8E37-A8A949B16A7C}" type="slidenum">
              <a:rPr lang="en-US" smtClean="0"/>
              <a:pPr>
                <a:defRPr/>
              </a:pPr>
              <a:t>38</a:t>
            </a:fld>
            <a:endParaRPr lang="en-US"/>
          </a:p>
        </p:txBody>
      </p:sp>
      <p:pic>
        <p:nvPicPr>
          <p:cNvPr id="6" name="Picture 5"/>
          <p:cNvPicPr>
            <a:picLocks noChangeAspect="1"/>
          </p:cNvPicPr>
          <p:nvPr/>
        </p:nvPicPr>
        <p:blipFill>
          <a:blip r:embed="rId3"/>
          <a:stretch>
            <a:fillRect/>
          </a:stretch>
        </p:blipFill>
        <p:spPr>
          <a:xfrm>
            <a:off x="-1447800" y="25400"/>
            <a:ext cx="12682936" cy="6134100"/>
          </a:xfrm>
          <a:prstGeom prst="rect">
            <a:avLst/>
          </a:prstGeom>
        </p:spPr>
      </p:pic>
      <p:sp>
        <p:nvSpPr>
          <p:cNvPr id="7" name="TextBox 6"/>
          <p:cNvSpPr txBox="1"/>
          <p:nvPr/>
        </p:nvSpPr>
        <p:spPr>
          <a:xfrm>
            <a:off x="990600" y="6248400"/>
            <a:ext cx="6690353" cy="461665"/>
          </a:xfrm>
          <a:prstGeom prst="rect">
            <a:avLst/>
          </a:prstGeom>
          <a:noFill/>
        </p:spPr>
        <p:txBody>
          <a:bodyPr wrap="none" rtlCol="0">
            <a:spAutoFit/>
          </a:bodyPr>
          <a:lstStyle/>
          <a:p>
            <a:r>
              <a:rPr lang="en-US" dirty="0" smtClean="0"/>
              <a:t>Stand Up For Science Demonstration in SF, 12/13/16 </a:t>
            </a:r>
            <a:endParaRPr lang="en-US" dirty="0"/>
          </a:p>
        </p:txBody>
      </p:sp>
    </p:spTree>
    <p:extLst>
      <p:ext uri="{BB962C8B-B14F-4D97-AF65-F5344CB8AC3E}">
        <p14:creationId xmlns:p14="http://schemas.microsoft.com/office/powerpoint/2010/main" val="277286031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729" name="Group 13"/>
          <p:cNvGrpSpPr>
            <a:grpSpLocks/>
          </p:cNvGrpSpPr>
          <p:nvPr/>
        </p:nvGrpSpPr>
        <p:grpSpPr bwMode="auto">
          <a:xfrm>
            <a:off x="4545013" y="561975"/>
            <a:ext cx="4598987" cy="6553200"/>
            <a:chOff x="0" y="0"/>
            <a:chExt cx="5832" cy="8247"/>
          </a:xfrm>
        </p:grpSpPr>
        <p:pic>
          <p:nvPicPr>
            <p:cNvPr id="73741"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832" cy="3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3742" name="Rectangle 15"/>
            <p:cNvSpPr>
              <a:spLocks/>
            </p:cNvSpPr>
            <p:nvPr/>
          </p:nvSpPr>
          <p:spPr bwMode="auto">
            <a:xfrm>
              <a:off x="253" y="3225"/>
              <a:ext cx="5579" cy="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spAutoFit/>
            </a:bodyPr>
            <a:lstStyle/>
            <a:p>
              <a:pPr marL="39688"/>
              <a:r>
                <a:rPr lang="en-US" sz="2000">
                  <a:solidFill>
                    <a:srgbClr val="404040"/>
                  </a:solidFill>
                  <a:latin typeface="Helvetica" charset="0"/>
                  <a:cs typeface="Arial" charset="0"/>
                </a:rPr>
                <a:t>Killed by Drought,1975-2000</a:t>
              </a:r>
            </a:p>
            <a:p>
              <a:pPr marL="39688"/>
              <a:endParaRPr lang="en-US" sz="1600">
                <a:latin typeface="Helvetica" charset="0"/>
                <a:cs typeface="Arial" charset="0"/>
              </a:endParaRPr>
            </a:p>
          </p:txBody>
        </p:sp>
        <p:sp>
          <p:nvSpPr>
            <p:cNvPr id="73743" name="Rectangle 15"/>
            <p:cNvSpPr>
              <a:spLocks/>
            </p:cNvSpPr>
            <p:nvPr/>
          </p:nvSpPr>
          <p:spPr bwMode="auto">
            <a:xfrm>
              <a:off x="0" y="7323"/>
              <a:ext cx="104" cy="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spAutoFit/>
            </a:bodyPr>
            <a:lstStyle/>
            <a:p>
              <a:pPr marL="39688"/>
              <a:endParaRPr lang="en-US" sz="1600">
                <a:solidFill>
                  <a:srgbClr val="404040"/>
                </a:solidFill>
                <a:latin typeface="Helvetica" charset="0"/>
                <a:cs typeface="Arial" charset="0"/>
              </a:endParaRPr>
            </a:p>
            <a:p>
              <a:pPr marL="39688"/>
              <a:endParaRPr lang="en-US" sz="1600">
                <a:solidFill>
                  <a:srgbClr val="404040"/>
                </a:solidFill>
                <a:latin typeface="Helvetica" charset="0"/>
                <a:cs typeface="Arial" charset="0"/>
              </a:endParaRPr>
            </a:p>
            <a:p>
              <a:pPr marL="39688"/>
              <a:endParaRPr lang="en-US" sz="1600">
                <a:latin typeface="Helvetica" charset="0"/>
                <a:cs typeface="Arial" charset="0"/>
              </a:endParaRPr>
            </a:p>
          </p:txBody>
        </p:sp>
      </p:grpSp>
      <p:pic>
        <p:nvPicPr>
          <p:cNvPr id="7373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33801"/>
            <a:ext cx="4572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3731" name="Rectangle 15"/>
          <p:cNvSpPr>
            <a:spLocks/>
          </p:cNvSpPr>
          <p:nvPr/>
        </p:nvSpPr>
        <p:spPr bwMode="auto">
          <a:xfrm>
            <a:off x="228600" y="6324600"/>
            <a:ext cx="3317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spAutoFit/>
          </a:bodyPr>
          <a:lstStyle/>
          <a:p>
            <a:r>
              <a:rPr lang="en-US" sz="2000">
                <a:solidFill>
                  <a:srgbClr val="404040"/>
                </a:solidFill>
                <a:latin typeface="Helvetica" charset="0"/>
                <a:cs typeface="Arial" charset="0"/>
              </a:rPr>
              <a:t>Killed by Floods, 1975-2000</a:t>
            </a:r>
          </a:p>
        </p:txBody>
      </p:sp>
      <p:pic>
        <p:nvPicPr>
          <p:cNvPr id="7373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1213" y="3762375"/>
            <a:ext cx="4522787"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3733" name="Picture 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52450"/>
            <a:ext cx="449580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3734" name="Rectangle 15"/>
          <p:cNvSpPr>
            <a:spLocks/>
          </p:cNvSpPr>
          <p:nvPr/>
        </p:nvSpPr>
        <p:spPr bwMode="auto">
          <a:xfrm>
            <a:off x="1066800" y="3200400"/>
            <a:ext cx="35052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spAutoFit/>
          </a:bodyPr>
          <a:lstStyle/>
          <a:p>
            <a:pPr marL="39688"/>
            <a:r>
              <a:rPr lang="en-US" sz="2000" dirty="0">
                <a:solidFill>
                  <a:srgbClr val="404040"/>
                </a:solidFill>
                <a:latin typeface="Helvetica" charset="0"/>
                <a:cs typeface="Arial" charset="0"/>
              </a:rPr>
              <a:t>Carbon emissions, 2000</a:t>
            </a:r>
          </a:p>
          <a:p>
            <a:pPr marL="39688"/>
            <a:endParaRPr lang="en-US" sz="1600" dirty="0">
              <a:latin typeface="Helvetica" charset="0"/>
              <a:cs typeface="Arial" charset="0"/>
            </a:endParaRPr>
          </a:p>
        </p:txBody>
      </p:sp>
      <p:sp>
        <p:nvSpPr>
          <p:cNvPr id="73735" name="Rectangle 15"/>
          <p:cNvSpPr>
            <a:spLocks/>
          </p:cNvSpPr>
          <p:nvPr/>
        </p:nvSpPr>
        <p:spPr bwMode="auto">
          <a:xfrm>
            <a:off x="5562600" y="6303963"/>
            <a:ext cx="331787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spAutoFit/>
          </a:bodyPr>
          <a:lstStyle/>
          <a:p>
            <a:r>
              <a:rPr lang="en-US" sz="2000">
                <a:solidFill>
                  <a:srgbClr val="404040"/>
                </a:solidFill>
                <a:latin typeface="Helvetica" charset="0"/>
                <a:cs typeface="Arial" charset="0"/>
              </a:rPr>
              <a:t>Killed by Storms, 1975-2000</a:t>
            </a:r>
          </a:p>
          <a:p>
            <a:endParaRPr lang="en-US" sz="1600">
              <a:latin typeface="Helvetica" charset="0"/>
              <a:cs typeface="Arial" charset="0"/>
            </a:endParaRPr>
          </a:p>
        </p:txBody>
      </p:sp>
      <p:sp>
        <p:nvSpPr>
          <p:cNvPr id="73736" name="Rectangle 12"/>
          <p:cNvSpPr>
            <a:spLocks noChangeArrowheads="1"/>
          </p:cNvSpPr>
          <p:nvPr/>
        </p:nvSpPr>
        <p:spPr bwMode="auto">
          <a:xfrm>
            <a:off x="0" y="3228975"/>
            <a:ext cx="838200" cy="5334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7" name="Rectangle 13"/>
          <p:cNvSpPr>
            <a:spLocks noChangeArrowheads="1"/>
          </p:cNvSpPr>
          <p:nvPr/>
        </p:nvSpPr>
        <p:spPr bwMode="auto">
          <a:xfrm>
            <a:off x="0" y="0"/>
            <a:ext cx="914400" cy="5334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8" name="Title 14"/>
          <p:cNvSpPr>
            <a:spLocks noGrp="1"/>
          </p:cNvSpPr>
          <p:nvPr>
            <p:ph type="title" idx="4294967295"/>
          </p:nvPr>
        </p:nvSpPr>
        <p:spPr>
          <a:xfrm>
            <a:off x="990600" y="0"/>
            <a:ext cx="7772400" cy="457200"/>
          </a:xfrm>
        </p:spPr>
        <p:txBody>
          <a:bodyPr/>
          <a:lstStyle/>
          <a:p>
            <a:r>
              <a:rPr lang="en-US" sz="2800" dirty="0">
                <a:latin typeface="Times New Roman" charset="0"/>
                <a:ea typeface="ＭＳ Ｐゴシック" charset="0"/>
                <a:cs typeface="ＭＳ Ｐゴシック" charset="0"/>
              </a:rPr>
              <a:t>Who is affected?</a:t>
            </a:r>
          </a:p>
        </p:txBody>
      </p:sp>
      <p:sp>
        <p:nvSpPr>
          <p:cNvPr id="73739" name="TextBox 15"/>
          <p:cNvSpPr txBox="1">
            <a:spLocks noChangeArrowheads="1"/>
          </p:cNvSpPr>
          <p:nvPr/>
        </p:nvSpPr>
        <p:spPr bwMode="auto">
          <a:xfrm>
            <a:off x="4876800" y="0"/>
            <a:ext cx="3886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a:t>www.worldmapper.org</a:t>
            </a:r>
          </a:p>
        </p:txBody>
      </p:sp>
      <p:sp>
        <p:nvSpPr>
          <p:cNvPr id="73740" name="Slide Number Placeholder 1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39D1F19-3A7D-8A4C-B2E2-CA090E36756A}" type="slidenum">
              <a:rPr lang="en-US" sz="1400">
                <a:latin typeface="Arial" charset="0"/>
              </a:rPr>
              <a:pPr/>
              <a:t>39</a:t>
            </a:fld>
            <a:endParaRPr lang="en-US" sz="140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1295400" y="76200"/>
            <a:ext cx="7086600" cy="838200"/>
          </a:xfrm>
        </p:spPr>
        <p:txBody>
          <a:bodyPr/>
          <a:lstStyle/>
          <a:p>
            <a:pPr eaLnBrk="1" hangingPunct="1"/>
            <a:r>
              <a:rPr lang="en-US" sz="4000" dirty="0" smtClean="0">
                <a:solidFill>
                  <a:srgbClr val="404040"/>
                </a:solidFill>
                <a:latin typeface="Times" charset="0"/>
                <a:ea typeface="ＭＳ Ｐゴシック" charset="0"/>
                <a:cs typeface="Times" charset="0"/>
              </a:rPr>
              <a:t>Global warming made simple</a:t>
            </a:r>
            <a:endParaRPr lang="en-US" sz="4000" dirty="0">
              <a:solidFill>
                <a:srgbClr val="404040"/>
              </a:solidFill>
              <a:latin typeface="Times New Roman" charset="0"/>
              <a:ea typeface="ＭＳ Ｐゴシック" charset="0"/>
              <a:cs typeface="ＭＳ Ｐゴシック" charset="0"/>
            </a:endParaRPr>
          </a:p>
        </p:txBody>
      </p:sp>
      <p:sp>
        <p:nvSpPr>
          <p:cNvPr id="4" name="Content Placeholder 3"/>
          <p:cNvSpPr>
            <a:spLocks noGrp="1"/>
          </p:cNvSpPr>
          <p:nvPr>
            <p:ph idx="1"/>
          </p:nvPr>
        </p:nvSpPr>
        <p:spPr>
          <a:xfrm>
            <a:off x="1371600" y="1219200"/>
            <a:ext cx="7391400" cy="5029200"/>
          </a:xfrm>
        </p:spPr>
        <p:txBody>
          <a:bodyPr/>
          <a:lstStyle/>
          <a:p>
            <a:pPr>
              <a:buFont typeface="Monotype Sorts" charset="2"/>
              <a:buChar char="n"/>
              <a:defRPr/>
            </a:pPr>
            <a:r>
              <a:rPr lang="en-US" sz="4400" dirty="0">
                <a:solidFill>
                  <a:srgbClr val="FF0000"/>
                </a:solidFill>
                <a:latin typeface="+mj-lt"/>
              </a:rPr>
              <a:t>It’s </a:t>
            </a:r>
            <a:r>
              <a:rPr lang="en-US" sz="4400" dirty="0" smtClean="0">
                <a:solidFill>
                  <a:srgbClr val="FF0000"/>
                </a:solidFill>
                <a:latin typeface="+mj-lt"/>
              </a:rPr>
              <a:t>real </a:t>
            </a:r>
            <a:endParaRPr lang="en-US" sz="4400" dirty="0">
              <a:solidFill>
                <a:srgbClr val="FF0000"/>
              </a:solidFill>
              <a:latin typeface="+mj-lt"/>
            </a:endParaRPr>
          </a:p>
          <a:p>
            <a:pPr>
              <a:buFont typeface="Monotype Sorts" charset="2"/>
              <a:buChar char="n"/>
              <a:defRPr/>
            </a:pPr>
            <a:r>
              <a:rPr lang="en-US" sz="4400" dirty="0">
                <a:solidFill>
                  <a:schemeClr val="tx2"/>
                </a:solidFill>
                <a:latin typeface="+mj-lt"/>
              </a:rPr>
              <a:t>We’re causing it (unequally)</a:t>
            </a:r>
          </a:p>
          <a:p>
            <a:pPr>
              <a:buFont typeface="Monotype Sorts" charset="2"/>
              <a:buChar char="n"/>
              <a:defRPr/>
            </a:pPr>
            <a:r>
              <a:rPr lang="en-US" sz="4400" dirty="0">
                <a:solidFill>
                  <a:schemeClr val="tx2"/>
                </a:solidFill>
                <a:latin typeface="+mj-lt"/>
              </a:rPr>
              <a:t>It’s bad for us (unequally)</a:t>
            </a:r>
          </a:p>
          <a:p>
            <a:pPr>
              <a:buFont typeface="Monotype Sorts" charset="2"/>
              <a:buChar char="n"/>
              <a:defRPr/>
            </a:pPr>
            <a:r>
              <a:rPr lang="en-US" sz="4400" dirty="0">
                <a:solidFill>
                  <a:schemeClr val="tx2"/>
                </a:solidFill>
                <a:latin typeface="+mj-lt"/>
              </a:rPr>
              <a:t>There are things we can do</a:t>
            </a:r>
          </a:p>
          <a:p>
            <a:pPr>
              <a:buFont typeface="Monotype Sorts" charset="2"/>
              <a:buChar char="n"/>
              <a:defRPr/>
            </a:pPr>
            <a:r>
              <a:rPr lang="en-US" sz="4400" dirty="0">
                <a:solidFill>
                  <a:schemeClr val="tx2"/>
                </a:solidFill>
                <a:latin typeface="+mj-lt"/>
              </a:rPr>
              <a:t>There are “co-benefits” to doing them</a:t>
            </a:r>
            <a:r>
              <a:rPr lang="en-US" dirty="0"/>
              <a:t> </a:t>
            </a:r>
          </a:p>
        </p:txBody>
      </p:sp>
      <p:sp>
        <p:nvSpPr>
          <p:cNvPr id="2048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CF09C97-8DB1-5F4E-BC70-E9CD60E8C97E}" type="slidenum">
              <a:rPr lang="en-US" sz="1400">
                <a:latin typeface="Arial" charset="0"/>
              </a:rPr>
              <a:pPr/>
              <a:t>4</a:t>
            </a:fld>
            <a:endParaRPr lang="en-US" sz="1400">
              <a:latin typeface="Arial" charset="0"/>
            </a:endParaRP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p:cNvSpPr>
            <a:spLocks noGrp="1"/>
          </p:cNvSpPr>
          <p:nvPr>
            <p:ph type="title"/>
          </p:nvPr>
        </p:nvSpPr>
        <p:spPr>
          <a:xfrm>
            <a:off x="1143000" y="0"/>
            <a:ext cx="7175500" cy="909638"/>
          </a:xfrm>
        </p:spPr>
        <p:txBody>
          <a:bodyPr/>
          <a:lstStyle/>
          <a:p>
            <a:pPr eaLnBrk="1" hangingPunct="1"/>
            <a:r>
              <a:rPr lang="en-US" sz="3600" dirty="0">
                <a:latin typeface="Corbel" charset="0"/>
                <a:ea typeface="ＭＳ Ｐゴシック" charset="0"/>
                <a:cs typeface="ＭＳ Ｐゴシック" charset="0"/>
              </a:rPr>
              <a:t>Deaths Attributed to Climate Change:  150,000 per year</a:t>
            </a:r>
          </a:p>
        </p:txBody>
      </p:sp>
      <p:sp>
        <p:nvSpPr>
          <p:cNvPr id="7577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9C88833-7D1C-2E4E-ABCE-E22719D0FB7F}" type="slidenum">
              <a:rPr lang="en-US" sz="1400">
                <a:latin typeface="Arial" charset="0"/>
              </a:rPr>
              <a:pPr/>
              <a:t>40</a:t>
            </a:fld>
            <a:endParaRPr lang="en-US" sz="1400">
              <a:latin typeface="Arial" charset="0"/>
            </a:endParaRPr>
          </a:p>
        </p:txBody>
      </p:sp>
      <p:pic>
        <p:nvPicPr>
          <p:cNvPr id="7577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66800"/>
            <a:ext cx="9144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1295400" y="76200"/>
            <a:ext cx="7086600" cy="838200"/>
          </a:xfrm>
        </p:spPr>
        <p:txBody>
          <a:bodyPr/>
          <a:lstStyle/>
          <a:p>
            <a:pPr eaLnBrk="1" hangingPunct="1"/>
            <a:r>
              <a:rPr lang="en-US" sz="4000" dirty="0" smtClean="0">
                <a:solidFill>
                  <a:srgbClr val="404040"/>
                </a:solidFill>
                <a:latin typeface="Times" charset="0"/>
                <a:ea typeface="ＭＳ Ｐゴシック" charset="0"/>
                <a:cs typeface="Times" charset="0"/>
              </a:rPr>
              <a:t>Global warming made simple</a:t>
            </a:r>
            <a:endParaRPr lang="en-US" sz="4000" dirty="0">
              <a:solidFill>
                <a:srgbClr val="404040"/>
              </a:solidFill>
              <a:latin typeface="Times New Roman" charset="0"/>
              <a:ea typeface="ＭＳ Ｐゴシック" charset="0"/>
              <a:cs typeface="ＭＳ Ｐゴシック" charset="0"/>
            </a:endParaRPr>
          </a:p>
        </p:txBody>
      </p:sp>
      <p:sp>
        <p:nvSpPr>
          <p:cNvPr id="4" name="Content Placeholder 3"/>
          <p:cNvSpPr>
            <a:spLocks noGrp="1"/>
          </p:cNvSpPr>
          <p:nvPr>
            <p:ph idx="1"/>
          </p:nvPr>
        </p:nvSpPr>
        <p:spPr>
          <a:xfrm>
            <a:off x="1371600" y="1219200"/>
            <a:ext cx="7391400" cy="5029200"/>
          </a:xfrm>
        </p:spPr>
        <p:txBody>
          <a:bodyPr/>
          <a:lstStyle/>
          <a:p>
            <a:pPr>
              <a:buFont typeface="Monotype Sorts" charset="2"/>
              <a:buChar char="n"/>
              <a:defRPr/>
            </a:pPr>
            <a:r>
              <a:rPr lang="en-US" sz="4400" dirty="0">
                <a:solidFill>
                  <a:schemeClr val="tx2"/>
                </a:solidFill>
                <a:latin typeface="+mj-lt"/>
              </a:rPr>
              <a:t>It’s </a:t>
            </a:r>
            <a:r>
              <a:rPr lang="en-US" sz="4400" dirty="0" smtClean="0">
                <a:solidFill>
                  <a:schemeClr val="tx2"/>
                </a:solidFill>
                <a:latin typeface="+mj-lt"/>
              </a:rPr>
              <a:t>real </a:t>
            </a:r>
            <a:endParaRPr lang="en-US" sz="4400" dirty="0">
              <a:solidFill>
                <a:schemeClr val="tx2"/>
              </a:solidFill>
              <a:latin typeface="+mj-lt"/>
            </a:endParaRPr>
          </a:p>
          <a:p>
            <a:pPr>
              <a:buFont typeface="Monotype Sorts" charset="2"/>
              <a:buChar char="n"/>
              <a:defRPr/>
            </a:pPr>
            <a:r>
              <a:rPr lang="en-US" sz="4400" dirty="0">
                <a:solidFill>
                  <a:schemeClr val="tx2"/>
                </a:solidFill>
                <a:latin typeface="+mj-lt"/>
              </a:rPr>
              <a:t>We’re causing it (unequally)</a:t>
            </a:r>
          </a:p>
          <a:p>
            <a:pPr>
              <a:buFont typeface="Monotype Sorts" charset="2"/>
              <a:buChar char="n"/>
              <a:defRPr/>
            </a:pPr>
            <a:r>
              <a:rPr lang="en-US" sz="4400" dirty="0">
                <a:solidFill>
                  <a:schemeClr val="tx2"/>
                </a:solidFill>
                <a:latin typeface="+mj-lt"/>
              </a:rPr>
              <a:t>It’s bad for us (unequally)</a:t>
            </a:r>
          </a:p>
          <a:p>
            <a:pPr>
              <a:buFont typeface="Monotype Sorts" charset="2"/>
              <a:buChar char="n"/>
              <a:defRPr/>
            </a:pPr>
            <a:r>
              <a:rPr lang="en-US" sz="4400" dirty="0">
                <a:solidFill>
                  <a:srgbClr val="FF0000"/>
                </a:solidFill>
                <a:latin typeface="+mj-lt"/>
              </a:rPr>
              <a:t>There are things we can do</a:t>
            </a:r>
          </a:p>
          <a:p>
            <a:pPr>
              <a:buFont typeface="Monotype Sorts" charset="2"/>
              <a:buChar char="n"/>
              <a:defRPr/>
            </a:pPr>
            <a:r>
              <a:rPr lang="en-US" sz="4400" dirty="0">
                <a:solidFill>
                  <a:schemeClr val="tx2"/>
                </a:solidFill>
                <a:latin typeface="+mj-lt"/>
              </a:rPr>
              <a:t>There are “co-benefits” to doing them</a:t>
            </a:r>
            <a:r>
              <a:rPr lang="en-US" dirty="0"/>
              <a:t> </a:t>
            </a:r>
          </a:p>
        </p:txBody>
      </p:sp>
      <p:sp>
        <p:nvSpPr>
          <p:cNvPr id="2048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CF09C97-8DB1-5F4E-BC70-E9CD60E8C97E}" type="slidenum">
              <a:rPr lang="en-US" sz="1400">
                <a:latin typeface="Arial" charset="0"/>
              </a:rPr>
              <a:pPr/>
              <a:t>41</a:t>
            </a:fld>
            <a:endParaRPr lang="en-US" sz="1400">
              <a:latin typeface="Arial" charset="0"/>
            </a:endParaRPr>
          </a:p>
        </p:txBody>
      </p:sp>
    </p:spTree>
    <p:custDataLst>
      <p:tags r:id="rId1"/>
    </p:custDataLst>
    <p:extLst>
      <p:ext uri="{BB962C8B-B14F-4D97-AF65-F5344CB8AC3E}">
        <p14:creationId xmlns:p14="http://schemas.microsoft.com/office/powerpoint/2010/main" val="86400004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p:cNvSpPr>
            <a:spLocks noGrp="1"/>
          </p:cNvSpPr>
          <p:nvPr>
            <p:ph type="title"/>
          </p:nvPr>
        </p:nvSpPr>
        <p:spPr>
          <a:xfrm>
            <a:off x="1066800" y="0"/>
            <a:ext cx="7772400" cy="762000"/>
          </a:xfrm>
        </p:spPr>
        <p:txBody>
          <a:bodyPr/>
          <a:lstStyle/>
          <a:p>
            <a:r>
              <a:rPr lang="en-US" dirty="0">
                <a:latin typeface="Times New Roman" charset="0"/>
                <a:ea typeface="ＭＳ Ｐゴシック" charset="0"/>
                <a:cs typeface="ＭＳ Ｐゴシック" charset="0"/>
              </a:rPr>
              <a:t>Estimating your carbon footprint</a:t>
            </a:r>
          </a:p>
        </p:txBody>
      </p:sp>
      <p:sp>
        <p:nvSpPr>
          <p:cNvPr id="86018" name="Content Placeholder 2"/>
          <p:cNvSpPr>
            <a:spLocks noGrp="1"/>
          </p:cNvSpPr>
          <p:nvPr>
            <p:ph idx="1"/>
          </p:nvPr>
        </p:nvSpPr>
        <p:spPr>
          <a:xfrm>
            <a:off x="1143000" y="685800"/>
            <a:ext cx="7772400" cy="3657600"/>
          </a:xfrm>
        </p:spPr>
        <p:txBody>
          <a:bodyPr/>
          <a:lstStyle/>
          <a:p>
            <a:r>
              <a:rPr lang="en-US" sz="2800" dirty="0">
                <a:latin typeface="Arial" charset="0"/>
                <a:ea typeface="ＭＳ Ｐゴシック" charset="0"/>
                <a:cs typeface="ＭＳ Ｐゴシック" charset="0"/>
              </a:rPr>
              <a:t>Many online calculators</a:t>
            </a:r>
          </a:p>
          <a:p>
            <a:r>
              <a:rPr lang="en-US" sz="2800" dirty="0" smtClean="0">
                <a:latin typeface="Arial" charset="0"/>
                <a:ea typeface="ＭＳ Ｐゴシック" charset="0"/>
                <a:cs typeface="ＭＳ Ｐゴシック" charset="0"/>
              </a:rPr>
              <a:t>Best </a:t>
            </a:r>
            <a:r>
              <a:rPr lang="en-US" sz="2800" dirty="0">
                <a:latin typeface="Arial" charset="0"/>
                <a:ea typeface="ＭＳ Ｐゴシック" charset="0"/>
                <a:cs typeface="ＭＳ Ｐゴシック" charset="0"/>
              </a:rPr>
              <a:t>ones include food, show effects of changes you can make, and are state-specific</a:t>
            </a:r>
          </a:p>
          <a:p>
            <a:r>
              <a:rPr lang="en-US" sz="2800" dirty="0">
                <a:latin typeface="Arial" charset="0"/>
                <a:ea typeface="ＭＳ Ｐゴシック" charset="0"/>
                <a:cs typeface="ＭＳ Ｐゴシック" charset="0"/>
              </a:rPr>
              <a:t>Google </a:t>
            </a:r>
            <a:r>
              <a:rPr lang="ja-JP" altLang="en-US" sz="2800" dirty="0">
                <a:latin typeface="Arial" charset="0"/>
                <a:ea typeface="ＭＳ Ｐゴシック" charset="0"/>
                <a:cs typeface="ＭＳ Ｐゴシック" charset="0"/>
              </a:rPr>
              <a:t>“</a:t>
            </a:r>
            <a:r>
              <a:rPr lang="en-US" altLang="ja-JP" sz="2800" dirty="0">
                <a:latin typeface="Arial" charset="0"/>
                <a:ea typeface="ＭＳ Ｐゴシック" charset="0"/>
                <a:cs typeface="ＭＳ Ｐゴシック" charset="0"/>
              </a:rPr>
              <a:t>Carbon footprint calculator</a:t>
            </a:r>
            <a:r>
              <a:rPr lang="ja-JP" altLang="en-US" sz="2800" dirty="0">
                <a:latin typeface="Arial" charset="0"/>
                <a:ea typeface="ＭＳ Ｐゴシック" charset="0"/>
                <a:cs typeface="ＭＳ Ｐゴシック" charset="0"/>
              </a:rPr>
              <a:t>”</a:t>
            </a:r>
            <a:endParaRPr lang="en-US" altLang="ja-JP" sz="2800" dirty="0">
              <a:latin typeface="Arial" charset="0"/>
              <a:ea typeface="ＭＳ Ｐゴシック" charset="0"/>
              <a:cs typeface="ＭＳ Ｐゴシック" charset="0"/>
            </a:endParaRPr>
          </a:p>
          <a:p>
            <a:pPr lvl="1"/>
            <a:r>
              <a:rPr lang="en-US" sz="2400" dirty="0">
                <a:latin typeface="Arial" charset="0"/>
                <a:ea typeface="ＭＳ Ｐゴシック" charset="0"/>
              </a:rPr>
              <a:t>(I recommend The Nature Conservancy site.</a:t>
            </a:r>
            <a:r>
              <a:rPr lang="en-US" sz="2400" dirty="0" smtClean="0">
                <a:latin typeface="Arial" charset="0"/>
                <a:ea typeface="ＭＳ Ｐゴシック" charset="0"/>
              </a:rPr>
              <a:t>)</a:t>
            </a:r>
          </a:p>
          <a:p>
            <a:pPr lvl="1"/>
            <a:r>
              <a:rPr lang="en-US" sz="2400" dirty="0">
                <a:latin typeface="Arial" charset="0"/>
                <a:ea typeface="ＭＳ Ｐゴシック" charset="0"/>
              </a:rPr>
              <a:t>Also </a:t>
            </a:r>
            <a:r>
              <a:rPr lang="en-US" sz="2400" dirty="0" smtClean="0">
                <a:latin typeface="Arial" charset="0"/>
                <a:ea typeface="ＭＳ Ｐゴシック" charset="0"/>
              </a:rPr>
              <a:t>Google “Footprint Network”</a:t>
            </a:r>
          </a:p>
          <a:p>
            <a:r>
              <a:rPr lang="en-US" dirty="0" smtClean="0">
                <a:latin typeface="Arial" charset="0"/>
                <a:ea typeface="ＭＳ Ｐゴシック" charset="0"/>
              </a:rPr>
              <a:t>Per capita US carbon footprint ~21 tons (per EPA in 2014)</a:t>
            </a:r>
            <a:endParaRPr lang="en-US" dirty="0">
              <a:latin typeface="Arial" charset="0"/>
              <a:ea typeface="ＭＳ Ｐゴシック" charset="0"/>
            </a:endParaRPr>
          </a:p>
        </p:txBody>
      </p:sp>
      <p:pic>
        <p:nvPicPr>
          <p:cNvPr id="8601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6788" y="4724400"/>
            <a:ext cx="8177212"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3238DA9-753C-7842-9924-59FD8814A632}" type="slidenum">
              <a:rPr lang="en-US" sz="1400">
                <a:latin typeface="Arial" charset="0"/>
              </a:rPr>
              <a:pPr/>
              <a:t>42</a:t>
            </a:fld>
            <a:endParaRPr lang="en-US" sz="140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ChangeArrowheads="1"/>
          </p:cNvSpPr>
          <p:nvPr>
            <p:ph type="title"/>
          </p:nvPr>
        </p:nvSpPr>
        <p:spPr>
          <a:xfrm>
            <a:off x="1447800" y="381000"/>
            <a:ext cx="7772400" cy="609600"/>
          </a:xfrm>
        </p:spPr>
        <p:txBody>
          <a:bodyPr/>
          <a:lstStyle/>
          <a:p>
            <a:r>
              <a:rPr lang="en-US" sz="4000" dirty="0">
                <a:latin typeface="Times New Roman" charset="0"/>
                <a:ea typeface="ＭＳ Ｐゴシック" charset="0"/>
                <a:cs typeface="ＭＳ Ｐゴシック" charset="0"/>
              </a:rPr>
              <a:t>Importance of airplane travel</a:t>
            </a:r>
          </a:p>
        </p:txBody>
      </p:sp>
      <p:sp>
        <p:nvSpPr>
          <p:cNvPr id="88066" name="Rectangle 3"/>
          <p:cNvSpPr>
            <a:spLocks noGrp="1" noChangeArrowheads="1"/>
          </p:cNvSpPr>
          <p:nvPr>
            <p:ph type="body" idx="1"/>
          </p:nvPr>
        </p:nvSpPr>
        <p:spPr>
          <a:xfrm>
            <a:off x="1066800" y="1219200"/>
            <a:ext cx="7772400" cy="4343400"/>
          </a:xfrm>
        </p:spPr>
        <p:txBody>
          <a:bodyPr/>
          <a:lstStyle/>
          <a:p>
            <a:r>
              <a:rPr lang="en-US" sz="2800" dirty="0">
                <a:latin typeface="Arial" charset="0"/>
                <a:ea typeface="ＭＳ Ｐゴシック" charset="0"/>
                <a:cs typeface="ＭＳ Ｐゴシック" charset="0"/>
              </a:rPr>
              <a:t>1 East Coast round trip from California = 1-2 tons CO</a:t>
            </a:r>
            <a:r>
              <a:rPr lang="en-US" sz="2800" baseline="-25000" dirty="0">
                <a:latin typeface="Arial" charset="0"/>
                <a:ea typeface="ＭＳ Ｐゴシック" charset="0"/>
                <a:cs typeface="ＭＳ Ｐゴシック" charset="0"/>
              </a:rPr>
              <a:t>2</a:t>
            </a:r>
          </a:p>
          <a:p>
            <a:r>
              <a:rPr lang="en-US" sz="2800" dirty="0">
                <a:latin typeface="Arial" charset="0"/>
                <a:ea typeface="ＭＳ Ｐゴシック" charset="0"/>
                <a:cs typeface="ＭＳ Ｐゴシック" charset="0"/>
              </a:rPr>
              <a:t>Typical California per capita household electricity consumption ~ 3 tons CO</a:t>
            </a:r>
            <a:r>
              <a:rPr lang="en-US" sz="2800" baseline="-25000" dirty="0">
                <a:latin typeface="Arial" charset="0"/>
                <a:ea typeface="ＭＳ Ｐゴシック" charset="0"/>
                <a:cs typeface="ＭＳ Ｐゴシック" charset="0"/>
              </a:rPr>
              <a:t>2</a:t>
            </a:r>
          </a:p>
          <a:p>
            <a:r>
              <a:rPr lang="en-US" sz="2800" dirty="0">
                <a:latin typeface="Arial" charset="0"/>
                <a:ea typeface="ＭＳ Ｐゴシック" charset="0"/>
                <a:cs typeface="ＭＳ Ｐゴシック" charset="0"/>
              </a:rPr>
              <a:t>Reduce travel by</a:t>
            </a:r>
          </a:p>
          <a:p>
            <a:pPr lvl="1"/>
            <a:r>
              <a:rPr lang="en-US" sz="2400" dirty="0">
                <a:latin typeface="Arial" charset="0"/>
                <a:ea typeface="ＭＳ Ｐゴシック" charset="0"/>
              </a:rPr>
              <a:t>Combining trips</a:t>
            </a:r>
          </a:p>
          <a:p>
            <a:pPr lvl="1"/>
            <a:r>
              <a:rPr lang="en-US" sz="2400" dirty="0">
                <a:latin typeface="Arial" charset="0"/>
                <a:ea typeface="ＭＳ Ｐゴシック" charset="0"/>
              </a:rPr>
              <a:t>Skipping trips</a:t>
            </a:r>
          </a:p>
          <a:p>
            <a:pPr lvl="1"/>
            <a:r>
              <a:rPr lang="en-US" sz="2400" dirty="0">
                <a:latin typeface="Arial" charset="0"/>
                <a:ea typeface="ＭＳ Ｐゴシック" charset="0"/>
              </a:rPr>
              <a:t>Videoconferencing, Skype, etc.</a:t>
            </a:r>
          </a:p>
          <a:p>
            <a:pPr>
              <a:buFont typeface="Monotype Sorts" charset="0"/>
              <a:buNone/>
            </a:pPr>
            <a:endParaRPr lang="en-US" sz="2800" dirty="0">
              <a:latin typeface="Arial" charset="0"/>
              <a:ea typeface="ＭＳ Ｐゴシック" charset="0"/>
              <a:cs typeface="ＭＳ Ｐゴシック" charset="0"/>
            </a:endParaRPr>
          </a:p>
        </p:txBody>
      </p:sp>
      <p:sp>
        <p:nvSpPr>
          <p:cNvPr id="88067"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1B6A081-D785-5545-A695-D92A9D6E46DB}" type="slidenum">
              <a:rPr lang="en-US" sz="1400">
                <a:latin typeface="Arial" charset="0"/>
              </a:rPr>
              <a:pPr/>
              <a:t>43</a:t>
            </a:fld>
            <a:endParaRPr lang="en-US" sz="140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ChangeArrowheads="1"/>
          </p:cNvSpPr>
          <p:nvPr>
            <p:ph type="title"/>
          </p:nvPr>
        </p:nvSpPr>
        <p:spPr>
          <a:xfrm>
            <a:off x="914400" y="0"/>
            <a:ext cx="7772400" cy="609600"/>
          </a:xfrm>
        </p:spPr>
        <p:txBody>
          <a:bodyPr/>
          <a:lstStyle/>
          <a:p>
            <a:r>
              <a:rPr lang="en-US" sz="4000" dirty="0">
                <a:latin typeface="Times New Roman" charset="0"/>
                <a:ea typeface="ＭＳ Ｐゴシック" charset="0"/>
                <a:cs typeface="ＭＳ Ｐゴシック" charset="0"/>
              </a:rPr>
              <a:t>Carbon Offsets</a:t>
            </a:r>
          </a:p>
        </p:txBody>
      </p:sp>
      <p:sp>
        <p:nvSpPr>
          <p:cNvPr id="90114" name="Rectangle 3"/>
          <p:cNvSpPr>
            <a:spLocks noGrp="1" noChangeArrowheads="1"/>
          </p:cNvSpPr>
          <p:nvPr>
            <p:ph type="body" idx="1"/>
          </p:nvPr>
        </p:nvSpPr>
        <p:spPr>
          <a:xfrm>
            <a:off x="990600" y="838200"/>
            <a:ext cx="7772400" cy="5867400"/>
          </a:xfrm>
        </p:spPr>
        <p:txBody>
          <a:bodyPr/>
          <a:lstStyle/>
          <a:p>
            <a:r>
              <a:rPr lang="en-US" dirty="0">
                <a:latin typeface="Arial" charset="0"/>
                <a:ea typeface="ＭＳ Ｐゴシック" charset="0"/>
                <a:cs typeface="ＭＳ Ｐゴシック" charset="0"/>
              </a:rPr>
              <a:t>Basic idea: for each ton of CO</a:t>
            </a:r>
            <a:r>
              <a:rPr lang="en-US" baseline="-25000" dirty="0">
                <a:latin typeface="Arial" charset="0"/>
                <a:ea typeface="ＭＳ Ｐゴシック" charset="0"/>
                <a:cs typeface="ＭＳ Ｐゴシック" charset="0"/>
              </a:rPr>
              <a:t>2 </a:t>
            </a:r>
            <a:r>
              <a:rPr lang="en-US" dirty="0">
                <a:latin typeface="Arial" charset="0"/>
                <a:ea typeface="ＭＳ Ｐゴシック" charset="0"/>
                <a:cs typeface="ＭＳ Ｐゴシック" charset="0"/>
              </a:rPr>
              <a:t>you generate, absorb or prevent a ton from another source </a:t>
            </a:r>
          </a:p>
          <a:p>
            <a:r>
              <a:rPr lang="en-US" dirty="0">
                <a:latin typeface="Arial" charset="0"/>
                <a:ea typeface="ＭＳ Ｐゴシック" charset="0"/>
                <a:cs typeface="ＭＳ Ｐゴシック" charset="0"/>
              </a:rPr>
              <a:t>Examples</a:t>
            </a:r>
          </a:p>
          <a:p>
            <a:pPr lvl="1"/>
            <a:r>
              <a:rPr lang="en-US" dirty="0">
                <a:latin typeface="Arial" charset="0"/>
                <a:ea typeface="ＭＳ Ｐゴシック" charset="0"/>
              </a:rPr>
              <a:t>Subsidize new renewable energy projects (e.g., wind farms)</a:t>
            </a:r>
          </a:p>
          <a:p>
            <a:pPr lvl="1"/>
            <a:r>
              <a:rPr lang="en-US" dirty="0">
                <a:latin typeface="Arial" charset="0"/>
                <a:ea typeface="ＭＳ Ｐゴシック" charset="0"/>
              </a:rPr>
              <a:t>Methane capture from manure</a:t>
            </a:r>
          </a:p>
          <a:p>
            <a:pPr lvl="1"/>
            <a:r>
              <a:rPr lang="en-US" dirty="0">
                <a:latin typeface="Arial" charset="0"/>
                <a:ea typeface="ＭＳ Ｐゴシック" charset="0"/>
              </a:rPr>
              <a:t>Tree planting (not as good)</a:t>
            </a:r>
          </a:p>
          <a:p>
            <a:r>
              <a:rPr lang="en-US" dirty="0">
                <a:latin typeface="Arial" charset="0"/>
                <a:ea typeface="ＭＳ Ｐゴシック" charset="0"/>
                <a:cs typeface="ＭＳ Ｐゴシック" charset="0"/>
              </a:rPr>
              <a:t>Many websites now sell carbon </a:t>
            </a:r>
            <a:r>
              <a:rPr lang="en-US" dirty="0" smtClean="0">
                <a:latin typeface="Arial" charset="0"/>
                <a:ea typeface="ＭＳ Ｐゴシック" charset="0"/>
                <a:cs typeface="ＭＳ Ｐゴシック" charset="0"/>
              </a:rPr>
              <a:t>offsets, generally &lt; $30/ton</a:t>
            </a:r>
          </a:p>
        </p:txBody>
      </p:sp>
      <p:sp>
        <p:nvSpPr>
          <p:cNvPr id="90115"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E113D312-42FE-5B40-BD9C-B1E286B94F25}" type="slidenum">
              <a:rPr lang="en-US" sz="1400">
                <a:latin typeface="Arial" charset="0"/>
              </a:rPr>
              <a:pPr/>
              <a:t>44</a:t>
            </a:fld>
            <a:endParaRPr lang="en-US" sz="140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2"/>
          <p:cNvSpPr>
            <a:spLocks noGrp="1" noChangeArrowheads="1"/>
          </p:cNvSpPr>
          <p:nvPr>
            <p:ph type="title" idx="4294967295"/>
          </p:nvPr>
        </p:nvSpPr>
        <p:spPr>
          <a:xfrm>
            <a:off x="1143000" y="228600"/>
            <a:ext cx="7772400" cy="381000"/>
          </a:xfrm>
        </p:spPr>
        <p:txBody>
          <a:bodyPr/>
          <a:lstStyle/>
          <a:p>
            <a:r>
              <a:rPr lang="en-US" sz="4000" dirty="0">
                <a:latin typeface="Times New Roman" charset="0"/>
                <a:ea typeface="ＭＳ Ｐゴシック" charset="0"/>
                <a:cs typeface="ＭＳ Ｐゴシック" charset="0"/>
              </a:rPr>
              <a:t>Carbon Offsets </a:t>
            </a:r>
            <a:r>
              <a:rPr lang="en-US" sz="4000" dirty="0" smtClean="0">
                <a:latin typeface="Times New Roman" charset="0"/>
                <a:ea typeface="ＭＳ Ｐゴシック" charset="0"/>
                <a:cs typeface="ＭＳ Ｐゴシック" charset="0"/>
              </a:rPr>
              <a:t>– Controversies* </a:t>
            </a:r>
            <a:endParaRPr lang="en-US" sz="4000" dirty="0">
              <a:latin typeface="Times New Roman" charset="0"/>
              <a:ea typeface="ＭＳ Ｐゴシック" charset="0"/>
              <a:cs typeface="ＭＳ Ｐゴシック" charset="0"/>
            </a:endParaRPr>
          </a:p>
        </p:txBody>
      </p:sp>
      <p:sp>
        <p:nvSpPr>
          <p:cNvPr id="154626" name="Rectangle 3"/>
          <p:cNvSpPr>
            <a:spLocks noGrp="1" noChangeArrowheads="1"/>
          </p:cNvSpPr>
          <p:nvPr>
            <p:ph type="body" idx="4294967295"/>
          </p:nvPr>
        </p:nvSpPr>
        <p:spPr>
          <a:xfrm>
            <a:off x="1143000" y="838200"/>
            <a:ext cx="7772400" cy="5715000"/>
          </a:xfrm>
        </p:spPr>
        <p:txBody>
          <a:bodyPr/>
          <a:lstStyle/>
          <a:p>
            <a:pPr>
              <a:lnSpc>
                <a:spcPct val="90000"/>
              </a:lnSpc>
            </a:pPr>
            <a:r>
              <a:rPr lang="en-US" sz="2800" dirty="0" smtClean="0">
                <a:latin typeface="Arial" charset="0"/>
                <a:ea typeface="ＭＳ Ｐゴシック" charset="0"/>
                <a:cs typeface="ＭＳ Ｐゴシック" charset="0"/>
              </a:rPr>
              <a:t>Comparison to indulgences in middle ages</a:t>
            </a:r>
          </a:p>
          <a:p>
            <a:pPr lvl="1">
              <a:lnSpc>
                <a:spcPct val="90000"/>
              </a:lnSpc>
            </a:pPr>
            <a:r>
              <a:rPr lang="en-US" dirty="0" smtClean="0">
                <a:latin typeface="Arial" charset="0"/>
                <a:ea typeface="ＭＳ Ｐゴシック" charset="0"/>
              </a:rPr>
              <a:t>Pay money instead of repenting and changing</a:t>
            </a:r>
          </a:p>
          <a:p>
            <a:pPr lvl="1">
              <a:lnSpc>
                <a:spcPct val="90000"/>
              </a:lnSpc>
            </a:pPr>
            <a:r>
              <a:rPr lang="en-US" dirty="0" smtClean="0">
                <a:latin typeface="Arial" charset="0"/>
                <a:ea typeface="ＭＳ Ｐゴシック" charset="0"/>
              </a:rPr>
              <a:t>Satirized, e.g. </a:t>
            </a:r>
            <a:r>
              <a:rPr lang="en-US" dirty="0" err="1" smtClean="0">
                <a:latin typeface="Arial" charset="0"/>
                <a:ea typeface="ＭＳ Ｐゴシック" charset="0"/>
              </a:rPr>
              <a:t>CheatNeutral.com</a:t>
            </a:r>
            <a:endParaRPr lang="en-US" dirty="0" smtClean="0">
              <a:latin typeface="Arial" charset="0"/>
              <a:ea typeface="ＭＳ Ｐゴシック" charset="0"/>
            </a:endParaRPr>
          </a:p>
          <a:p>
            <a:pPr>
              <a:lnSpc>
                <a:spcPct val="90000"/>
              </a:lnSpc>
            </a:pPr>
            <a:r>
              <a:rPr lang="en-US" sz="2800" dirty="0" smtClean="0">
                <a:latin typeface="Arial" charset="0"/>
                <a:ea typeface="ＭＳ Ｐゴシック" charset="0"/>
                <a:cs typeface="ＭＳ Ｐゴシック" charset="0"/>
              </a:rPr>
              <a:t>Analogies </a:t>
            </a:r>
            <a:r>
              <a:rPr lang="en-US" sz="2800" dirty="0">
                <a:latin typeface="Arial" charset="0"/>
                <a:ea typeface="ＭＳ Ｐゴシック" charset="0"/>
                <a:cs typeface="ＭＳ Ｐゴシック" charset="0"/>
              </a:rPr>
              <a:t>fail because CO</a:t>
            </a:r>
            <a:r>
              <a:rPr lang="en-US" sz="2800" baseline="-25000" dirty="0">
                <a:latin typeface="Arial" charset="0"/>
                <a:ea typeface="ＭＳ Ｐゴシック" charset="0"/>
                <a:cs typeface="ＭＳ Ｐゴシック" charset="0"/>
              </a:rPr>
              <a:t>2</a:t>
            </a:r>
            <a:r>
              <a:rPr lang="en-US" sz="2800" dirty="0">
                <a:latin typeface="Arial" charset="0"/>
                <a:ea typeface="ＭＳ Ｐゴシック" charset="0"/>
                <a:cs typeface="ＭＳ Ｐゴシック" charset="0"/>
              </a:rPr>
              <a:t> is fully interchangeable</a:t>
            </a:r>
          </a:p>
          <a:p>
            <a:pPr lvl="1">
              <a:lnSpc>
                <a:spcPct val="90000"/>
              </a:lnSpc>
            </a:pPr>
            <a:r>
              <a:rPr lang="en-US" dirty="0">
                <a:latin typeface="Arial" charset="0"/>
                <a:ea typeface="ＭＳ Ｐゴシック" charset="0"/>
                <a:cs typeface="ＭＳ Ｐゴシック" charset="0"/>
              </a:rPr>
              <a:t>Emitting 1 ton and preventing another ton is the same as not emitting 1 ton and not preventing the other ton</a:t>
            </a:r>
          </a:p>
          <a:p>
            <a:pPr lvl="1">
              <a:lnSpc>
                <a:spcPct val="90000"/>
              </a:lnSpc>
            </a:pPr>
            <a:r>
              <a:rPr lang="en-US" dirty="0">
                <a:latin typeface="Arial" charset="0"/>
                <a:ea typeface="ＭＳ Ｐゴシック" charset="0"/>
                <a:cs typeface="ＭＳ Ｐゴシック" charset="0"/>
              </a:rPr>
              <a:t>Passes the </a:t>
            </a:r>
            <a:r>
              <a:rPr lang="ja-JP" altLang="en-US"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What if everybody did it?</a:t>
            </a:r>
            <a:r>
              <a:rPr lang="ja-JP" altLang="en-US"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 test</a:t>
            </a:r>
          </a:p>
          <a:p>
            <a:pPr>
              <a:lnSpc>
                <a:spcPct val="90000"/>
              </a:lnSpc>
            </a:pPr>
            <a:r>
              <a:rPr lang="en-US" sz="2800" dirty="0">
                <a:latin typeface="Arial" charset="0"/>
                <a:ea typeface="ＭＳ Ｐゴシック" charset="0"/>
                <a:cs typeface="ＭＳ Ｐゴシック" charset="0"/>
              </a:rPr>
              <a:t>Problem: being sure you are preventing that other ton from being emitted</a:t>
            </a:r>
            <a:r>
              <a:rPr lang="en-US" sz="2800" dirty="0" smtClean="0">
                <a:latin typeface="Arial" charset="0"/>
                <a:ea typeface="ＭＳ Ｐゴシック" charset="0"/>
                <a:cs typeface="ＭＳ Ｐゴシック" charset="0"/>
              </a:rPr>
              <a:t>.</a:t>
            </a:r>
          </a:p>
          <a:p>
            <a:pPr lvl="1">
              <a:lnSpc>
                <a:spcPct val="90000"/>
              </a:lnSpc>
            </a:pPr>
            <a:r>
              <a:rPr lang="en-US" sz="2400" dirty="0" smtClean="0">
                <a:latin typeface="Arial" charset="0"/>
                <a:ea typeface="ＭＳ Ｐゴシック" charset="0"/>
                <a:cs typeface="ＭＳ Ｐゴシック" charset="0"/>
              </a:rPr>
              <a:t>Various levels of certification available</a:t>
            </a:r>
            <a:endParaRPr lang="en-US" sz="2400" dirty="0">
              <a:latin typeface="Arial" charset="0"/>
              <a:ea typeface="ＭＳ Ｐゴシック" charset="0"/>
              <a:cs typeface="ＭＳ Ｐゴシック" charset="0"/>
            </a:endParaRPr>
          </a:p>
        </p:txBody>
      </p:sp>
      <p:sp>
        <p:nvSpPr>
          <p:cNvPr id="154627"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E7A9B29-0F0A-0148-A58C-C62C91AA5145}" type="slidenum">
              <a:rPr lang="en-US" sz="1400">
                <a:latin typeface="Arial" charset="0"/>
              </a:rPr>
              <a:pPr/>
              <a:t>45</a:t>
            </a:fld>
            <a:endParaRPr lang="en-US" sz="1400">
              <a:latin typeface="Arial" charset="0"/>
            </a:endParaRPr>
          </a:p>
        </p:txBody>
      </p:sp>
      <p:sp>
        <p:nvSpPr>
          <p:cNvPr id="2" name="TextBox 1"/>
          <p:cNvSpPr txBox="1"/>
          <p:nvPr/>
        </p:nvSpPr>
        <p:spPr>
          <a:xfrm>
            <a:off x="1143000" y="6396335"/>
            <a:ext cx="5410200" cy="400110"/>
          </a:xfrm>
          <a:prstGeom prst="rect">
            <a:avLst/>
          </a:prstGeom>
          <a:noFill/>
        </p:spPr>
        <p:txBody>
          <a:bodyPr wrap="square" rtlCol="0">
            <a:spAutoFit/>
          </a:bodyPr>
          <a:lstStyle/>
          <a:p>
            <a:r>
              <a:rPr lang="en-US" sz="2000" dirty="0" smtClean="0">
                <a:latin typeface="+mn-lt"/>
              </a:rPr>
              <a:t>*Thanks to Peter </a:t>
            </a:r>
            <a:r>
              <a:rPr lang="en-US" sz="2000" dirty="0" err="1" smtClean="0">
                <a:latin typeface="+mn-lt"/>
              </a:rPr>
              <a:t>Bacchetti</a:t>
            </a:r>
            <a:endParaRPr lang="en-US" sz="2000" dirty="0">
              <a:latin typeface="+mn-lt"/>
            </a:endParaRPr>
          </a:p>
        </p:txBody>
      </p:sp>
    </p:spTree>
    <p:extLst>
      <p:ext uri="{BB962C8B-B14F-4D97-AF65-F5344CB8AC3E}">
        <p14:creationId xmlns:p14="http://schemas.microsoft.com/office/powerpoint/2010/main" val="282343639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52400"/>
            <a:ext cx="7772400" cy="685800"/>
          </a:xfrm>
        </p:spPr>
        <p:txBody>
          <a:bodyPr/>
          <a:lstStyle/>
          <a:p>
            <a:pPr>
              <a:defRPr/>
            </a:pPr>
            <a:r>
              <a:rPr lang="en-US" sz="3200" dirty="0" smtClean="0">
                <a:latin typeface="+mn-lt"/>
                <a:ea typeface="ＭＳ Ｐゴシック" charset="-128"/>
              </a:rPr>
              <a:t>GHG footprint of foods per kcal</a:t>
            </a:r>
            <a:endParaRPr lang="en-US" sz="3200" dirty="0">
              <a:latin typeface="+mn-lt"/>
              <a:ea typeface="ＭＳ Ｐゴシック" charset="-128"/>
            </a:endParaRPr>
          </a:p>
        </p:txBody>
      </p:sp>
      <p:sp>
        <p:nvSpPr>
          <p:cNvPr id="5427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200">
                <a:solidFill>
                  <a:srgbClr val="FF0000"/>
                </a:solidFill>
                <a:latin typeface="Times New Roman" pitchFamily="18" charset="0"/>
                <a:ea typeface="MS PGothic" pitchFamily="34" charset="-128"/>
              </a:defRPr>
            </a:lvl1pPr>
            <a:lvl2pPr marL="742950" indent="-285750" eaLnBrk="0" hangingPunct="0">
              <a:defRPr kumimoji="1" sz="3200">
                <a:solidFill>
                  <a:srgbClr val="FF0000"/>
                </a:solidFill>
                <a:latin typeface="Times New Roman" pitchFamily="18" charset="0"/>
                <a:ea typeface="MS PGothic" pitchFamily="34" charset="-128"/>
              </a:defRPr>
            </a:lvl2pPr>
            <a:lvl3pPr marL="1143000" indent="-228600" eaLnBrk="0" hangingPunct="0">
              <a:defRPr kumimoji="1" sz="3200">
                <a:solidFill>
                  <a:srgbClr val="FF0000"/>
                </a:solidFill>
                <a:latin typeface="Times New Roman" pitchFamily="18" charset="0"/>
                <a:ea typeface="MS PGothic" pitchFamily="34" charset="-128"/>
              </a:defRPr>
            </a:lvl3pPr>
            <a:lvl4pPr marL="1600200" indent="-228600" eaLnBrk="0" hangingPunct="0">
              <a:defRPr kumimoji="1" sz="3200">
                <a:solidFill>
                  <a:srgbClr val="FF0000"/>
                </a:solidFill>
                <a:latin typeface="Times New Roman" pitchFamily="18" charset="0"/>
                <a:ea typeface="MS PGothic" pitchFamily="34" charset="-128"/>
              </a:defRPr>
            </a:lvl4pPr>
            <a:lvl5pPr marL="2057400" indent="-228600" eaLnBrk="0" hangingPunct="0">
              <a:defRPr kumimoji="1" sz="3200">
                <a:solidFill>
                  <a:srgbClr val="FF0000"/>
                </a:solidFill>
                <a:latin typeface="Times New Roman" pitchFamily="18" charset="0"/>
                <a:ea typeface="MS PGothic" pitchFamily="34" charset="-128"/>
              </a:defRPr>
            </a:lvl5pPr>
            <a:lvl6pPr marL="2514600" indent="-228600" eaLnBrk="0" fontAlgn="base" hangingPunct="0">
              <a:spcBef>
                <a:spcPct val="0"/>
              </a:spcBef>
              <a:spcAft>
                <a:spcPct val="0"/>
              </a:spcAft>
              <a:defRPr kumimoji="1" sz="3200">
                <a:solidFill>
                  <a:srgbClr val="FF0000"/>
                </a:solidFill>
                <a:latin typeface="Times New Roman" pitchFamily="18" charset="0"/>
                <a:ea typeface="MS PGothic" pitchFamily="34" charset="-128"/>
              </a:defRPr>
            </a:lvl6pPr>
            <a:lvl7pPr marL="2971800" indent="-228600" eaLnBrk="0" fontAlgn="base" hangingPunct="0">
              <a:spcBef>
                <a:spcPct val="0"/>
              </a:spcBef>
              <a:spcAft>
                <a:spcPct val="0"/>
              </a:spcAft>
              <a:defRPr kumimoji="1" sz="3200">
                <a:solidFill>
                  <a:srgbClr val="FF0000"/>
                </a:solidFill>
                <a:latin typeface="Times New Roman" pitchFamily="18" charset="0"/>
                <a:ea typeface="MS PGothic" pitchFamily="34" charset="-128"/>
              </a:defRPr>
            </a:lvl7pPr>
            <a:lvl8pPr marL="3429000" indent="-228600" eaLnBrk="0" fontAlgn="base" hangingPunct="0">
              <a:spcBef>
                <a:spcPct val="0"/>
              </a:spcBef>
              <a:spcAft>
                <a:spcPct val="0"/>
              </a:spcAft>
              <a:defRPr kumimoji="1" sz="3200">
                <a:solidFill>
                  <a:srgbClr val="FF0000"/>
                </a:solidFill>
                <a:latin typeface="Times New Roman" pitchFamily="18" charset="0"/>
                <a:ea typeface="MS PGothic" pitchFamily="34" charset="-128"/>
              </a:defRPr>
            </a:lvl8pPr>
            <a:lvl9pPr marL="3886200" indent="-228600" eaLnBrk="0" fontAlgn="base" hangingPunct="0">
              <a:spcBef>
                <a:spcPct val="0"/>
              </a:spcBef>
              <a:spcAft>
                <a:spcPct val="0"/>
              </a:spcAft>
              <a:defRPr kumimoji="1" sz="3200">
                <a:solidFill>
                  <a:srgbClr val="FF0000"/>
                </a:solidFill>
                <a:latin typeface="Times New Roman" pitchFamily="18" charset="0"/>
                <a:ea typeface="MS PGothic" pitchFamily="34" charset="-128"/>
              </a:defRPr>
            </a:lvl9pPr>
          </a:lstStyle>
          <a:p>
            <a:fld id="{B7A21EBF-7CEB-4DE9-BD54-C54BF4DBE4DC}" type="slidenum">
              <a:rPr kumimoji="0" lang="en-US" altLang="en-US" sz="1400">
                <a:solidFill>
                  <a:schemeClr val="tx1"/>
                </a:solidFill>
                <a:latin typeface="Arial" pitchFamily="34" charset="0"/>
              </a:rPr>
              <a:pPr/>
              <a:t>46</a:t>
            </a:fld>
            <a:endParaRPr kumimoji="0" lang="en-US" altLang="en-US" sz="1400">
              <a:solidFill>
                <a:schemeClr val="tx1"/>
              </a:solidFill>
              <a:latin typeface="Arial" pitchFamily="34" charset="0"/>
            </a:endParaRPr>
          </a:p>
        </p:txBody>
      </p:sp>
      <p:pic>
        <p:nvPicPr>
          <p:cNvPr id="5427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066800"/>
            <a:ext cx="8135938"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4724400"/>
            <a:ext cx="7866063"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TextBox 7"/>
          <p:cNvSpPr txBox="1">
            <a:spLocks noChangeArrowheads="1"/>
          </p:cNvSpPr>
          <p:nvPr/>
        </p:nvSpPr>
        <p:spPr bwMode="auto">
          <a:xfrm>
            <a:off x="990600" y="6172200"/>
            <a:ext cx="472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3200">
                <a:solidFill>
                  <a:srgbClr val="FF0000"/>
                </a:solidFill>
                <a:latin typeface="Times New Roman" pitchFamily="18" charset="0"/>
                <a:ea typeface="MS PGothic" pitchFamily="34" charset="-128"/>
              </a:defRPr>
            </a:lvl1pPr>
            <a:lvl2pPr marL="742950" indent="-285750" eaLnBrk="0" hangingPunct="0">
              <a:defRPr kumimoji="1" sz="3200">
                <a:solidFill>
                  <a:srgbClr val="FF0000"/>
                </a:solidFill>
                <a:latin typeface="Times New Roman" pitchFamily="18" charset="0"/>
                <a:ea typeface="MS PGothic" pitchFamily="34" charset="-128"/>
              </a:defRPr>
            </a:lvl2pPr>
            <a:lvl3pPr marL="1143000" indent="-228600" eaLnBrk="0" hangingPunct="0">
              <a:defRPr kumimoji="1" sz="3200">
                <a:solidFill>
                  <a:srgbClr val="FF0000"/>
                </a:solidFill>
                <a:latin typeface="Times New Roman" pitchFamily="18" charset="0"/>
                <a:ea typeface="MS PGothic" pitchFamily="34" charset="-128"/>
              </a:defRPr>
            </a:lvl3pPr>
            <a:lvl4pPr marL="1600200" indent="-228600" eaLnBrk="0" hangingPunct="0">
              <a:defRPr kumimoji="1" sz="3200">
                <a:solidFill>
                  <a:srgbClr val="FF0000"/>
                </a:solidFill>
                <a:latin typeface="Times New Roman" pitchFamily="18" charset="0"/>
                <a:ea typeface="MS PGothic" pitchFamily="34" charset="-128"/>
              </a:defRPr>
            </a:lvl4pPr>
            <a:lvl5pPr marL="2057400" indent="-228600" eaLnBrk="0" hangingPunct="0">
              <a:defRPr kumimoji="1" sz="3200">
                <a:solidFill>
                  <a:srgbClr val="FF0000"/>
                </a:solidFill>
                <a:latin typeface="Times New Roman" pitchFamily="18" charset="0"/>
                <a:ea typeface="MS PGothic" pitchFamily="34" charset="-128"/>
              </a:defRPr>
            </a:lvl5pPr>
            <a:lvl6pPr marL="2514600" indent="-228600" eaLnBrk="0" fontAlgn="base" hangingPunct="0">
              <a:spcBef>
                <a:spcPct val="0"/>
              </a:spcBef>
              <a:spcAft>
                <a:spcPct val="0"/>
              </a:spcAft>
              <a:defRPr kumimoji="1" sz="3200">
                <a:solidFill>
                  <a:srgbClr val="FF0000"/>
                </a:solidFill>
                <a:latin typeface="Times New Roman" pitchFamily="18" charset="0"/>
                <a:ea typeface="MS PGothic" pitchFamily="34" charset="-128"/>
              </a:defRPr>
            </a:lvl6pPr>
            <a:lvl7pPr marL="2971800" indent="-228600" eaLnBrk="0" fontAlgn="base" hangingPunct="0">
              <a:spcBef>
                <a:spcPct val="0"/>
              </a:spcBef>
              <a:spcAft>
                <a:spcPct val="0"/>
              </a:spcAft>
              <a:defRPr kumimoji="1" sz="3200">
                <a:solidFill>
                  <a:srgbClr val="FF0000"/>
                </a:solidFill>
                <a:latin typeface="Times New Roman" pitchFamily="18" charset="0"/>
                <a:ea typeface="MS PGothic" pitchFamily="34" charset="-128"/>
              </a:defRPr>
            </a:lvl7pPr>
            <a:lvl8pPr marL="3429000" indent="-228600" eaLnBrk="0" fontAlgn="base" hangingPunct="0">
              <a:spcBef>
                <a:spcPct val="0"/>
              </a:spcBef>
              <a:spcAft>
                <a:spcPct val="0"/>
              </a:spcAft>
              <a:defRPr kumimoji="1" sz="3200">
                <a:solidFill>
                  <a:srgbClr val="FF0000"/>
                </a:solidFill>
                <a:latin typeface="Times New Roman" pitchFamily="18" charset="0"/>
                <a:ea typeface="MS PGothic" pitchFamily="34" charset="-128"/>
              </a:defRPr>
            </a:lvl8pPr>
            <a:lvl9pPr marL="3886200" indent="-228600" eaLnBrk="0" fontAlgn="base" hangingPunct="0">
              <a:spcBef>
                <a:spcPct val="0"/>
              </a:spcBef>
              <a:spcAft>
                <a:spcPct val="0"/>
              </a:spcAft>
              <a:defRPr kumimoji="1" sz="3200">
                <a:solidFill>
                  <a:srgbClr val="FF0000"/>
                </a:solidFill>
                <a:latin typeface="Times New Roman" pitchFamily="18" charset="0"/>
                <a:ea typeface="MS PGothic" pitchFamily="34" charset="-128"/>
              </a:defRPr>
            </a:lvl9pPr>
          </a:lstStyle>
          <a:p>
            <a:r>
              <a:rPr lang="en-US" altLang="en-US" sz="2400">
                <a:solidFill>
                  <a:schemeClr val="tx1"/>
                </a:solidFill>
              </a:rPr>
              <a:t>Tilman D, Clark M. Nature, 2014</a:t>
            </a:r>
          </a:p>
        </p:txBody>
      </p:sp>
    </p:spTree>
    <p:extLst>
      <p:ext uri="{BB962C8B-B14F-4D97-AF65-F5344CB8AC3E}">
        <p14:creationId xmlns:p14="http://schemas.microsoft.com/office/powerpoint/2010/main" val="63667242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52400"/>
            <a:ext cx="7772400" cy="685800"/>
          </a:xfrm>
        </p:spPr>
        <p:txBody>
          <a:bodyPr/>
          <a:lstStyle/>
          <a:p>
            <a:pPr>
              <a:defRPr/>
            </a:pPr>
            <a:r>
              <a:rPr lang="en-US" sz="3200" dirty="0" smtClean="0">
                <a:latin typeface="+mn-lt"/>
                <a:ea typeface="ＭＳ Ｐゴシック" charset="-128"/>
              </a:rPr>
              <a:t>GHG footprint of foods per gram protein</a:t>
            </a:r>
            <a:endParaRPr lang="en-US" sz="3200" dirty="0">
              <a:latin typeface="+mn-lt"/>
              <a:ea typeface="ＭＳ Ｐゴシック" charset="-128"/>
            </a:endParaRPr>
          </a:p>
        </p:txBody>
      </p:sp>
      <p:sp>
        <p:nvSpPr>
          <p:cNvPr id="5632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200">
                <a:solidFill>
                  <a:srgbClr val="FF0000"/>
                </a:solidFill>
                <a:latin typeface="Times New Roman" pitchFamily="18" charset="0"/>
                <a:ea typeface="MS PGothic" pitchFamily="34" charset="-128"/>
              </a:defRPr>
            </a:lvl1pPr>
            <a:lvl2pPr marL="742950" indent="-285750" eaLnBrk="0" hangingPunct="0">
              <a:defRPr kumimoji="1" sz="3200">
                <a:solidFill>
                  <a:srgbClr val="FF0000"/>
                </a:solidFill>
                <a:latin typeface="Times New Roman" pitchFamily="18" charset="0"/>
                <a:ea typeface="MS PGothic" pitchFamily="34" charset="-128"/>
              </a:defRPr>
            </a:lvl2pPr>
            <a:lvl3pPr marL="1143000" indent="-228600" eaLnBrk="0" hangingPunct="0">
              <a:defRPr kumimoji="1" sz="3200">
                <a:solidFill>
                  <a:srgbClr val="FF0000"/>
                </a:solidFill>
                <a:latin typeface="Times New Roman" pitchFamily="18" charset="0"/>
                <a:ea typeface="MS PGothic" pitchFamily="34" charset="-128"/>
              </a:defRPr>
            </a:lvl3pPr>
            <a:lvl4pPr marL="1600200" indent="-228600" eaLnBrk="0" hangingPunct="0">
              <a:defRPr kumimoji="1" sz="3200">
                <a:solidFill>
                  <a:srgbClr val="FF0000"/>
                </a:solidFill>
                <a:latin typeface="Times New Roman" pitchFamily="18" charset="0"/>
                <a:ea typeface="MS PGothic" pitchFamily="34" charset="-128"/>
              </a:defRPr>
            </a:lvl4pPr>
            <a:lvl5pPr marL="2057400" indent="-228600" eaLnBrk="0" hangingPunct="0">
              <a:defRPr kumimoji="1" sz="3200">
                <a:solidFill>
                  <a:srgbClr val="FF0000"/>
                </a:solidFill>
                <a:latin typeface="Times New Roman" pitchFamily="18" charset="0"/>
                <a:ea typeface="MS PGothic" pitchFamily="34" charset="-128"/>
              </a:defRPr>
            </a:lvl5pPr>
            <a:lvl6pPr marL="2514600" indent="-228600" eaLnBrk="0" fontAlgn="base" hangingPunct="0">
              <a:spcBef>
                <a:spcPct val="0"/>
              </a:spcBef>
              <a:spcAft>
                <a:spcPct val="0"/>
              </a:spcAft>
              <a:defRPr kumimoji="1" sz="3200">
                <a:solidFill>
                  <a:srgbClr val="FF0000"/>
                </a:solidFill>
                <a:latin typeface="Times New Roman" pitchFamily="18" charset="0"/>
                <a:ea typeface="MS PGothic" pitchFamily="34" charset="-128"/>
              </a:defRPr>
            </a:lvl6pPr>
            <a:lvl7pPr marL="2971800" indent="-228600" eaLnBrk="0" fontAlgn="base" hangingPunct="0">
              <a:spcBef>
                <a:spcPct val="0"/>
              </a:spcBef>
              <a:spcAft>
                <a:spcPct val="0"/>
              </a:spcAft>
              <a:defRPr kumimoji="1" sz="3200">
                <a:solidFill>
                  <a:srgbClr val="FF0000"/>
                </a:solidFill>
                <a:latin typeface="Times New Roman" pitchFamily="18" charset="0"/>
                <a:ea typeface="MS PGothic" pitchFamily="34" charset="-128"/>
              </a:defRPr>
            </a:lvl7pPr>
            <a:lvl8pPr marL="3429000" indent="-228600" eaLnBrk="0" fontAlgn="base" hangingPunct="0">
              <a:spcBef>
                <a:spcPct val="0"/>
              </a:spcBef>
              <a:spcAft>
                <a:spcPct val="0"/>
              </a:spcAft>
              <a:defRPr kumimoji="1" sz="3200">
                <a:solidFill>
                  <a:srgbClr val="FF0000"/>
                </a:solidFill>
                <a:latin typeface="Times New Roman" pitchFamily="18" charset="0"/>
                <a:ea typeface="MS PGothic" pitchFamily="34" charset="-128"/>
              </a:defRPr>
            </a:lvl8pPr>
            <a:lvl9pPr marL="3886200" indent="-228600" eaLnBrk="0" fontAlgn="base" hangingPunct="0">
              <a:spcBef>
                <a:spcPct val="0"/>
              </a:spcBef>
              <a:spcAft>
                <a:spcPct val="0"/>
              </a:spcAft>
              <a:defRPr kumimoji="1" sz="3200">
                <a:solidFill>
                  <a:srgbClr val="FF0000"/>
                </a:solidFill>
                <a:latin typeface="Times New Roman" pitchFamily="18" charset="0"/>
                <a:ea typeface="MS PGothic" pitchFamily="34" charset="-128"/>
              </a:defRPr>
            </a:lvl9pPr>
          </a:lstStyle>
          <a:p>
            <a:fld id="{85FDE1B8-2395-4A5C-8C58-CD0D9CEB860B}" type="slidenum">
              <a:rPr kumimoji="0" lang="en-US" altLang="en-US" sz="1400">
                <a:solidFill>
                  <a:schemeClr val="tx1"/>
                </a:solidFill>
                <a:latin typeface="Arial" pitchFamily="34" charset="0"/>
              </a:rPr>
              <a:pPr/>
              <a:t>47</a:t>
            </a:fld>
            <a:endParaRPr kumimoji="0" lang="en-US" altLang="en-US" sz="1400">
              <a:solidFill>
                <a:schemeClr val="tx1"/>
              </a:solidFill>
              <a:latin typeface="Arial" pitchFamily="34" charset="0"/>
            </a:endParaRPr>
          </a:p>
        </p:txBody>
      </p:sp>
      <p:sp>
        <p:nvSpPr>
          <p:cNvPr id="56323" name="TextBox 7"/>
          <p:cNvSpPr txBox="1">
            <a:spLocks noChangeArrowheads="1"/>
          </p:cNvSpPr>
          <p:nvPr/>
        </p:nvSpPr>
        <p:spPr bwMode="auto">
          <a:xfrm>
            <a:off x="990600" y="6172200"/>
            <a:ext cx="7086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3200">
                <a:solidFill>
                  <a:srgbClr val="FF0000"/>
                </a:solidFill>
                <a:latin typeface="Times New Roman" pitchFamily="18" charset="0"/>
                <a:ea typeface="MS PGothic" pitchFamily="34" charset="-128"/>
              </a:defRPr>
            </a:lvl1pPr>
            <a:lvl2pPr marL="742950" indent="-285750" eaLnBrk="0" hangingPunct="0">
              <a:defRPr kumimoji="1" sz="3200">
                <a:solidFill>
                  <a:srgbClr val="FF0000"/>
                </a:solidFill>
                <a:latin typeface="Times New Roman" pitchFamily="18" charset="0"/>
                <a:ea typeface="MS PGothic" pitchFamily="34" charset="-128"/>
              </a:defRPr>
            </a:lvl2pPr>
            <a:lvl3pPr marL="1143000" indent="-228600" eaLnBrk="0" hangingPunct="0">
              <a:defRPr kumimoji="1" sz="3200">
                <a:solidFill>
                  <a:srgbClr val="FF0000"/>
                </a:solidFill>
                <a:latin typeface="Times New Roman" pitchFamily="18" charset="0"/>
                <a:ea typeface="MS PGothic" pitchFamily="34" charset="-128"/>
              </a:defRPr>
            </a:lvl3pPr>
            <a:lvl4pPr marL="1600200" indent="-228600" eaLnBrk="0" hangingPunct="0">
              <a:defRPr kumimoji="1" sz="3200">
                <a:solidFill>
                  <a:srgbClr val="FF0000"/>
                </a:solidFill>
                <a:latin typeface="Times New Roman" pitchFamily="18" charset="0"/>
                <a:ea typeface="MS PGothic" pitchFamily="34" charset="-128"/>
              </a:defRPr>
            </a:lvl4pPr>
            <a:lvl5pPr marL="2057400" indent="-228600" eaLnBrk="0" hangingPunct="0">
              <a:defRPr kumimoji="1" sz="3200">
                <a:solidFill>
                  <a:srgbClr val="FF0000"/>
                </a:solidFill>
                <a:latin typeface="Times New Roman" pitchFamily="18" charset="0"/>
                <a:ea typeface="MS PGothic" pitchFamily="34" charset="-128"/>
              </a:defRPr>
            </a:lvl5pPr>
            <a:lvl6pPr marL="2514600" indent="-228600" eaLnBrk="0" fontAlgn="base" hangingPunct="0">
              <a:spcBef>
                <a:spcPct val="0"/>
              </a:spcBef>
              <a:spcAft>
                <a:spcPct val="0"/>
              </a:spcAft>
              <a:defRPr kumimoji="1" sz="3200">
                <a:solidFill>
                  <a:srgbClr val="FF0000"/>
                </a:solidFill>
                <a:latin typeface="Times New Roman" pitchFamily="18" charset="0"/>
                <a:ea typeface="MS PGothic" pitchFamily="34" charset="-128"/>
              </a:defRPr>
            </a:lvl6pPr>
            <a:lvl7pPr marL="2971800" indent="-228600" eaLnBrk="0" fontAlgn="base" hangingPunct="0">
              <a:spcBef>
                <a:spcPct val="0"/>
              </a:spcBef>
              <a:spcAft>
                <a:spcPct val="0"/>
              </a:spcAft>
              <a:defRPr kumimoji="1" sz="3200">
                <a:solidFill>
                  <a:srgbClr val="FF0000"/>
                </a:solidFill>
                <a:latin typeface="Times New Roman" pitchFamily="18" charset="0"/>
                <a:ea typeface="MS PGothic" pitchFamily="34" charset="-128"/>
              </a:defRPr>
            </a:lvl7pPr>
            <a:lvl8pPr marL="3429000" indent="-228600" eaLnBrk="0" fontAlgn="base" hangingPunct="0">
              <a:spcBef>
                <a:spcPct val="0"/>
              </a:spcBef>
              <a:spcAft>
                <a:spcPct val="0"/>
              </a:spcAft>
              <a:defRPr kumimoji="1" sz="3200">
                <a:solidFill>
                  <a:srgbClr val="FF0000"/>
                </a:solidFill>
                <a:latin typeface="Times New Roman" pitchFamily="18" charset="0"/>
                <a:ea typeface="MS PGothic" pitchFamily="34" charset="-128"/>
              </a:defRPr>
            </a:lvl8pPr>
            <a:lvl9pPr marL="3886200" indent="-228600" eaLnBrk="0" fontAlgn="base" hangingPunct="0">
              <a:spcBef>
                <a:spcPct val="0"/>
              </a:spcBef>
              <a:spcAft>
                <a:spcPct val="0"/>
              </a:spcAft>
              <a:defRPr kumimoji="1" sz="3200">
                <a:solidFill>
                  <a:srgbClr val="FF0000"/>
                </a:solidFill>
                <a:latin typeface="Times New Roman" pitchFamily="18" charset="0"/>
                <a:ea typeface="MS PGothic" pitchFamily="34" charset="-128"/>
              </a:defRPr>
            </a:lvl9pPr>
          </a:lstStyle>
          <a:p>
            <a:r>
              <a:rPr lang="en-US" altLang="en-US" sz="2400">
                <a:solidFill>
                  <a:schemeClr val="tx1"/>
                </a:solidFill>
              </a:rPr>
              <a:t>Tilman D, Clark M. Nature, 2014; 515:518-22</a:t>
            </a:r>
          </a:p>
        </p:txBody>
      </p:sp>
      <p:pic>
        <p:nvPicPr>
          <p:cNvPr id="5632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762000"/>
            <a:ext cx="815340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734560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idx="4294967295"/>
          </p:nvPr>
        </p:nvSpPr>
        <p:spPr>
          <a:xfrm>
            <a:off x="1143000" y="0"/>
            <a:ext cx="8001000" cy="533400"/>
          </a:xfrm>
        </p:spPr>
        <p:txBody>
          <a:bodyPr/>
          <a:lstStyle/>
          <a:p>
            <a:r>
              <a:rPr lang="en-US" altLang="en-US" sz="3200" dirty="0" smtClean="0"/>
              <a:t>Sources of climate impacts of different foods*</a:t>
            </a:r>
            <a:r>
              <a:rPr lang="en-US" altLang="en-US" sz="4000" dirty="0" smtClean="0"/>
              <a:t> </a:t>
            </a:r>
          </a:p>
        </p:txBody>
      </p:sp>
      <p:sp>
        <p:nvSpPr>
          <p:cNvPr id="60418" name="Slide Number Placeholder 3"/>
          <p:cNvSpPr txBox="1">
            <a:spLocks noGrp="1"/>
          </p:cNvSpPr>
          <p:nvPr/>
        </p:nvSpPr>
        <p:spPr bwMode="auto">
          <a:xfrm>
            <a:off x="8686800" y="65532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200">
                <a:solidFill>
                  <a:srgbClr val="FF0000"/>
                </a:solidFill>
                <a:latin typeface="Times New Roman" pitchFamily="18" charset="0"/>
                <a:ea typeface="MS PGothic" pitchFamily="34" charset="-128"/>
              </a:defRPr>
            </a:lvl1pPr>
            <a:lvl2pPr marL="742950" indent="-285750" eaLnBrk="0" hangingPunct="0">
              <a:defRPr kumimoji="1" sz="3200">
                <a:solidFill>
                  <a:srgbClr val="FF0000"/>
                </a:solidFill>
                <a:latin typeface="Times New Roman" pitchFamily="18" charset="0"/>
                <a:ea typeface="MS PGothic" pitchFamily="34" charset="-128"/>
              </a:defRPr>
            </a:lvl2pPr>
            <a:lvl3pPr marL="1143000" indent="-228600" eaLnBrk="0" hangingPunct="0">
              <a:defRPr kumimoji="1" sz="3200">
                <a:solidFill>
                  <a:srgbClr val="FF0000"/>
                </a:solidFill>
                <a:latin typeface="Times New Roman" pitchFamily="18" charset="0"/>
                <a:ea typeface="MS PGothic" pitchFamily="34" charset="-128"/>
              </a:defRPr>
            </a:lvl3pPr>
            <a:lvl4pPr marL="1600200" indent="-228600" eaLnBrk="0" hangingPunct="0">
              <a:defRPr kumimoji="1" sz="3200">
                <a:solidFill>
                  <a:srgbClr val="FF0000"/>
                </a:solidFill>
                <a:latin typeface="Times New Roman" pitchFamily="18" charset="0"/>
                <a:ea typeface="MS PGothic" pitchFamily="34" charset="-128"/>
              </a:defRPr>
            </a:lvl4pPr>
            <a:lvl5pPr marL="2057400" indent="-228600" eaLnBrk="0" hangingPunct="0">
              <a:defRPr kumimoji="1" sz="3200">
                <a:solidFill>
                  <a:srgbClr val="FF0000"/>
                </a:solidFill>
                <a:latin typeface="Times New Roman" pitchFamily="18" charset="0"/>
                <a:ea typeface="MS PGothic" pitchFamily="34" charset="-128"/>
              </a:defRPr>
            </a:lvl5pPr>
            <a:lvl6pPr marL="2514600" indent="-228600" eaLnBrk="0" fontAlgn="base" hangingPunct="0">
              <a:spcBef>
                <a:spcPct val="0"/>
              </a:spcBef>
              <a:spcAft>
                <a:spcPct val="0"/>
              </a:spcAft>
              <a:defRPr kumimoji="1" sz="3200">
                <a:solidFill>
                  <a:srgbClr val="FF0000"/>
                </a:solidFill>
                <a:latin typeface="Times New Roman" pitchFamily="18" charset="0"/>
                <a:ea typeface="MS PGothic" pitchFamily="34" charset="-128"/>
              </a:defRPr>
            </a:lvl6pPr>
            <a:lvl7pPr marL="2971800" indent="-228600" eaLnBrk="0" fontAlgn="base" hangingPunct="0">
              <a:spcBef>
                <a:spcPct val="0"/>
              </a:spcBef>
              <a:spcAft>
                <a:spcPct val="0"/>
              </a:spcAft>
              <a:defRPr kumimoji="1" sz="3200">
                <a:solidFill>
                  <a:srgbClr val="FF0000"/>
                </a:solidFill>
                <a:latin typeface="Times New Roman" pitchFamily="18" charset="0"/>
                <a:ea typeface="MS PGothic" pitchFamily="34" charset="-128"/>
              </a:defRPr>
            </a:lvl7pPr>
            <a:lvl8pPr marL="3429000" indent="-228600" eaLnBrk="0" fontAlgn="base" hangingPunct="0">
              <a:spcBef>
                <a:spcPct val="0"/>
              </a:spcBef>
              <a:spcAft>
                <a:spcPct val="0"/>
              </a:spcAft>
              <a:defRPr kumimoji="1" sz="3200">
                <a:solidFill>
                  <a:srgbClr val="FF0000"/>
                </a:solidFill>
                <a:latin typeface="Times New Roman" pitchFamily="18" charset="0"/>
                <a:ea typeface="MS PGothic" pitchFamily="34" charset="-128"/>
              </a:defRPr>
            </a:lvl8pPr>
            <a:lvl9pPr marL="3886200" indent="-228600" eaLnBrk="0" fontAlgn="base" hangingPunct="0">
              <a:spcBef>
                <a:spcPct val="0"/>
              </a:spcBef>
              <a:spcAft>
                <a:spcPct val="0"/>
              </a:spcAft>
              <a:defRPr kumimoji="1" sz="3200">
                <a:solidFill>
                  <a:srgbClr val="FF0000"/>
                </a:solidFill>
                <a:latin typeface="Times New Roman" pitchFamily="18" charset="0"/>
                <a:ea typeface="MS PGothic" pitchFamily="34" charset="-128"/>
              </a:defRPr>
            </a:lvl9pPr>
          </a:lstStyle>
          <a:p>
            <a:pPr algn="r">
              <a:spcBef>
                <a:spcPct val="50000"/>
              </a:spcBef>
            </a:pPr>
            <a:fld id="{60110265-C291-4DB7-9EE8-361226C7F67C}" type="slidenum">
              <a:rPr kumimoji="0" lang="en-US" altLang="en-US" sz="1400">
                <a:solidFill>
                  <a:schemeClr val="tx1"/>
                </a:solidFill>
                <a:latin typeface="Arial" pitchFamily="34" charset="0"/>
              </a:rPr>
              <a:pPr algn="r">
                <a:spcBef>
                  <a:spcPct val="50000"/>
                </a:spcBef>
              </a:pPr>
              <a:t>48</a:t>
            </a:fld>
            <a:endParaRPr kumimoji="0" lang="en-US" altLang="en-US" sz="1400">
              <a:solidFill>
                <a:schemeClr val="tx1"/>
              </a:solidFill>
              <a:latin typeface="Arial" pitchFamily="34" charset="0"/>
            </a:endParaRPr>
          </a:p>
        </p:txBody>
      </p:sp>
      <p:sp>
        <p:nvSpPr>
          <p:cNvPr id="60419" name="Text Box 5"/>
          <p:cNvSpPr txBox="1">
            <a:spLocks noChangeArrowheads="1"/>
          </p:cNvSpPr>
          <p:nvPr/>
        </p:nvSpPr>
        <p:spPr bwMode="auto">
          <a:xfrm>
            <a:off x="1066800" y="61722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3200">
                <a:solidFill>
                  <a:srgbClr val="FF0000"/>
                </a:solidFill>
                <a:latin typeface="Times New Roman" pitchFamily="18" charset="0"/>
                <a:ea typeface="MS PGothic" pitchFamily="34" charset="-128"/>
              </a:defRPr>
            </a:lvl1pPr>
            <a:lvl2pPr marL="742950" indent="-285750" eaLnBrk="0" hangingPunct="0">
              <a:defRPr kumimoji="1" sz="3200">
                <a:solidFill>
                  <a:srgbClr val="FF0000"/>
                </a:solidFill>
                <a:latin typeface="Times New Roman" pitchFamily="18" charset="0"/>
                <a:ea typeface="MS PGothic" pitchFamily="34" charset="-128"/>
              </a:defRPr>
            </a:lvl2pPr>
            <a:lvl3pPr marL="1143000" indent="-228600" eaLnBrk="0" hangingPunct="0">
              <a:defRPr kumimoji="1" sz="3200">
                <a:solidFill>
                  <a:srgbClr val="FF0000"/>
                </a:solidFill>
                <a:latin typeface="Times New Roman" pitchFamily="18" charset="0"/>
                <a:ea typeface="MS PGothic" pitchFamily="34" charset="-128"/>
              </a:defRPr>
            </a:lvl3pPr>
            <a:lvl4pPr marL="1600200" indent="-228600" eaLnBrk="0" hangingPunct="0">
              <a:defRPr kumimoji="1" sz="3200">
                <a:solidFill>
                  <a:srgbClr val="FF0000"/>
                </a:solidFill>
                <a:latin typeface="Times New Roman" pitchFamily="18" charset="0"/>
                <a:ea typeface="MS PGothic" pitchFamily="34" charset="-128"/>
              </a:defRPr>
            </a:lvl4pPr>
            <a:lvl5pPr marL="2057400" indent="-228600" eaLnBrk="0" hangingPunct="0">
              <a:defRPr kumimoji="1" sz="3200">
                <a:solidFill>
                  <a:srgbClr val="FF0000"/>
                </a:solidFill>
                <a:latin typeface="Times New Roman" pitchFamily="18" charset="0"/>
                <a:ea typeface="MS PGothic" pitchFamily="34" charset="-128"/>
              </a:defRPr>
            </a:lvl5pPr>
            <a:lvl6pPr marL="2514600" indent="-228600" eaLnBrk="0" fontAlgn="base" hangingPunct="0">
              <a:spcBef>
                <a:spcPct val="0"/>
              </a:spcBef>
              <a:spcAft>
                <a:spcPct val="0"/>
              </a:spcAft>
              <a:defRPr kumimoji="1" sz="3200">
                <a:solidFill>
                  <a:srgbClr val="FF0000"/>
                </a:solidFill>
                <a:latin typeface="Times New Roman" pitchFamily="18" charset="0"/>
                <a:ea typeface="MS PGothic" pitchFamily="34" charset="-128"/>
              </a:defRPr>
            </a:lvl6pPr>
            <a:lvl7pPr marL="2971800" indent="-228600" eaLnBrk="0" fontAlgn="base" hangingPunct="0">
              <a:spcBef>
                <a:spcPct val="0"/>
              </a:spcBef>
              <a:spcAft>
                <a:spcPct val="0"/>
              </a:spcAft>
              <a:defRPr kumimoji="1" sz="3200">
                <a:solidFill>
                  <a:srgbClr val="FF0000"/>
                </a:solidFill>
                <a:latin typeface="Times New Roman" pitchFamily="18" charset="0"/>
                <a:ea typeface="MS PGothic" pitchFamily="34" charset="-128"/>
              </a:defRPr>
            </a:lvl7pPr>
            <a:lvl8pPr marL="3429000" indent="-228600" eaLnBrk="0" fontAlgn="base" hangingPunct="0">
              <a:spcBef>
                <a:spcPct val="0"/>
              </a:spcBef>
              <a:spcAft>
                <a:spcPct val="0"/>
              </a:spcAft>
              <a:defRPr kumimoji="1" sz="3200">
                <a:solidFill>
                  <a:srgbClr val="FF0000"/>
                </a:solidFill>
                <a:latin typeface="Times New Roman" pitchFamily="18" charset="0"/>
                <a:ea typeface="MS PGothic" pitchFamily="34" charset="-128"/>
              </a:defRPr>
            </a:lvl8pPr>
            <a:lvl9pPr marL="3886200" indent="-228600" eaLnBrk="0" fontAlgn="base" hangingPunct="0">
              <a:spcBef>
                <a:spcPct val="0"/>
              </a:spcBef>
              <a:spcAft>
                <a:spcPct val="0"/>
              </a:spcAft>
              <a:defRPr kumimoji="1" sz="3200">
                <a:solidFill>
                  <a:srgbClr val="FF0000"/>
                </a:solidFill>
                <a:latin typeface="Times New Roman" pitchFamily="18" charset="0"/>
                <a:ea typeface="MS PGothic" pitchFamily="34" charset="-128"/>
              </a:defRPr>
            </a:lvl9pPr>
          </a:lstStyle>
          <a:p>
            <a:pPr>
              <a:spcBef>
                <a:spcPct val="50000"/>
              </a:spcBef>
            </a:pPr>
            <a:r>
              <a:rPr kumimoji="0" lang="en-US" altLang="en-US" sz="2000">
                <a:solidFill>
                  <a:schemeClr val="tx1"/>
                </a:solidFill>
              </a:rPr>
              <a:t>*Weber CL and Matthews HS. Food-miles and the relative climate impacts of food choices in the US.  Environ Sci Technol 2008;42:3508</a:t>
            </a:r>
          </a:p>
        </p:txBody>
      </p:sp>
      <p:pic>
        <p:nvPicPr>
          <p:cNvPr id="6042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685800"/>
            <a:ext cx="7529513" cy="551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242697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title"/>
          </p:nvPr>
        </p:nvSpPr>
        <p:spPr>
          <a:xfrm>
            <a:off x="1143000" y="152400"/>
            <a:ext cx="7772400" cy="762000"/>
          </a:xfrm>
        </p:spPr>
        <p:txBody>
          <a:bodyPr/>
          <a:lstStyle/>
          <a:p>
            <a:r>
              <a:rPr lang="en-US" dirty="0">
                <a:latin typeface="Times New Roman" charset="0"/>
                <a:ea typeface="ＭＳ Ｐゴシック" charset="0"/>
                <a:cs typeface="ＭＳ Ｐゴシック" charset="0"/>
              </a:rPr>
              <a:t>Carbon footprint of your food*</a:t>
            </a:r>
          </a:p>
        </p:txBody>
      </p:sp>
      <p:sp>
        <p:nvSpPr>
          <p:cNvPr id="96258" name="Text Box 4"/>
          <p:cNvSpPr txBox="1">
            <a:spLocks noChangeArrowheads="1"/>
          </p:cNvSpPr>
          <p:nvPr/>
        </p:nvSpPr>
        <p:spPr bwMode="auto">
          <a:xfrm>
            <a:off x="1219200" y="4191000"/>
            <a:ext cx="76962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dirty="0"/>
              <a:t>*</a:t>
            </a:r>
            <a:r>
              <a:rPr lang="en-US" dirty="0" err="1"/>
              <a:t>Gidon</a:t>
            </a:r>
            <a:r>
              <a:rPr lang="en-US" dirty="0"/>
              <a:t> E, Martin PE. Diet, energy and global warming. Earth Interactions 2006; 10:1-17. http://</a:t>
            </a:r>
            <a:r>
              <a:rPr lang="en-US" dirty="0" err="1"/>
              <a:t>pge.uchicago.edu</a:t>
            </a:r>
            <a:r>
              <a:rPr lang="en-US" dirty="0"/>
              <a:t>/workshop/documents/martin1.pdf.</a:t>
            </a:r>
          </a:p>
          <a:p>
            <a:pPr>
              <a:spcBef>
                <a:spcPct val="50000"/>
              </a:spcBef>
            </a:pPr>
            <a:r>
              <a:rPr lang="en-US" dirty="0"/>
              <a:t>Based on 8332 vehicle miles traveled, US per capita average</a:t>
            </a:r>
          </a:p>
        </p:txBody>
      </p:sp>
      <p:sp>
        <p:nvSpPr>
          <p:cNvPr id="96259" name="Content Placeholder 4"/>
          <p:cNvSpPr>
            <a:spLocks noGrp="1"/>
          </p:cNvSpPr>
          <p:nvPr>
            <p:ph idx="1"/>
          </p:nvPr>
        </p:nvSpPr>
        <p:spPr>
          <a:xfrm>
            <a:off x="1066800" y="1066800"/>
            <a:ext cx="7772400" cy="4419600"/>
          </a:xfrm>
        </p:spPr>
        <p:txBody>
          <a:bodyPr/>
          <a:lstStyle/>
          <a:p>
            <a:r>
              <a:rPr lang="en-US" dirty="0" smtClean="0">
                <a:latin typeface="Arial" charset="0"/>
                <a:ea typeface="ＭＳ Ｐゴシック" charset="0"/>
                <a:cs typeface="ＭＳ Ｐゴシック" charset="0"/>
              </a:rPr>
              <a:t>Red </a:t>
            </a:r>
            <a:r>
              <a:rPr lang="en-US" dirty="0">
                <a:latin typeface="Arial" charset="0"/>
                <a:ea typeface="ＭＳ Ｐゴシック" charset="0"/>
                <a:cs typeface="ＭＳ Ｐゴシック" charset="0"/>
              </a:rPr>
              <a:t>meat @ 49% of calories ~ SUV</a:t>
            </a:r>
          </a:p>
          <a:p>
            <a:r>
              <a:rPr lang="en-US" dirty="0">
                <a:latin typeface="Arial" charset="0"/>
                <a:ea typeface="ＭＳ Ｐゴシック" charset="0"/>
                <a:cs typeface="ＭＳ Ｐゴシック" charset="0"/>
              </a:rPr>
              <a:t>Poultry, fish, dairy, eggs @ 28% of calories ~Camry</a:t>
            </a:r>
          </a:p>
          <a:p>
            <a:r>
              <a:rPr lang="en-US" dirty="0">
                <a:latin typeface="Arial" charset="0"/>
                <a:ea typeface="ＭＳ Ｐゴシック" charset="0"/>
                <a:cs typeface="ＭＳ Ｐゴシック" charset="0"/>
              </a:rPr>
              <a:t>Plants only ~ </a:t>
            </a:r>
            <a:r>
              <a:rPr lang="en-US" dirty="0" err="1">
                <a:latin typeface="Arial" charset="0"/>
                <a:ea typeface="ＭＳ Ｐゴシック" charset="0"/>
                <a:cs typeface="ＭＳ Ｐゴシック" charset="0"/>
              </a:rPr>
              <a:t>Prius</a:t>
            </a:r>
            <a:endParaRPr lang="en-US" dirty="0">
              <a:latin typeface="Arial" charset="0"/>
              <a:ea typeface="ＭＳ Ｐゴシック" charset="0"/>
              <a:cs typeface="ＭＳ Ｐゴシック" charset="0"/>
            </a:endParaRPr>
          </a:p>
        </p:txBody>
      </p:sp>
      <p:sp>
        <p:nvSpPr>
          <p:cNvPr id="9626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BDEF9B4-6343-F04D-B267-70598F7FACAC}" type="slidenum">
              <a:rPr lang="en-US" sz="1400">
                <a:latin typeface="Arial" charset="0"/>
              </a:rPr>
              <a:pPr/>
              <a:t>49</a:t>
            </a:fld>
            <a:endParaRPr lang="en-US" sz="140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990600" y="1676400"/>
            <a:ext cx="7772400" cy="3217863"/>
          </a:xfrm>
        </p:spPr>
        <p:txBody>
          <a:bodyPr/>
          <a:lstStyle/>
          <a:p>
            <a:pPr eaLnBrk="1" hangingPunct="1"/>
            <a:r>
              <a:rPr lang="ja-JP" altLang="en-US" sz="2800" b="1" dirty="0">
                <a:latin typeface="Corbel" charset="0"/>
                <a:ea typeface="ＭＳ Ｐゴシック" charset="0"/>
                <a:cs typeface="ＭＳ Ｐゴシック" charset="0"/>
              </a:rPr>
              <a:t>“</a:t>
            </a:r>
            <a:r>
              <a:rPr lang="en-US" altLang="ja-JP" sz="2800" b="1" dirty="0">
                <a:latin typeface="Corbel" charset="0"/>
                <a:ea typeface="ＭＳ Ｐゴシック" charset="0"/>
                <a:cs typeface="ＭＳ Ｐゴシック" charset="0"/>
              </a:rPr>
              <a:t>Climate change could be the biggest global health threat of the 21</a:t>
            </a:r>
            <a:r>
              <a:rPr lang="en-US" altLang="ja-JP" sz="2800" b="1" baseline="30000" dirty="0">
                <a:latin typeface="Corbel" charset="0"/>
                <a:ea typeface="ＭＳ Ｐゴシック" charset="0"/>
                <a:cs typeface="ＭＳ Ｐゴシック" charset="0"/>
              </a:rPr>
              <a:t>st</a:t>
            </a:r>
            <a:r>
              <a:rPr lang="en-US" altLang="ja-JP" sz="2800" b="1" dirty="0">
                <a:latin typeface="Corbel" charset="0"/>
                <a:ea typeface="ＭＳ Ｐゴシック" charset="0"/>
                <a:cs typeface="ＭＳ Ｐゴシック" charset="0"/>
              </a:rPr>
              <a:t> century… The impacts will be felt all around the world – and not just in some distant future but in our lifetimes and those of our children.</a:t>
            </a:r>
            <a:r>
              <a:rPr lang="ja-JP" altLang="en-US" sz="2800" b="1" dirty="0">
                <a:latin typeface="Corbel" charset="0"/>
                <a:ea typeface="ＭＳ Ｐゴシック" charset="0"/>
                <a:cs typeface="ＭＳ Ｐゴシック" charset="0"/>
              </a:rPr>
              <a:t>”</a:t>
            </a:r>
            <a:r>
              <a:rPr lang="en-US" altLang="ja-JP" sz="2800" b="1" dirty="0">
                <a:latin typeface="Corbel" charset="0"/>
                <a:ea typeface="ＭＳ Ｐゴシック" charset="0"/>
                <a:cs typeface="ＭＳ Ｐゴシック" charset="0"/>
              </a:rPr>
              <a:t> </a:t>
            </a:r>
            <a:br>
              <a:rPr lang="en-US" altLang="ja-JP" sz="2800" b="1" dirty="0">
                <a:latin typeface="Corbel" charset="0"/>
                <a:ea typeface="ＭＳ Ｐゴシック" charset="0"/>
                <a:cs typeface="ＭＳ Ｐゴシック" charset="0"/>
              </a:rPr>
            </a:br>
            <a:r>
              <a:rPr lang="en-US" altLang="ja-JP" sz="2800" b="1" dirty="0">
                <a:latin typeface="Corbel" charset="0"/>
                <a:ea typeface="ＭＳ Ｐゴシック" charset="0"/>
                <a:cs typeface="ＭＳ Ｐゴシック" charset="0"/>
              </a:rPr>
              <a:t>				--The Lancet, 11/09</a:t>
            </a:r>
            <a:r>
              <a:rPr lang="en-US" altLang="ja-JP" sz="2600" b="1" dirty="0">
                <a:latin typeface="Corbel" charset="0"/>
                <a:ea typeface="ＭＳ Ｐゴシック" charset="0"/>
                <a:cs typeface="ＭＳ Ｐゴシック" charset="0"/>
              </a:rPr>
              <a:t/>
            </a:r>
            <a:br>
              <a:rPr lang="en-US" altLang="ja-JP" sz="2600" b="1" dirty="0">
                <a:latin typeface="Corbel" charset="0"/>
                <a:ea typeface="ＭＳ Ｐゴシック" charset="0"/>
                <a:cs typeface="ＭＳ Ｐゴシック" charset="0"/>
              </a:rPr>
            </a:br>
            <a:r>
              <a:rPr lang="en-US" altLang="ja-JP" sz="2000" dirty="0">
                <a:latin typeface="Corbel" charset="0"/>
                <a:ea typeface="ＭＳ Ｐゴシック" charset="0"/>
                <a:cs typeface="ＭＳ Ｐゴシック" charset="0"/>
              </a:rPr>
              <a:t>Source: http://</a:t>
            </a:r>
            <a:r>
              <a:rPr lang="en-US" altLang="ja-JP" sz="2000" dirty="0" err="1">
                <a:latin typeface="Corbel" charset="0"/>
                <a:ea typeface="ＭＳ Ｐゴシック" charset="0"/>
                <a:cs typeface="ＭＳ Ｐゴシック" charset="0"/>
              </a:rPr>
              <a:t>www.thelancet.com</a:t>
            </a:r>
            <a:r>
              <a:rPr lang="en-US" altLang="ja-JP" sz="2000" dirty="0">
                <a:latin typeface="Corbel" charset="0"/>
                <a:ea typeface="ＭＳ Ｐゴシック" charset="0"/>
                <a:cs typeface="ＭＳ Ｐゴシック" charset="0"/>
              </a:rPr>
              <a:t>/climate-change</a:t>
            </a:r>
            <a:r>
              <a:rPr lang="en-US" altLang="ja-JP" sz="2800" dirty="0">
                <a:latin typeface="Corbel" charset="0"/>
                <a:ea typeface="ＭＳ Ｐゴシック" charset="0"/>
                <a:cs typeface="ＭＳ Ｐゴシック" charset="0"/>
              </a:rPr>
              <a:t/>
            </a:r>
            <a:br>
              <a:rPr lang="en-US" altLang="ja-JP" sz="2800" dirty="0">
                <a:latin typeface="Corbel" charset="0"/>
                <a:ea typeface="ＭＳ Ｐゴシック" charset="0"/>
                <a:cs typeface="ＭＳ Ｐゴシック" charset="0"/>
              </a:rPr>
            </a:br>
            <a:endParaRPr lang="en-US" sz="2600" b="1" dirty="0">
              <a:latin typeface="Corbel" charset="0"/>
              <a:ea typeface="ＭＳ Ｐゴシック" charset="0"/>
              <a:cs typeface="ＭＳ Ｐゴシック" charset="0"/>
            </a:endParaRPr>
          </a:p>
        </p:txBody>
      </p:sp>
      <p:sp>
        <p:nvSpPr>
          <p:cNvPr id="23554" name="Slide Number Placeholder 1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8BED21C-1C12-0444-8B28-BE416680C11B}" type="slidenum">
              <a:rPr lang="en-US" sz="1400">
                <a:latin typeface="Arial" charset="0"/>
              </a:rPr>
              <a:pPr/>
              <a:t>5</a:t>
            </a:fld>
            <a:endParaRPr lang="en-US" sz="1400">
              <a:latin typeface="Arial" charset="0"/>
            </a:endParaRPr>
          </a:p>
        </p:txBody>
      </p:sp>
      <p:pic>
        <p:nvPicPr>
          <p:cNvPr id="23555" name="Picture 5" descr="Aedes_aegypti_biting_human"/>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29200"/>
            <a:ext cx="310673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3" descr="173937750_630718d47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2975" y="0"/>
            <a:ext cx="2574925"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Box 9"/>
          <p:cNvSpPr txBox="1">
            <a:spLocks noChangeArrowheads="1"/>
          </p:cNvSpPr>
          <p:nvPr/>
        </p:nvSpPr>
        <p:spPr bwMode="auto">
          <a:xfrm>
            <a:off x="0" y="6667500"/>
            <a:ext cx="28321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600"/>
              <a:t> USDA, Wikimedia Commons</a:t>
            </a:r>
          </a:p>
        </p:txBody>
      </p:sp>
      <p:pic>
        <p:nvPicPr>
          <p:cNvPr id="23558" name="Picture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06738" y="5029200"/>
            <a:ext cx="3089275" cy="18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TextBox 15"/>
          <p:cNvSpPr txBox="1">
            <a:spLocks noChangeArrowheads="1"/>
          </p:cNvSpPr>
          <p:nvPr/>
        </p:nvSpPr>
        <p:spPr bwMode="auto">
          <a:xfrm>
            <a:off x="3106738" y="6667500"/>
            <a:ext cx="308927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700"/>
              <a:t>NOAA, Wikimedia Commons</a:t>
            </a:r>
          </a:p>
        </p:txBody>
      </p:sp>
      <p:pic>
        <p:nvPicPr>
          <p:cNvPr id="23560" name="Picture 1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27763" y="5029200"/>
            <a:ext cx="291623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1" name="TextBox 18"/>
          <p:cNvSpPr txBox="1">
            <a:spLocks noChangeArrowheads="1"/>
          </p:cNvSpPr>
          <p:nvPr/>
        </p:nvSpPr>
        <p:spPr bwMode="auto">
          <a:xfrm>
            <a:off x="6227763" y="6667500"/>
            <a:ext cx="29162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700"/>
              <a:t>Suat Eman, freedigitalphotos.net</a:t>
            </a:r>
          </a:p>
        </p:txBody>
      </p:sp>
      <p:sp>
        <p:nvSpPr>
          <p:cNvPr id="23562" name="TextBox 19"/>
          <p:cNvSpPr txBox="1">
            <a:spLocks noChangeArrowheads="1"/>
          </p:cNvSpPr>
          <p:nvPr/>
        </p:nvSpPr>
        <p:spPr bwMode="auto">
          <a:xfrm>
            <a:off x="4752975" y="1403350"/>
            <a:ext cx="23590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600"/>
              <a:t>Jami Dwyer, Wikimedia Commons</a:t>
            </a:r>
          </a:p>
        </p:txBody>
      </p:sp>
      <p:pic>
        <p:nvPicPr>
          <p:cNvPr id="23563" name="Picture 2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555875" y="0"/>
            <a:ext cx="2197100"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4" name="Picture 2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2555875"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5" name="TextBox 22"/>
          <p:cNvSpPr txBox="1">
            <a:spLocks noChangeArrowheads="1"/>
          </p:cNvSpPr>
          <p:nvPr/>
        </p:nvSpPr>
        <p:spPr bwMode="auto">
          <a:xfrm>
            <a:off x="0" y="1403350"/>
            <a:ext cx="20193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600"/>
              <a:t>NOAA, Todd Heitkamp Wikimedia Commons</a:t>
            </a:r>
          </a:p>
        </p:txBody>
      </p:sp>
      <p:sp>
        <p:nvSpPr>
          <p:cNvPr id="23566" name="TextBox 23"/>
          <p:cNvSpPr txBox="1">
            <a:spLocks noChangeArrowheads="1"/>
          </p:cNvSpPr>
          <p:nvPr/>
        </p:nvSpPr>
        <p:spPr bwMode="auto">
          <a:xfrm>
            <a:off x="2555875" y="1403350"/>
            <a:ext cx="20288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600"/>
              <a:t>USEPA, Wikimedia Commons</a:t>
            </a:r>
          </a:p>
        </p:txBody>
      </p:sp>
      <p:pic>
        <p:nvPicPr>
          <p:cNvPr id="23567" name="Picture 2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112000" y="254000"/>
            <a:ext cx="203200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76200"/>
            <a:ext cx="8077200" cy="914400"/>
          </a:xfrm>
        </p:spPr>
        <p:txBody>
          <a:bodyPr/>
          <a:lstStyle/>
          <a:p>
            <a:pPr>
              <a:defRPr/>
            </a:pPr>
            <a:r>
              <a:rPr lang="en-US" sz="3600" dirty="0">
                <a:latin typeface="+mn-lt"/>
              </a:rPr>
              <a:t>Co-benefit of eating less </a:t>
            </a:r>
            <a:r>
              <a:rPr lang="en-US" sz="3600" dirty="0" smtClean="0">
                <a:latin typeface="+mn-lt"/>
              </a:rPr>
              <a:t>red meat</a:t>
            </a:r>
            <a:r>
              <a:rPr lang="en-US" sz="3600" dirty="0">
                <a:latin typeface="+mn-lt"/>
              </a:rPr>
              <a:t>: </a:t>
            </a:r>
            <a:r>
              <a:rPr lang="en-US" sz="3600" dirty="0" smtClean="0">
                <a:latin typeface="+mn-lt"/>
              </a:rPr>
              <a:t>living longer</a:t>
            </a:r>
            <a:endParaRPr lang="en-US" sz="3600" dirty="0">
              <a:latin typeface="+mn-lt"/>
            </a:endParaRPr>
          </a:p>
        </p:txBody>
      </p:sp>
      <p:sp>
        <p:nvSpPr>
          <p:cNvPr id="98307" name="TextBox 4"/>
          <p:cNvSpPr txBox="1">
            <a:spLocks noChangeArrowheads="1"/>
          </p:cNvSpPr>
          <p:nvPr/>
        </p:nvSpPr>
        <p:spPr bwMode="auto">
          <a:xfrm>
            <a:off x="1066800" y="5934075"/>
            <a:ext cx="80772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dirty="0" smtClean="0"/>
              <a:t>Wang X et al. </a:t>
            </a:r>
            <a:r>
              <a:rPr lang="en-US" sz="1800" dirty="0"/>
              <a:t>Red and processed meat consumption and mortality: </a:t>
            </a:r>
          </a:p>
          <a:p>
            <a:r>
              <a:rPr lang="en-US" sz="1800" dirty="0"/>
              <a:t>dose–response meta-analysis of prospective cohort </a:t>
            </a:r>
            <a:r>
              <a:rPr lang="en-US" sz="1800" dirty="0" smtClean="0"/>
              <a:t>studies.  Public Health Nutrition 2016; 19:893-</a:t>
            </a:r>
            <a:r>
              <a:rPr lang="en-US" sz="1800" dirty="0" smtClean="0"/>
              <a:t>905. They call them RR but they are actually HR.</a:t>
            </a:r>
            <a:endParaRPr lang="en-US" sz="1800" dirty="0"/>
          </a:p>
        </p:txBody>
      </p:sp>
      <p:sp>
        <p:nvSpPr>
          <p:cNvPr id="9830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5F9F352-C574-E04F-991A-56DCF857F728}" type="slidenum">
              <a:rPr lang="en-US" sz="1400">
                <a:latin typeface="Arial" charset="0"/>
              </a:rPr>
              <a:pPr/>
              <a:t>50</a:t>
            </a:fld>
            <a:endParaRPr lang="en-US" sz="1400">
              <a:latin typeface="Arial" charset="0"/>
            </a:endParaRPr>
          </a:p>
        </p:txBody>
      </p:sp>
      <p:pic>
        <p:nvPicPr>
          <p:cNvPr id="3" name="Picture 2" descr="Screenshot 2017-03-10 15.08.5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2209800"/>
            <a:ext cx="7391400" cy="3581400"/>
          </a:xfrm>
          <a:prstGeom prst="rect">
            <a:avLst/>
          </a:prstGeom>
        </p:spPr>
      </p:pic>
      <p:sp>
        <p:nvSpPr>
          <p:cNvPr id="4" name="TextBox 3"/>
          <p:cNvSpPr txBox="1"/>
          <p:nvPr/>
        </p:nvSpPr>
        <p:spPr>
          <a:xfrm>
            <a:off x="1219200" y="1143000"/>
            <a:ext cx="7086600" cy="830997"/>
          </a:xfrm>
          <a:prstGeom prst="rect">
            <a:avLst/>
          </a:prstGeom>
          <a:noFill/>
        </p:spPr>
        <p:txBody>
          <a:bodyPr wrap="square" rtlCol="0">
            <a:spAutoFit/>
          </a:bodyPr>
          <a:lstStyle/>
          <a:p>
            <a:r>
              <a:rPr lang="en-US" dirty="0">
                <a:ea typeface="ＭＳ Ｐゴシック" charset="-128"/>
                <a:cs typeface="ＭＳ Ｐゴシック" charset="-128"/>
              </a:rPr>
              <a:t>Fig. 3 Risk of </a:t>
            </a:r>
            <a:r>
              <a:rPr lang="en-US" dirty="0" smtClean="0">
                <a:ea typeface="ＭＳ Ｐゴシック" charset="-128"/>
                <a:cs typeface="ＭＳ Ｐゴシック" charset="-128"/>
              </a:rPr>
              <a:t>all</a:t>
            </a:r>
            <a:r>
              <a:rPr lang="en-US" dirty="0">
                <a:ea typeface="ＭＳ Ｐゴシック" charset="-128"/>
                <a:cs typeface="ＭＳ Ｐゴシック" charset="-128"/>
              </a:rPr>
              <a:t>-cause </a:t>
            </a:r>
            <a:r>
              <a:rPr lang="en-US" dirty="0" smtClean="0">
                <a:ea typeface="ＭＳ Ｐゴシック" charset="-128"/>
                <a:cs typeface="ＭＳ Ｐゴシック" charset="-128"/>
              </a:rPr>
              <a:t>mortality </a:t>
            </a:r>
            <a:r>
              <a:rPr lang="en-US" dirty="0">
                <a:ea typeface="ＭＳ Ｐゴシック" charset="-128"/>
                <a:cs typeface="ＭＳ Ｐゴシック" charset="-128"/>
              </a:rPr>
              <a:t>associated with each serving per day of total </a:t>
            </a:r>
            <a:r>
              <a:rPr lang="en-US" dirty="0" smtClean="0">
                <a:ea typeface="ＭＳ Ｐゴシック" charset="-128"/>
                <a:cs typeface="ＭＳ Ｐゴシック" charset="-128"/>
              </a:rPr>
              <a:t>red meat </a:t>
            </a:r>
            <a:endParaRPr lang="en-US" dirty="0"/>
          </a:p>
        </p:txBody>
      </p:sp>
      <p:sp>
        <p:nvSpPr>
          <p:cNvPr id="5" name="TextBox 4"/>
          <p:cNvSpPr txBox="1"/>
          <p:nvPr/>
        </p:nvSpPr>
        <p:spPr>
          <a:xfrm>
            <a:off x="7239000" y="4876800"/>
            <a:ext cx="1676400" cy="830997"/>
          </a:xfrm>
          <a:prstGeom prst="rect">
            <a:avLst/>
          </a:prstGeom>
          <a:noFill/>
        </p:spPr>
        <p:txBody>
          <a:bodyPr wrap="square" rtlCol="0">
            <a:spAutoFit/>
          </a:bodyPr>
          <a:lstStyle/>
          <a:p>
            <a:r>
              <a:rPr lang="en-US" dirty="0" smtClean="0"/>
              <a:t>Pooled HR = 1.17</a:t>
            </a:r>
            <a:endParaRPr lang="en-US" dirty="0"/>
          </a:p>
        </p:txBody>
      </p:sp>
    </p:spTree>
    <p:extLst>
      <p:ext uri="{BB962C8B-B14F-4D97-AF65-F5344CB8AC3E}">
        <p14:creationId xmlns:p14="http://schemas.microsoft.com/office/powerpoint/2010/main" val="4142173623"/>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200">
                <a:solidFill>
                  <a:srgbClr val="FF0000"/>
                </a:solidFill>
                <a:latin typeface="Times New Roman" pitchFamily="18" charset="0"/>
                <a:ea typeface="MS PGothic" pitchFamily="34" charset="-128"/>
              </a:defRPr>
            </a:lvl1pPr>
            <a:lvl2pPr marL="742950" indent="-285750" eaLnBrk="0" hangingPunct="0">
              <a:defRPr kumimoji="1" sz="3200">
                <a:solidFill>
                  <a:srgbClr val="FF0000"/>
                </a:solidFill>
                <a:latin typeface="Times New Roman" pitchFamily="18" charset="0"/>
                <a:ea typeface="MS PGothic" pitchFamily="34" charset="-128"/>
              </a:defRPr>
            </a:lvl2pPr>
            <a:lvl3pPr marL="1143000" indent="-228600" eaLnBrk="0" hangingPunct="0">
              <a:defRPr kumimoji="1" sz="3200">
                <a:solidFill>
                  <a:srgbClr val="FF0000"/>
                </a:solidFill>
                <a:latin typeface="Times New Roman" pitchFamily="18" charset="0"/>
                <a:ea typeface="MS PGothic" pitchFamily="34" charset="-128"/>
              </a:defRPr>
            </a:lvl3pPr>
            <a:lvl4pPr marL="1600200" indent="-228600" eaLnBrk="0" hangingPunct="0">
              <a:defRPr kumimoji="1" sz="3200">
                <a:solidFill>
                  <a:srgbClr val="FF0000"/>
                </a:solidFill>
                <a:latin typeface="Times New Roman" pitchFamily="18" charset="0"/>
                <a:ea typeface="MS PGothic" pitchFamily="34" charset="-128"/>
              </a:defRPr>
            </a:lvl4pPr>
            <a:lvl5pPr marL="2057400" indent="-228600" eaLnBrk="0" hangingPunct="0">
              <a:defRPr kumimoji="1" sz="3200">
                <a:solidFill>
                  <a:srgbClr val="FF0000"/>
                </a:solidFill>
                <a:latin typeface="Times New Roman" pitchFamily="18" charset="0"/>
                <a:ea typeface="MS PGothic" pitchFamily="34" charset="-128"/>
              </a:defRPr>
            </a:lvl5pPr>
            <a:lvl6pPr marL="2514600" indent="-228600" eaLnBrk="0" fontAlgn="base" hangingPunct="0">
              <a:spcBef>
                <a:spcPct val="0"/>
              </a:spcBef>
              <a:spcAft>
                <a:spcPct val="0"/>
              </a:spcAft>
              <a:defRPr kumimoji="1" sz="3200">
                <a:solidFill>
                  <a:srgbClr val="FF0000"/>
                </a:solidFill>
                <a:latin typeface="Times New Roman" pitchFamily="18" charset="0"/>
                <a:ea typeface="MS PGothic" pitchFamily="34" charset="-128"/>
              </a:defRPr>
            </a:lvl6pPr>
            <a:lvl7pPr marL="2971800" indent="-228600" eaLnBrk="0" fontAlgn="base" hangingPunct="0">
              <a:spcBef>
                <a:spcPct val="0"/>
              </a:spcBef>
              <a:spcAft>
                <a:spcPct val="0"/>
              </a:spcAft>
              <a:defRPr kumimoji="1" sz="3200">
                <a:solidFill>
                  <a:srgbClr val="FF0000"/>
                </a:solidFill>
                <a:latin typeface="Times New Roman" pitchFamily="18" charset="0"/>
                <a:ea typeface="MS PGothic" pitchFamily="34" charset="-128"/>
              </a:defRPr>
            </a:lvl7pPr>
            <a:lvl8pPr marL="3429000" indent="-228600" eaLnBrk="0" fontAlgn="base" hangingPunct="0">
              <a:spcBef>
                <a:spcPct val="0"/>
              </a:spcBef>
              <a:spcAft>
                <a:spcPct val="0"/>
              </a:spcAft>
              <a:defRPr kumimoji="1" sz="3200">
                <a:solidFill>
                  <a:srgbClr val="FF0000"/>
                </a:solidFill>
                <a:latin typeface="Times New Roman" pitchFamily="18" charset="0"/>
                <a:ea typeface="MS PGothic" pitchFamily="34" charset="-128"/>
              </a:defRPr>
            </a:lvl8pPr>
            <a:lvl9pPr marL="3886200" indent="-228600" eaLnBrk="0" fontAlgn="base" hangingPunct="0">
              <a:spcBef>
                <a:spcPct val="0"/>
              </a:spcBef>
              <a:spcAft>
                <a:spcPct val="0"/>
              </a:spcAft>
              <a:defRPr kumimoji="1" sz="3200">
                <a:solidFill>
                  <a:srgbClr val="FF0000"/>
                </a:solidFill>
                <a:latin typeface="Times New Roman" pitchFamily="18" charset="0"/>
                <a:ea typeface="MS PGothic" pitchFamily="34" charset="-128"/>
              </a:defRPr>
            </a:lvl9pPr>
          </a:lstStyle>
          <a:p>
            <a:fld id="{2ED98896-6F47-41CE-A357-7924FEA6C62B}" type="slidenum">
              <a:rPr kumimoji="0" lang="en-US" altLang="en-US" sz="1400">
                <a:solidFill>
                  <a:schemeClr val="tx1"/>
                </a:solidFill>
                <a:latin typeface="Arial" pitchFamily="34" charset="0"/>
              </a:rPr>
              <a:pPr/>
              <a:t>51</a:t>
            </a:fld>
            <a:endParaRPr kumimoji="0" lang="en-US" altLang="en-US" sz="1400">
              <a:solidFill>
                <a:schemeClr val="tx1"/>
              </a:solidFill>
              <a:latin typeface="Arial" pitchFamily="34" charset="0"/>
            </a:endParaRPr>
          </a:p>
        </p:txBody>
      </p:sp>
      <p:sp>
        <p:nvSpPr>
          <p:cNvPr id="90115" name="Title 4"/>
          <p:cNvSpPr>
            <a:spLocks noGrp="1"/>
          </p:cNvSpPr>
          <p:nvPr>
            <p:ph type="title" idx="4294967295"/>
          </p:nvPr>
        </p:nvSpPr>
        <p:spPr>
          <a:xfrm>
            <a:off x="990600" y="38100"/>
            <a:ext cx="7772400" cy="1295400"/>
          </a:xfrm>
        </p:spPr>
        <p:txBody>
          <a:bodyPr/>
          <a:lstStyle/>
          <a:p>
            <a:r>
              <a:rPr lang="en-US" altLang="en-US" sz="3600" dirty="0"/>
              <a:t> </a:t>
            </a:r>
            <a:r>
              <a:rPr lang="en-US" altLang="en-US" sz="3600" dirty="0" smtClean="0"/>
              <a:t>Is a </a:t>
            </a:r>
            <a:r>
              <a:rPr lang="en-US" altLang="en-US" sz="3600" dirty="0"/>
              <a:t>hazard ratio for total mortality of ~</a:t>
            </a:r>
            <a:r>
              <a:rPr lang="en-US" altLang="en-US" sz="3600" dirty="0" smtClean="0"/>
              <a:t>1.17 per 100g of meat per day a lot?</a:t>
            </a:r>
            <a:endParaRPr lang="en-US" altLang="en-US" sz="3600" dirty="0"/>
          </a:p>
        </p:txBody>
      </p:sp>
      <p:sp>
        <p:nvSpPr>
          <p:cNvPr id="90116" name="TextBox 5"/>
          <p:cNvSpPr txBox="1">
            <a:spLocks noChangeArrowheads="1"/>
          </p:cNvSpPr>
          <p:nvPr/>
        </p:nvSpPr>
        <p:spPr bwMode="auto">
          <a:xfrm>
            <a:off x="1143000" y="5842000"/>
            <a:ext cx="7696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3200">
                <a:solidFill>
                  <a:srgbClr val="FF0000"/>
                </a:solidFill>
                <a:latin typeface="Times New Roman" pitchFamily="18" charset="0"/>
                <a:ea typeface="MS PGothic" pitchFamily="34" charset="-128"/>
              </a:defRPr>
            </a:lvl1pPr>
            <a:lvl2pPr marL="742950" indent="-285750" eaLnBrk="0" hangingPunct="0">
              <a:defRPr kumimoji="1" sz="3200">
                <a:solidFill>
                  <a:srgbClr val="FF0000"/>
                </a:solidFill>
                <a:latin typeface="Times New Roman" pitchFamily="18" charset="0"/>
                <a:ea typeface="MS PGothic" pitchFamily="34" charset="-128"/>
              </a:defRPr>
            </a:lvl2pPr>
            <a:lvl3pPr marL="1143000" indent="-228600" eaLnBrk="0" hangingPunct="0">
              <a:defRPr kumimoji="1" sz="3200">
                <a:solidFill>
                  <a:srgbClr val="FF0000"/>
                </a:solidFill>
                <a:latin typeface="Times New Roman" pitchFamily="18" charset="0"/>
                <a:ea typeface="MS PGothic" pitchFamily="34" charset="-128"/>
              </a:defRPr>
            </a:lvl3pPr>
            <a:lvl4pPr marL="1600200" indent="-228600" eaLnBrk="0" hangingPunct="0">
              <a:defRPr kumimoji="1" sz="3200">
                <a:solidFill>
                  <a:srgbClr val="FF0000"/>
                </a:solidFill>
                <a:latin typeface="Times New Roman" pitchFamily="18" charset="0"/>
                <a:ea typeface="MS PGothic" pitchFamily="34" charset="-128"/>
              </a:defRPr>
            </a:lvl4pPr>
            <a:lvl5pPr marL="2057400" indent="-228600" eaLnBrk="0" hangingPunct="0">
              <a:defRPr kumimoji="1" sz="3200">
                <a:solidFill>
                  <a:srgbClr val="FF0000"/>
                </a:solidFill>
                <a:latin typeface="Times New Roman" pitchFamily="18" charset="0"/>
                <a:ea typeface="MS PGothic" pitchFamily="34" charset="-128"/>
              </a:defRPr>
            </a:lvl5pPr>
            <a:lvl6pPr marL="2514600" indent="-228600" eaLnBrk="0" fontAlgn="base" hangingPunct="0">
              <a:spcBef>
                <a:spcPct val="0"/>
              </a:spcBef>
              <a:spcAft>
                <a:spcPct val="0"/>
              </a:spcAft>
              <a:defRPr kumimoji="1" sz="3200">
                <a:solidFill>
                  <a:srgbClr val="FF0000"/>
                </a:solidFill>
                <a:latin typeface="Times New Roman" pitchFamily="18" charset="0"/>
                <a:ea typeface="MS PGothic" pitchFamily="34" charset="-128"/>
              </a:defRPr>
            </a:lvl6pPr>
            <a:lvl7pPr marL="2971800" indent="-228600" eaLnBrk="0" fontAlgn="base" hangingPunct="0">
              <a:spcBef>
                <a:spcPct val="0"/>
              </a:spcBef>
              <a:spcAft>
                <a:spcPct val="0"/>
              </a:spcAft>
              <a:defRPr kumimoji="1" sz="3200">
                <a:solidFill>
                  <a:srgbClr val="FF0000"/>
                </a:solidFill>
                <a:latin typeface="Times New Roman" pitchFamily="18" charset="0"/>
                <a:ea typeface="MS PGothic" pitchFamily="34" charset="-128"/>
              </a:defRPr>
            </a:lvl7pPr>
            <a:lvl8pPr marL="3429000" indent="-228600" eaLnBrk="0" fontAlgn="base" hangingPunct="0">
              <a:spcBef>
                <a:spcPct val="0"/>
              </a:spcBef>
              <a:spcAft>
                <a:spcPct val="0"/>
              </a:spcAft>
              <a:defRPr kumimoji="1" sz="3200">
                <a:solidFill>
                  <a:srgbClr val="FF0000"/>
                </a:solidFill>
                <a:latin typeface="Times New Roman" pitchFamily="18" charset="0"/>
                <a:ea typeface="MS PGothic" pitchFamily="34" charset="-128"/>
              </a:defRPr>
            </a:lvl8pPr>
            <a:lvl9pPr marL="3886200" indent="-228600" eaLnBrk="0" fontAlgn="base" hangingPunct="0">
              <a:spcBef>
                <a:spcPct val="0"/>
              </a:spcBef>
              <a:spcAft>
                <a:spcPct val="0"/>
              </a:spcAft>
              <a:defRPr kumimoji="1" sz="3200">
                <a:solidFill>
                  <a:srgbClr val="FF0000"/>
                </a:solidFill>
                <a:latin typeface="Times New Roman" pitchFamily="18" charset="0"/>
                <a:ea typeface="MS PGothic" pitchFamily="34" charset="-128"/>
              </a:defRPr>
            </a:lvl9pPr>
          </a:lstStyle>
          <a:p>
            <a:r>
              <a:rPr lang="en-US" altLang="en-US" sz="2000" b="1" dirty="0">
                <a:solidFill>
                  <a:schemeClr val="tx1"/>
                </a:solidFill>
              </a:rPr>
              <a:t>*Jacobs D et al Cigarette smoking and mortality risk: twenty-five-year follow-up of the Seven Countries Study. </a:t>
            </a:r>
            <a:r>
              <a:rPr lang="en-US" altLang="en-US" sz="2000" u="sng" dirty="0">
                <a:solidFill>
                  <a:schemeClr val="tx1"/>
                </a:solidFill>
              </a:rPr>
              <a:t>Arch Intern Med. 1999 Apr 12;159(7):733-40</a:t>
            </a:r>
            <a:endParaRPr lang="en-US" altLang="en-US" sz="2000" dirty="0"/>
          </a:p>
        </p:txBody>
      </p:sp>
      <p:sp>
        <p:nvSpPr>
          <p:cNvPr id="90117" name="Text Placeholder 6"/>
          <p:cNvSpPr>
            <a:spLocks noGrp="1"/>
          </p:cNvSpPr>
          <p:nvPr>
            <p:ph type="body" idx="4294967295"/>
          </p:nvPr>
        </p:nvSpPr>
        <p:spPr>
          <a:xfrm>
            <a:off x="1066800" y="1447800"/>
            <a:ext cx="7772400" cy="3429000"/>
          </a:xfrm>
        </p:spPr>
        <p:txBody>
          <a:bodyPr/>
          <a:lstStyle/>
          <a:p>
            <a:r>
              <a:rPr lang="en-US" altLang="en-US" dirty="0" smtClean="0"/>
              <a:t>The </a:t>
            </a:r>
            <a:r>
              <a:rPr lang="en-US" altLang="en-US" dirty="0" smtClean="0"/>
              <a:t>HR for </a:t>
            </a:r>
            <a:r>
              <a:rPr lang="en-US" altLang="en-US" dirty="0" smtClean="0"/>
              <a:t>smoking up to ½ pack per day (10 cigarettes) is </a:t>
            </a:r>
            <a:r>
              <a:rPr lang="en-US" altLang="en-US" dirty="0" smtClean="0"/>
              <a:t>about 1.3*.</a:t>
            </a:r>
          </a:p>
          <a:p>
            <a:r>
              <a:rPr lang="en-US" altLang="en-US" dirty="0" smtClean="0"/>
              <a:t>So HR of up to 5 cigarettes/day might be </a:t>
            </a:r>
            <a:r>
              <a:rPr lang="en-US" altLang="en-US" dirty="0" err="1" smtClean="0"/>
              <a:t>Sqrt</a:t>
            </a:r>
            <a:r>
              <a:rPr lang="en-US" altLang="en-US" dirty="0" smtClean="0"/>
              <a:t>(1.3) = ~1.14</a:t>
            </a:r>
          </a:p>
          <a:p>
            <a:r>
              <a:rPr lang="en-US" altLang="en-US" dirty="0" smtClean="0"/>
              <a:t>So </a:t>
            </a:r>
            <a:r>
              <a:rPr lang="en-US" altLang="en-US" dirty="0" smtClean="0"/>
              <a:t>a 100 g serving of red meat has an effect on life expectancy similar to 3 cigarettes</a:t>
            </a:r>
          </a:p>
          <a:p>
            <a:r>
              <a:rPr lang="en-US" altLang="en-US" dirty="0" smtClean="0"/>
              <a:t>Or 1 </a:t>
            </a:r>
            <a:r>
              <a:rPr lang="en-US" altLang="en-US" dirty="0" err="1" smtClean="0"/>
              <a:t>oz</a:t>
            </a:r>
            <a:r>
              <a:rPr lang="en-US" altLang="en-US" dirty="0" smtClean="0"/>
              <a:t> red meat ~ 1 cigarette</a:t>
            </a:r>
            <a:endParaRPr lang="en-US" altLang="en-US" dirty="0" smtClean="0"/>
          </a:p>
        </p:txBody>
      </p:sp>
    </p:spTree>
    <p:extLst>
      <p:ext uri="{BB962C8B-B14F-4D97-AF65-F5344CB8AC3E}">
        <p14:creationId xmlns:p14="http://schemas.microsoft.com/office/powerpoint/2010/main" val="324066970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200">
                <a:solidFill>
                  <a:srgbClr val="FF0000"/>
                </a:solidFill>
                <a:latin typeface="Times New Roman" pitchFamily="18" charset="0"/>
                <a:ea typeface="MS PGothic" pitchFamily="34" charset="-128"/>
              </a:defRPr>
            </a:lvl1pPr>
            <a:lvl2pPr marL="742950" indent="-285750" eaLnBrk="0" hangingPunct="0">
              <a:defRPr kumimoji="1" sz="3200">
                <a:solidFill>
                  <a:srgbClr val="FF0000"/>
                </a:solidFill>
                <a:latin typeface="Times New Roman" pitchFamily="18" charset="0"/>
                <a:ea typeface="MS PGothic" pitchFamily="34" charset="-128"/>
              </a:defRPr>
            </a:lvl2pPr>
            <a:lvl3pPr marL="1143000" indent="-228600" eaLnBrk="0" hangingPunct="0">
              <a:defRPr kumimoji="1" sz="3200">
                <a:solidFill>
                  <a:srgbClr val="FF0000"/>
                </a:solidFill>
                <a:latin typeface="Times New Roman" pitchFamily="18" charset="0"/>
                <a:ea typeface="MS PGothic" pitchFamily="34" charset="-128"/>
              </a:defRPr>
            </a:lvl3pPr>
            <a:lvl4pPr marL="1600200" indent="-228600" eaLnBrk="0" hangingPunct="0">
              <a:defRPr kumimoji="1" sz="3200">
                <a:solidFill>
                  <a:srgbClr val="FF0000"/>
                </a:solidFill>
                <a:latin typeface="Times New Roman" pitchFamily="18" charset="0"/>
                <a:ea typeface="MS PGothic" pitchFamily="34" charset="-128"/>
              </a:defRPr>
            </a:lvl4pPr>
            <a:lvl5pPr marL="2057400" indent="-228600" eaLnBrk="0" hangingPunct="0">
              <a:defRPr kumimoji="1" sz="3200">
                <a:solidFill>
                  <a:srgbClr val="FF0000"/>
                </a:solidFill>
                <a:latin typeface="Times New Roman" pitchFamily="18" charset="0"/>
                <a:ea typeface="MS PGothic" pitchFamily="34" charset="-128"/>
              </a:defRPr>
            </a:lvl5pPr>
            <a:lvl6pPr marL="2514600" indent="-228600" eaLnBrk="0" fontAlgn="base" hangingPunct="0">
              <a:spcBef>
                <a:spcPct val="0"/>
              </a:spcBef>
              <a:spcAft>
                <a:spcPct val="0"/>
              </a:spcAft>
              <a:defRPr kumimoji="1" sz="3200">
                <a:solidFill>
                  <a:srgbClr val="FF0000"/>
                </a:solidFill>
                <a:latin typeface="Times New Roman" pitchFamily="18" charset="0"/>
                <a:ea typeface="MS PGothic" pitchFamily="34" charset="-128"/>
              </a:defRPr>
            </a:lvl6pPr>
            <a:lvl7pPr marL="2971800" indent="-228600" eaLnBrk="0" fontAlgn="base" hangingPunct="0">
              <a:spcBef>
                <a:spcPct val="0"/>
              </a:spcBef>
              <a:spcAft>
                <a:spcPct val="0"/>
              </a:spcAft>
              <a:defRPr kumimoji="1" sz="3200">
                <a:solidFill>
                  <a:srgbClr val="FF0000"/>
                </a:solidFill>
                <a:latin typeface="Times New Roman" pitchFamily="18" charset="0"/>
                <a:ea typeface="MS PGothic" pitchFamily="34" charset="-128"/>
              </a:defRPr>
            </a:lvl7pPr>
            <a:lvl8pPr marL="3429000" indent="-228600" eaLnBrk="0" fontAlgn="base" hangingPunct="0">
              <a:spcBef>
                <a:spcPct val="0"/>
              </a:spcBef>
              <a:spcAft>
                <a:spcPct val="0"/>
              </a:spcAft>
              <a:defRPr kumimoji="1" sz="3200">
                <a:solidFill>
                  <a:srgbClr val="FF0000"/>
                </a:solidFill>
                <a:latin typeface="Times New Roman" pitchFamily="18" charset="0"/>
                <a:ea typeface="MS PGothic" pitchFamily="34" charset="-128"/>
              </a:defRPr>
            </a:lvl8pPr>
            <a:lvl9pPr marL="3886200" indent="-228600" eaLnBrk="0" fontAlgn="base" hangingPunct="0">
              <a:spcBef>
                <a:spcPct val="0"/>
              </a:spcBef>
              <a:spcAft>
                <a:spcPct val="0"/>
              </a:spcAft>
              <a:defRPr kumimoji="1" sz="3200">
                <a:solidFill>
                  <a:srgbClr val="FF0000"/>
                </a:solidFill>
                <a:latin typeface="Times New Roman" pitchFamily="18" charset="0"/>
                <a:ea typeface="MS PGothic" pitchFamily="34" charset="-128"/>
              </a:defRPr>
            </a:lvl9pPr>
          </a:lstStyle>
          <a:p>
            <a:fld id="{6B3D4ABD-995D-4C4B-B0EC-5DF49A9E2514}" type="slidenum">
              <a:rPr kumimoji="0" lang="en-US" altLang="en-US" sz="1400">
                <a:solidFill>
                  <a:schemeClr val="tx1"/>
                </a:solidFill>
                <a:latin typeface="Arial" pitchFamily="34" charset="0"/>
              </a:rPr>
              <a:pPr/>
              <a:t>52</a:t>
            </a:fld>
            <a:endParaRPr kumimoji="0" lang="en-US" altLang="en-US" sz="1400">
              <a:solidFill>
                <a:schemeClr val="tx1"/>
              </a:solidFill>
              <a:latin typeface="Arial" pitchFamily="34" charset="0"/>
            </a:endParaRPr>
          </a:p>
        </p:txBody>
      </p:sp>
      <p:pic>
        <p:nvPicPr>
          <p:cNvPr id="10240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0"/>
            <a:ext cx="5715000" cy="678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3945963"/>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CF6EE20-CBCD-0744-8CBE-276880CA8273}" type="slidenum">
              <a:rPr lang="en-US" sz="1400">
                <a:latin typeface="Arial" charset="0"/>
                <a:ea typeface="MS PGothic" charset="0"/>
                <a:cs typeface="MS PGothic" charset="0"/>
              </a:rPr>
              <a:pPr/>
              <a:t>53</a:t>
            </a:fld>
            <a:endParaRPr lang="en-US" sz="1400">
              <a:latin typeface="Arial" charset="0"/>
              <a:ea typeface="MS PGothic" charset="0"/>
              <a:cs typeface="MS PGothic" charset="0"/>
            </a:endParaRPr>
          </a:p>
        </p:txBody>
      </p:sp>
      <p:pic>
        <p:nvPicPr>
          <p:cNvPr id="10957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510540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TextBox 2"/>
          <p:cNvSpPr txBox="1">
            <a:spLocks noChangeArrowheads="1"/>
          </p:cNvSpPr>
          <p:nvPr/>
        </p:nvSpPr>
        <p:spPr bwMode="auto">
          <a:xfrm>
            <a:off x="5105400" y="76200"/>
            <a:ext cx="3810000" cy="526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800" dirty="0"/>
              <a:t>Center for Investigative Reporting (CIR) estimate for the </a:t>
            </a:r>
            <a:r>
              <a:rPr lang="en-US" sz="2800" b="1" dirty="0"/>
              <a:t>external</a:t>
            </a:r>
            <a:r>
              <a:rPr lang="en-US" sz="2800" dirty="0"/>
              <a:t> costs: $1.51/burger. </a:t>
            </a:r>
            <a:endParaRPr lang="en-US" dirty="0"/>
          </a:p>
          <a:p>
            <a:r>
              <a:rPr lang="en-US" sz="2800" dirty="0"/>
              <a:t>These </a:t>
            </a:r>
            <a:r>
              <a:rPr lang="en-US" sz="2800" dirty="0" smtClean="0"/>
              <a:t>are costs paid </a:t>
            </a:r>
            <a:r>
              <a:rPr lang="en-US" sz="2800" dirty="0"/>
              <a:t>not </a:t>
            </a:r>
            <a:r>
              <a:rPr lang="en-US" sz="2800" dirty="0" smtClean="0"/>
              <a:t>by </a:t>
            </a:r>
            <a:r>
              <a:rPr lang="en-US" sz="2800" dirty="0"/>
              <a:t>the </a:t>
            </a:r>
            <a:r>
              <a:rPr lang="en-US" sz="2800" dirty="0" smtClean="0"/>
              <a:t>consumer (in worse health), but </a:t>
            </a:r>
            <a:r>
              <a:rPr lang="en-US" sz="2800" i="1" dirty="0" smtClean="0"/>
              <a:t>externalized </a:t>
            </a:r>
            <a:r>
              <a:rPr lang="en-US" sz="2800" dirty="0" smtClean="0"/>
              <a:t>to the consuming </a:t>
            </a:r>
            <a:r>
              <a:rPr lang="en-US" sz="2800" dirty="0"/>
              <a:t>country </a:t>
            </a:r>
            <a:r>
              <a:rPr lang="en-US" sz="2800" dirty="0" smtClean="0"/>
              <a:t>(health </a:t>
            </a:r>
            <a:r>
              <a:rPr lang="en-US" sz="2800" dirty="0"/>
              <a:t>costs) </a:t>
            </a:r>
            <a:r>
              <a:rPr lang="en-US" sz="2800" dirty="0" smtClean="0"/>
              <a:t>and other </a:t>
            </a:r>
            <a:r>
              <a:rPr lang="en-US" sz="2800" dirty="0"/>
              <a:t>(mostly  poor) people around the </a:t>
            </a:r>
            <a:r>
              <a:rPr lang="en-US" sz="2800" dirty="0" smtClean="0"/>
              <a:t>world.</a:t>
            </a:r>
            <a:endParaRPr lang="en-US" sz="2800" dirty="0"/>
          </a:p>
        </p:txBody>
      </p:sp>
    </p:spTree>
    <p:extLst>
      <p:ext uri="{BB962C8B-B14F-4D97-AF65-F5344CB8AC3E}">
        <p14:creationId xmlns:p14="http://schemas.microsoft.com/office/powerpoint/2010/main" val="168626576"/>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p:cNvSpPr>
            <a:spLocks noGrp="1"/>
          </p:cNvSpPr>
          <p:nvPr>
            <p:ph type="title"/>
          </p:nvPr>
        </p:nvSpPr>
        <p:spPr>
          <a:xfrm>
            <a:off x="1143000" y="228600"/>
            <a:ext cx="7772400" cy="457200"/>
          </a:xfrm>
        </p:spPr>
        <p:txBody>
          <a:bodyPr/>
          <a:lstStyle/>
          <a:p>
            <a:r>
              <a:rPr lang="en-US" dirty="0" smtClean="0">
                <a:latin typeface="Times New Roman" charset="0"/>
                <a:ea typeface="ＭＳ Ｐゴシック" charset="0"/>
                <a:cs typeface="ＭＳ Ｐゴシック" charset="0"/>
              </a:rPr>
              <a:t>Root Cause #2: </a:t>
            </a:r>
            <a:r>
              <a:rPr lang="en-US" dirty="0">
                <a:latin typeface="Times New Roman" charset="0"/>
                <a:ea typeface="ＭＳ Ｐゴシック" charset="0"/>
                <a:cs typeface="ＭＳ Ｐゴシック" charset="0"/>
              </a:rPr>
              <a:t>Market failure </a:t>
            </a:r>
          </a:p>
        </p:txBody>
      </p:sp>
      <p:sp>
        <p:nvSpPr>
          <p:cNvPr id="3" name="Content Placeholder 2"/>
          <p:cNvSpPr>
            <a:spLocks noGrp="1"/>
          </p:cNvSpPr>
          <p:nvPr>
            <p:ph idx="1"/>
          </p:nvPr>
        </p:nvSpPr>
        <p:spPr>
          <a:xfrm>
            <a:off x="1143000" y="1219200"/>
            <a:ext cx="7772400" cy="4114800"/>
          </a:xfrm>
        </p:spPr>
        <p:txBody>
          <a:bodyPr/>
          <a:lstStyle/>
          <a:p>
            <a:pPr>
              <a:buFont typeface="Monotype Sorts" charset="2"/>
              <a:buChar char="n"/>
              <a:defRPr/>
            </a:pPr>
            <a:r>
              <a:rPr lang="en-US" dirty="0" smtClean="0">
                <a:solidFill>
                  <a:schemeClr val="tx2"/>
                </a:solidFill>
                <a:latin typeface="+mj-lt"/>
                <a:ea typeface="+mj-ea"/>
                <a:cs typeface="+mj-cs"/>
              </a:rPr>
              <a:t> "</a:t>
            </a:r>
            <a:r>
              <a:rPr lang="en-US" b="1" dirty="0" smtClean="0">
                <a:solidFill>
                  <a:schemeClr val="tx2"/>
                </a:solidFill>
                <a:latin typeface="+mj-lt"/>
                <a:ea typeface="+mj-ea"/>
                <a:cs typeface="+mj-cs"/>
              </a:rPr>
              <a:t>Climate change is a result of the greatest market failure the world has seen</a:t>
            </a:r>
            <a:r>
              <a:rPr lang="en-US" dirty="0" smtClean="0">
                <a:solidFill>
                  <a:schemeClr val="tx2"/>
                </a:solidFill>
                <a:latin typeface="+mj-lt"/>
                <a:ea typeface="+mj-ea"/>
                <a:cs typeface="+mj-cs"/>
              </a:rPr>
              <a:t>…”</a:t>
            </a:r>
            <a:endParaRPr lang="en-US" dirty="0" smtClean="0">
              <a:ea typeface="+mn-ea"/>
              <a:cs typeface="+mn-cs"/>
            </a:endParaRPr>
          </a:p>
          <a:p>
            <a:pPr lvl="1">
              <a:buFontTx/>
              <a:buNone/>
              <a:defRPr/>
            </a:pPr>
            <a:r>
              <a:rPr lang="en-US" sz="3200" dirty="0" smtClean="0">
                <a:solidFill>
                  <a:schemeClr val="tx2"/>
                </a:solidFill>
                <a:latin typeface="+mj-lt"/>
                <a:ea typeface="+mj-ea"/>
                <a:cs typeface="+mj-cs"/>
              </a:rPr>
              <a:t>---Stern Review on the Economics of Climate Change</a:t>
            </a:r>
          </a:p>
        </p:txBody>
      </p:sp>
      <p:sp>
        <p:nvSpPr>
          <p:cNvPr id="10752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F2C33CD-2BAE-6D49-B2A5-B0C3F4DEFE35}" type="slidenum">
              <a:rPr lang="en-US" sz="1400">
                <a:latin typeface="Arial" charset="0"/>
              </a:rPr>
              <a:pPr/>
              <a:t>54</a:t>
            </a:fld>
            <a:endParaRPr lang="en-US" sz="1400">
              <a:latin typeface="Arial" charset="0"/>
            </a:endParaRPr>
          </a:p>
        </p:txBody>
      </p:sp>
    </p:spTree>
    <p:extLst>
      <p:ext uri="{BB962C8B-B14F-4D97-AF65-F5344CB8AC3E}">
        <p14:creationId xmlns:p14="http://schemas.microsoft.com/office/powerpoint/2010/main" val="1526077173"/>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p:cNvSpPr>
          <p:nvPr>
            <p:ph type="title"/>
          </p:nvPr>
        </p:nvSpPr>
        <p:spPr>
          <a:xfrm>
            <a:off x="990600" y="0"/>
            <a:ext cx="7772400" cy="1143000"/>
          </a:xfrm>
        </p:spPr>
        <p:txBody>
          <a:bodyPr/>
          <a:lstStyle/>
          <a:p>
            <a:r>
              <a:rPr lang="en-US">
                <a:latin typeface="Times New Roman" charset="0"/>
                <a:ea typeface="ＭＳ Ｐゴシック" charset="0"/>
                <a:cs typeface="ＭＳ Ｐゴシック" charset="0"/>
              </a:rPr>
              <a:t>Climate Change is an </a:t>
            </a:r>
            <a:r>
              <a:rPr lang="ja-JP" alt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Externality</a:t>
            </a:r>
            <a:r>
              <a:rPr lang="ja-JP" altLang="en-US">
                <a:latin typeface="Times New Roman" charset="0"/>
                <a:ea typeface="ＭＳ Ｐゴシック" charset="0"/>
                <a:cs typeface="ＭＳ Ｐゴシック" charset="0"/>
              </a:rPr>
              <a:t>”</a:t>
            </a:r>
            <a:endParaRPr lang="en-US">
              <a:latin typeface="Times New Roman" charset="0"/>
              <a:ea typeface="ＭＳ Ｐゴシック" charset="0"/>
              <a:cs typeface="ＭＳ Ｐゴシック" charset="0"/>
            </a:endParaRPr>
          </a:p>
        </p:txBody>
      </p:sp>
      <p:sp>
        <p:nvSpPr>
          <p:cNvPr id="3" name="Content Placeholder 2"/>
          <p:cNvSpPr>
            <a:spLocks noGrp="1"/>
          </p:cNvSpPr>
          <p:nvPr>
            <p:ph idx="1"/>
          </p:nvPr>
        </p:nvSpPr>
        <p:spPr>
          <a:xfrm>
            <a:off x="990600" y="1524000"/>
            <a:ext cx="7772400" cy="4114800"/>
          </a:xfrm>
        </p:spPr>
        <p:txBody>
          <a:bodyPr/>
          <a:lstStyle/>
          <a:p>
            <a:pPr>
              <a:buFont typeface="Monotype Sorts" pitchFamily="1" charset="2"/>
              <a:buChar char="n"/>
              <a:defRPr/>
            </a:pPr>
            <a:r>
              <a:rPr lang="en-US" smtClean="0">
                <a:solidFill>
                  <a:schemeClr val="tx2"/>
                </a:solidFill>
                <a:latin typeface="+mj-lt"/>
                <a:ea typeface="+mj-ea"/>
                <a:cs typeface="+mj-cs"/>
              </a:rPr>
              <a:t>A cost or benefit from an activity or transaction that affects an otherwise uninvolved party that did not choose to incur that cost or benefit</a:t>
            </a:r>
          </a:p>
          <a:p>
            <a:pPr>
              <a:buFont typeface="Monotype Sorts" pitchFamily="1" charset="2"/>
              <a:buChar char="n"/>
              <a:defRPr/>
            </a:pPr>
            <a:r>
              <a:rPr lang="en-US" smtClean="0">
                <a:solidFill>
                  <a:schemeClr val="tx2"/>
                </a:solidFill>
                <a:latin typeface="+mj-lt"/>
                <a:ea typeface="+mj-ea"/>
                <a:cs typeface="+mj-cs"/>
              </a:rPr>
              <a:t> "Corporations are externalizing machines. They're constantly figuring out ways to get somebody else to pay their costs of production. That's their nature." </a:t>
            </a:r>
          </a:p>
          <a:p>
            <a:pPr lvl="1">
              <a:buFontTx/>
              <a:buNone/>
              <a:defRPr/>
            </a:pPr>
            <a:r>
              <a:rPr lang="en-US" sz="3200" smtClean="0">
                <a:solidFill>
                  <a:schemeClr val="tx2"/>
                </a:solidFill>
                <a:latin typeface="+mj-lt"/>
                <a:ea typeface="+mj-ea"/>
                <a:cs typeface="+mj-cs"/>
              </a:rPr>
              <a:t>~ </a:t>
            </a:r>
            <a:r>
              <a:rPr lang="en-US" sz="3200" smtClean="0">
                <a:solidFill>
                  <a:srgbClr val="000000"/>
                </a:solidFill>
                <a:latin typeface="+mj-lt"/>
                <a:ea typeface="+mj-ea"/>
                <a:cs typeface="+mj-cs"/>
              </a:rPr>
              <a:t>Robert F.</a:t>
            </a:r>
            <a:r>
              <a:rPr lang="en-US" sz="3200">
                <a:solidFill>
                  <a:srgbClr val="000000"/>
                </a:solidFill>
                <a:latin typeface="Times New Roman" pitchFamily="1" charset="0"/>
                <a:ea typeface="ＭＳ Ｐゴシック" pitchFamily="1" charset="-128"/>
                <a:cs typeface="ＭＳ Ｐゴシック" pitchFamily="1" charset="-128"/>
              </a:rPr>
              <a:t> </a:t>
            </a:r>
            <a:r>
              <a:rPr lang="en-US" sz="3200">
                <a:latin typeface="Times New Roman" pitchFamily="1" charset="0"/>
                <a:ea typeface="ＭＳ Ｐゴシック" pitchFamily="1" charset="-128"/>
                <a:cs typeface="ＭＳ Ｐゴシック" pitchFamily="1" charset="-128"/>
              </a:rPr>
              <a:t>Kennedy Jr.</a:t>
            </a:r>
          </a:p>
        </p:txBody>
      </p:sp>
      <p:sp>
        <p:nvSpPr>
          <p:cNvPr id="108547"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8A5264B-6772-5444-B71B-E093D1B08B30}" type="slidenum">
              <a:rPr lang="en-US" sz="1400">
                <a:latin typeface="Arial" charset="0"/>
              </a:rPr>
              <a:pPr/>
              <a:t>55</a:t>
            </a:fld>
            <a:endParaRPr lang="en-US" sz="1400">
              <a:latin typeface="Arial" charset="0"/>
            </a:endParaRPr>
          </a:p>
        </p:txBody>
      </p:sp>
    </p:spTree>
    <p:extLst>
      <p:ext uri="{BB962C8B-B14F-4D97-AF65-F5344CB8AC3E}">
        <p14:creationId xmlns:p14="http://schemas.microsoft.com/office/powerpoint/2010/main" val="30531680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5400"/>
            <a:ext cx="7772400" cy="685800"/>
          </a:xfrm>
        </p:spPr>
        <p:txBody>
          <a:bodyPr/>
          <a:lstStyle/>
          <a:p>
            <a:pPr>
              <a:defRPr/>
            </a:pPr>
            <a:r>
              <a:rPr lang="en-US" sz="3600" dirty="0" smtClean="0">
                <a:latin typeface="+mn-lt"/>
                <a:ea typeface="+mj-ea"/>
                <a:cs typeface="+mj-cs"/>
              </a:rPr>
              <a:t>We know enough to act</a:t>
            </a:r>
          </a:p>
        </p:txBody>
      </p:sp>
      <p:sp>
        <p:nvSpPr>
          <p:cNvPr id="3" name="Content Placeholder 2"/>
          <p:cNvSpPr>
            <a:spLocks noGrp="1"/>
          </p:cNvSpPr>
          <p:nvPr>
            <p:ph idx="1"/>
          </p:nvPr>
        </p:nvSpPr>
        <p:spPr>
          <a:xfrm>
            <a:off x="1219200" y="914400"/>
            <a:ext cx="7772400" cy="5638800"/>
          </a:xfrm>
        </p:spPr>
        <p:txBody>
          <a:bodyPr/>
          <a:lstStyle/>
          <a:p>
            <a:pPr>
              <a:buFont typeface="Monotype Sorts" charset="2"/>
              <a:buChar char="n"/>
              <a:defRPr/>
            </a:pPr>
            <a:r>
              <a:rPr lang="en-US" dirty="0">
                <a:solidFill>
                  <a:srgbClr val="000000"/>
                </a:solidFill>
                <a:ea typeface="+mj-ea"/>
                <a:cs typeface="+mj-cs"/>
              </a:rPr>
              <a:t>“I would not agree that [human activity] is a primary contributor to the global warming that we </a:t>
            </a:r>
            <a:r>
              <a:rPr lang="en-US" dirty="0" smtClean="0">
                <a:solidFill>
                  <a:srgbClr val="000000"/>
                </a:solidFill>
                <a:ea typeface="+mj-ea"/>
                <a:cs typeface="+mj-cs"/>
              </a:rPr>
              <a:t>see…</a:t>
            </a:r>
            <a:r>
              <a:rPr lang="en-US" dirty="0" smtClean="0">
                <a:solidFill>
                  <a:srgbClr val="000000"/>
                </a:solidFill>
              </a:rPr>
              <a:t>We </a:t>
            </a:r>
            <a:r>
              <a:rPr lang="en-US" dirty="0">
                <a:solidFill>
                  <a:srgbClr val="000000"/>
                </a:solidFill>
              </a:rPr>
              <a:t>need to continue the debate and continue the review and the analysis.</a:t>
            </a:r>
            <a:r>
              <a:rPr lang="en-US" dirty="0" smtClean="0">
                <a:solidFill>
                  <a:srgbClr val="000000"/>
                </a:solidFill>
                <a:ea typeface="+mj-ea"/>
                <a:cs typeface="+mj-cs"/>
              </a:rPr>
              <a:t>”</a:t>
            </a:r>
          </a:p>
          <a:p>
            <a:pPr marL="457200" lvl="1" indent="0">
              <a:buNone/>
              <a:defRPr/>
            </a:pPr>
            <a:r>
              <a:rPr lang="en-US" sz="3200" dirty="0">
                <a:solidFill>
                  <a:srgbClr val="000000"/>
                </a:solidFill>
                <a:ea typeface="+mj-ea"/>
                <a:cs typeface="+mj-cs"/>
              </a:rPr>
              <a:t>	</a:t>
            </a:r>
            <a:r>
              <a:rPr lang="en-US" sz="3200" dirty="0" smtClean="0">
                <a:solidFill>
                  <a:srgbClr val="000000"/>
                </a:solidFill>
                <a:ea typeface="+mj-ea"/>
                <a:cs typeface="+mj-cs"/>
              </a:rPr>
              <a:t>	−Scott Pruitt, EPA Chief, 3/9/17</a:t>
            </a:r>
            <a:endParaRPr lang="en-US" sz="3200" dirty="0">
              <a:solidFill>
                <a:srgbClr val="000000"/>
              </a:solidFill>
              <a:ea typeface="+mj-ea"/>
              <a:cs typeface="+mj-cs"/>
            </a:endParaRPr>
          </a:p>
          <a:p>
            <a:pPr>
              <a:buFont typeface="Monotype Sorts" charset="2"/>
              <a:buChar char="n"/>
              <a:defRPr/>
            </a:pPr>
            <a:r>
              <a:rPr lang="en-US" dirty="0" smtClean="0">
                <a:solidFill>
                  <a:srgbClr val="000000"/>
                </a:solidFill>
                <a:ea typeface="+mj-ea"/>
                <a:cs typeface="+mj-cs"/>
              </a:rPr>
              <a:t>Given </a:t>
            </a:r>
            <a:r>
              <a:rPr lang="en-US" dirty="0" smtClean="0">
                <a:solidFill>
                  <a:srgbClr val="FF0000"/>
                </a:solidFill>
                <a:ea typeface="+mj-ea"/>
                <a:cs typeface="+mj-cs"/>
              </a:rPr>
              <a:t>catastrophic risks</a:t>
            </a:r>
            <a:r>
              <a:rPr lang="en-US" dirty="0" smtClean="0">
                <a:solidFill>
                  <a:srgbClr val="000000"/>
                </a:solidFill>
                <a:ea typeface="+mj-ea"/>
                <a:cs typeface="+mj-cs"/>
              </a:rPr>
              <a:t> and </a:t>
            </a:r>
            <a:r>
              <a:rPr lang="en-US" dirty="0" smtClean="0">
                <a:solidFill>
                  <a:srgbClr val="FF0000"/>
                </a:solidFill>
                <a:ea typeface="+mj-ea"/>
                <a:cs typeface="+mj-cs"/>
              </a:rPr>
              <a:t>disproportionate effects</a:t>
            </a:r>
            <a:r>
              <a:rPr lang="en-US" dirty="0" smtClean="0">
                <a:solidFill>
                  <a:srgbClr val="000000"/>
                </a:solidFill>
                <a:ea typeface="+mj-ea"/>
                <a:cs typeface="+mj-cs"/>
              </a:rPr>
              <a:t>, </a:t>
            </a:r>
            <a:r>
              <a:rPr lang="en-US" i="1" dirty="0" smtClean="0">
                <a:solidFill>
                  <a:srgbClr val="000000"/>
                </a:solidFill>
                <a:ea typeface="+mj-ea"/>
                <a:cs typeface="+mj-cs"/>
              </a:rPr>
              <a:t>even low probability would warrant </a:t>
            </a:r>
            <a:r>
              <a:rPr lang="en-US" i="1" dirty="0" smtClean="0">
                <a:solidFill>
                  <a:srgbClr val="000000"/>
                </a:solidFill>
                <a:ea typeface="+mj-ea"/>
                <a:cs typeface="+mj-cs"/>
              </a:rPr>
              <a:t>action</a:t>
            </a:r>
            <a:endParaRPr lang="en-US" i="1" dirty="0" smtClean="0">
              <a:solidFill>
                <a:srgbClr val="000000"/>
              </a:solidFill>
              <a:ea typeface="+mn-ea"/>
              <a:cs typeface="+mn-cs"/>
            </a:endParaRPr>
          </a:p>
        </p:txBody>
      </p:sp>
      <p:sp>
        <p:nvSpPr>
          <p:cNvPr id="77827"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97453D9-CE77-C541-8319-B6AEC3BFB42A}" type="slidenum">
              <a:rPr lang="en-US" sz="1400">
                <a:latin typeface="Arial" charset="0"/>
              </a:rPr>
              <a:pPr/>
              <a:t>56</a:t>
            </a:fld>
            <a:endParaRPr lang="en-US" sz="1400">
              <a:latin typeface="Arial" charset="0"/>
            </a:endParaRPr>
          </a:p>
        </p:txBody>
      </p:sp>
    </p:spTree>
    <p:extLst>
      <p:ext uri="{BB962C8B-B14F-4D97-AF65-F5344CB8AC3E}">
        <p14:creationId xmlns:p14="http://schemas.microsoft.com/office/powerpoint/2010/main" val="468307337"/>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76200"/>
            <a:ext cx="7772400" cy="762000"/>
          </a:xfrm>
        </p:spPr>
        <p:txBody>
          <a:bodyPr/>
          <a:lstStyle/>
          <a:p>
            <a:r>
              <a:rPr lang="en-US" dirty="0" smtClean="0"/>
              <a:t>UC Leadership</a:t>
            </a:r>
            <a:endParaRPr lang="en-US" dirty="0"/>
          </a:p>
        </p:txBody>
      </p:sp>
      <p:sp>
        <p:nvSpPr>
          <p:cNvPr id="3" name="Content Placeholder 2"/>
          <p:cNvSpPr>
            <a:spLocks noGrp="1"/>
          </p:cNvSpPr>
          <p:nvPr>
            <p:ph idx="1"/>
          </p:nvPr>
        </p:nvSpPr>
        <p:spPr>
          <a:xfrm>
            <a:off x="1143000" y="990600"/>
            <a:ext cx="7772400" cy="1828800"/>
          </a:xfrm>
        </p:spPr>
        <p:txBody>
          <a:bodyPr/>
          <a:lstStyle/>
          <a:p>
            <a:r>
              <a:rPr lang="en-US" dirty="0" smtClean="0"/>
              <a:t>UCOP Carbon Neutrality initiative</a:t>
            </a:r>
          </a:p>
          <a:p>
            <a:pPr lvl="1"/>
            <a:r>
              <a:rPr lang="en-US" dirty="0" smtClean="0"/>
              <a:t>Carbon neutrality by 2025</a:t>
            </a:r>
          </a:p>
          <a:p>
            <a:r>
              <a:rPr lang="en-US" dirty="0" smtClean="0"/>
              <a:t>UCSF Office of Sustainability</a:t>
            </a:r>
          </a:p>
          <a:p>
            <a:pPr marL="0" indent="0">
              <a:buNone/>
            </a:pPr>
            <a:endParaRPr lang="en-US" dirty="0"/>
          </a:p>
        </p:txBody>
      </p:sp>
      <p:sp>
        <p:nvSpPr>
          <p:cNvPr id="4" name="Slide Number Placeholder 3"/>
          <p:cNvSpPr>
            <a:spLocks noGrp="1"/>
          </p:cNvSpPr>
          <p:nvPr>
            <p:ph type="sldNum" sz="quarter" idx="12"/>
          </p:nvPr>
        </p:nvSpPr>
        <p:spPr/>
        <p:txBody>
          <a:bodyPr/>
          <a:lstStyle/>
          <a:p>
            <a:pPr>
              <a:defRPr/>
            </a:pPr>
            <a:fld id="{4C7A47AA-0103-5C4A-8E37-A8A949B16A7C}" type="slidenum">
              <a:rPr lang="en-US" smtClean="0"/>
              <a:pPr>
                <a:defRPr/>
              </a:pPr>
              <a:t>57</a:t>
            </a:fld>
            <a:endParaRPr lang="en-US"/>
          </a:p>
        </p:txBody>
      </p:sp>
      <p:pic>
        <p:nvPicPr>
          <p:cNvPr id="6" name="Picture 5" descr="Screenshot 2017-04-06 23.28.5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2861122"/>
            <a:ext cx="5410200" cy="3803480"/>
          </a:xfrm>
          <a:prstGeom prst="rect">
            <a:avLst/>
          </a:prstGeom>
        </p:spPr>
      </p:pic>
      <p:sp>
        <p:nvSpPr>
          <p:cNvPr id="7" name="TextBox 6"/>
          <p:cNvSpPr txBox="1"/>
          <p:nvPr/>
        </p:nvSpPr>
        <p:spPr>
          <a:xfrm>
            <a:off x="7010400" y="3124200"/>
            <a:ext cx="1981200" cy="1569660"/>
          </a:xfrm>
          <a:prstGeom prst="rect">
            <a:avLst/>
          </a:prstGeom>
          <a:noFill/>
        </p:spPr>
        <p:txBody>
          <a:bodyPr wrap="square" rtlCol="0">
            <a:spAutoFit/>
          </a:bodyPr>
          <a:lstStyle/>
          <a:p>
            <a:r>
              <a:rPr lang="en-US" dirty="0" smtClean="0"/>
              <a:t>Sustainable Business Magazine, Jan 2017</a:t>
            </a:r>
            <a:endParaRPr lang="en-US" dirty="0"/>
          </a:p>
        </p:txBody>
      </p:sp>
    </p:spTree>
    <p:extLst>
      <p:ext uri="{BB962C8B-B14F-4D97-AF65-F5344CB8AC3E}">
        <p14:creationId xmlns:p14="http://schemas.microsoft.com/office/powerpoint/2010/main" val="7277879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52400"/>
            <a:ext cx="7772400" cy="609600"/>
          </a:xfrm>
        </p:spPr>
        <p:txBody>
          <a:bodyPr/>
          <a:lstStyle/>
          <a:p>
            <a:r>
              <a:rPr lang="en-US" dirty="0" smtClean="0"/>
              <a:t>What we need to do</a:t>
            </a:r>
            <a:endParaRPr lang="en-US" dirty="0"/>
          </a:p>
        </p:txBody>
      </p:sp>
      <p:sp>
        <p:nvSpPr>
          <p:cNvPr id="3" name="Content Placeholder 2"/>
          <p:cNvSpPr>
            <a:spLocks noGrp="1"/>
          </p:cNvSpPr>
          <p:nvPr>
            <p:ph idx="1"/>
          </p:nvPr>
        </p:nvSpPr>
        <p:spPr>
          <a:xfrm>
            <a:off x="1066800" y="838200"/>
            <a:ext cx="7772400" cy="5410200"/>
          </a:xfrm>
        </p:spPr>
        <p:txBody>
          <a:bodyPr/>
          <a:lstStyle/>
          <a:p>
            <a:r>
              <a:rPr lang="en-US" dirty="0" smtClean="0"/>
              <a:t>Put a price</a:t>
            </a:r>
            <a:r>
              <a:rPr lang="en-US" baseline="0" dirty="0" smtClean="0"/>
              <a:t> on carbon (Join Citizens Climate Lobby)</a:t>
            </a:r>
          </a:p>
          <a:p>
            <a:r>
              <a:rPr lang="en-US" dirty="0" smtClean="0"/>
              <a:t>Speak up</a:t>
            </a:r>
          </a:p>
          <a:p>
            <a:r>
              <a:rPr lang="en-US" dirty="0" smtClean="0"/>
              <a:t>Improve healthcare value</a:t>
            </a:r>
          </a:p>
          <a:p>
            <a:r>
              <a:rPr lang="en-US" dirty="0" smtClean="0"/>
              <a:t>Divest from fossil fuel companies</a:t>
            </a:r>
          </a:p>
          <a:p>
            <a:r>
              <a:rPr lang="en-US" dirty="0" smtClean="0"/>
              <a:t>Join a group! Work together!</a:t>
            </a:r>
          </a:p>
          <a:p>
            <a:pPr lvl="1"/>
            <a:r>
              <a:rPr lang="en-US" dirty="0" smtClean="0"/>
              <a:t>SF Bay Area PSR Environmental Health Committee 7 PM Wed 4/12, MH 2500</a:t>
            </a:r>
          </a:p>
          <a:p>
            <a:pPr lvl="1"/>
            <a:r>
              <a:rPr lang="en-US" dirty="0" smtClean="0"/>
              <a:t>Academic Senate Sustainability</a:t>
            </a:r>
          </a:p>
          <a:p>
            <a:pPr lvl="1"/>
            <a:r>
              <a:rPr lang="en-US" dirty="0" smtClean="0"/>
              <a:t>350.org</a:t>
            </a:r>
          </a:p>
          <a:p>
            <a:r>
              <a:rPr lang="en-US" dirty="0" smtClean="0"/>
              <a:t>Stand </a:t>
            </a:r>
            <a:r>
              <a:rPr lang="en-US" smtClean="0"/>
              <a:t>up for science!</a:t>
            </a:r>
            <a:endParaRPr lang="en-US" dirty="0" smtClean="0"/>
          </a:p>
          <a:p>
            <a:pPr marL="457200" lvl="1" indent="0">
              <a:buNone/>
            </a:pPr>
            <a:endParaRPr lang="en-US" dirty="0"/>
          </a:p>
        </p:txBody>
      </p:sp>
      <p:sp>
        <p:nvSpPr>
          <p:cNvPr id="4" name="Slide Number Placeholder 3"/>
          <p:cNvSpPr>
            <a:spLocks noGrp="1"/>
          </p:cNvSpPr>
          <p:nvPr>
            <p:ph type="sldNum" sz="quarter" idx="12"/>
          </p:nvPr>
        </p:nvSpPr>
        <p:spPr/>
        <p:txBody>
          <a:bodyPr/>
          <a:lstStyle/>
          <a:p>
            <a:pPr>
              <a:defRPr/>
            </a:pPr>
            <a:fld id="{4C7A47AA-0103-5C4A-8E37-A8A949B16A7C}" type="slidenum">
              <a:rPr lang="en-US" smtClean="0"/>
              <a:pPr>
                <a:defRPr/>
              </a:pPr>
              <a:t>58</a:t>
            </a:fld>
            <a:endParaRPr lang="en-US"/>
          </a:p>
        </p:txBody>
      </p:sp>
    </p:spTree>
    <p:extLst>
      <p:ext uri="{BB962C8B-B14F-4D97-AF65-F5344CB8AC3E}">
        <p14:creationId xmlns:p14="http://schemas.microsoft.com/office/powerpoint/2010/main" val="21828666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1"/>
          <p:cNvSpPr>
            <a:spLocks noGrp="1"/>
          </p:cNvSpPr>
          <p:nvPr>
            <p:ph type="title"/>
          </p:nvPr>
        </p:nvSpPr>
        <p:spPr>
          <a:xfrm>
            <a:off x="1066800" y="228600"/>
            <a:ext cx="7772400" cy="762000"/>
          </a:xfrm>
        </p:spPr>
        <p:txBody>
          <a:bodyPr/>
          <a:lstStyle/>
          <a:p>
            <a:r>
              <a:rPr lang="en-US" dirty="0">
                <a:latin typeface="Times New Roman" charset="0"/>
                <a:ea typeface="ＭＳ Ｐゴシック" charset="0"/>
                <a:cs typeface="ＭＳ Ｐゴシック" charset="0"/>
              </a:rPr>
              <a:t>Speak Up</a:t>
            </a:r>
          </a:p>
        </p:txBody>
      </p:sp>
      <p:pic>
        <p:nvPicPr>
          <p:cNvPr id="11776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990600"/>
            <a:ext cx="746760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87806D7-7658-804C-BA28-C8DC7EEFC882}" type="slidenum">
              <a:rPr lang="en-US" sz="1400">
                <a:latin typeface="Arial" charset="0"/>
              </a:rPr>
              <a:pPr/>
              <a:t>59</a:t>
            </a:fld>
            <a:endParaRPr lang="en-US" sz="1400">
              <a:latin typeface="Arial" charset="0"/>
            </a:endParaRPr>
          </a:p>
        </p:txBody>
      </p:sp>
    </p:spTree>
    <p:extLst>
      <p:ext uri="{BB962C8B-B14F-4D97-AF65-F5344CB8AC3E}">
        <p14:creationId xmlns:p14="http://schemas.microsoft.com/office/powerpoint/2010/main" val="227688680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6" descr="global-temp-and-co2-1880-20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609600"/>
            <a:ext cx="81534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Title 1"/>
          <p:cNvSpPr>
            <a:spLocks noGrp="1"/>
          </p:cNvSpPr>
          <p:nvPr>
            <p:ph type="title"/>
          </p:nvPr>
        </p:nvSpPr>
        <p:spPr>
          <a:xfrm>
            <a:off x="914400" y="0"/>
            <a:ext cx="7804150" cy="685800"/>
          </a:xfrm>
        </p:spPr>
        <p:txBody>
          <a:bodyPr/>
          <a:lstStyle/>
          <a:p>
            <a:pPr eaLnBrk="1" hangingPunct="1"/>
            <a:r>
              <a:rPr lang="en-US" sz="2800">
                <a:latin typeface="Corbel" charset="0"/>
                <a:ea typeface="ＭＳ Ｐゴシック" charset="0"/>
                <a:cs typeface="ＭＳ Ｐゴシック" charset="0"/>
              </a:rPr>
              <a:t>Temperatures compared with 20</a:t>
            </a:r>
            <a:r>
              <a:rPr lang="en-US" sz="2800" baseline="30000">
                <a:latin typeface="Corbel" charset="0"/>
                <a:ea typeface="ＭＳ Ｐゴシック" charset="0"/>
                <a:cs typeface="ＭＳ Ｐゴシック" charset="0"/>
              </a:rPr>
              <a:t>th</a:t>
            </a:r>
            <a:r>
              <a:rPr lang="en-US" sz="2800">
                <a:latin typeface="Corbel" charset="0"/>
                <a:ea typeface="ＭＳ Ｐゴシック" charset="0"/>
                <a:cs typeface="ＭＳ Ｐゴシック" charset="0"/>
              </a:rPr>
              <a:t> century average</a:t>
            </a:r>
          </a:p>
        </p:txBody>
      </p:sp>
      <p:sp>
        <p:nvSpPr>
          <p:cNvPr id="2560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F272397-7DDF-5B44-A7F1-A844B449E836}" type="slidenum">
              <a:rPr lang="en-US" sz="1400">
                <a:latin typeface="Arial" charset="0"/>
              </a:rPr>
              <a:pPr/>
              <a:t>6</a:t>
            </a:fld>
            <a:endParaRPr lang="en-US" sz="1400">
              <a:latin typeface="Arial" charset="0"/>
            </a:endParaRPr>
          </a:p>
        </p:txBody>
      </p:sp>
      <p:sp>
        <p:nvSpPr>
          <p:cNvPr id="25604" name="TextBox 5"/>
          <p:cNvSpPr txBox="1">
            <a:spLocks noChangeArrowheads="1"/>
          </p:cNvSpPr>
          <p:nvPr/>
        </p:nvSpPr>
        <p:spPr bwMode="auto">
          <a:xfrm>
            <a:off x="2362200" y="1371600"/>
            <a:ext cx="48768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ym typeface="Symbol" charset="0"/>
              </a:rPr>
              <a:t>20</a:t>
            </a:r>
            <a:r>
              <a:rPr lang="en-US" baseline="30000">
                <a:sym typeface="Symbol" charset="0"/>
              </a:rPr>
              <a:t>th</a:t>
            </a:r>
            <a:r>
              <a:rPr lang="en-US">
                <a:sym typeface="Symbol" charset="0"/>
              </a:rPr>
              <a:t> century +</a:t>
            </a:r>
            <a:r>
              <a:rPr lang="en-US"/>
              <a:t>1.4</a:t>
            </a:r>
            <a:r>
              <a:rPr lang="en-US">
                <a:sym typeface="Symbol" charset="0"/>
              </a:rPr>
              <a:t>F </a:t>
            </a:r>
          </a:p>
          <a:p>
            <a:r>
              <a:rPr lang="en-US">
                <a:sym typeface="Symbol" charset="0"/>
              </a:rPr>
              <a:t>Estimates for  21</a:t>
            </a:r>
            <a:r>
              <a:rPr lang="en-US" baseline="30000">
                <a:sym typeface="Symbol" charset="0"/>
              </a:rPr>
              <a:t>st</a:t>
            </a:r>
            <a:r>
              <a:rPr lang="en-US">
                <a:sym typeface="Symbol" charset="0"/>
              </a:rPr>
              <a:t> century</a:t>
            </a:r>
          </a:p>
          <a:p>
            <a:r>
              <a:rPr lang="en-US">
                <a:sym typeface="Symbol" charset="0"/>
              </a:rPr>
              <a:t> +4 F to +11.5 F. (IPCC, 2007)</a:t>
            </a:r>
            <a:endParaRPr lang="en-US"/>
          </a:p>
          <a:p>
            <a:endParaRPr lang="en-US"/>
          </a:p>
          <a:p>
            <a:endParaRPr lang="en-US"/>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ChangeArrowheads="1"/>
          </p:cNvSpPr>
          <p:nvPr>
            <p:ph type="title" idx="4294967295"/>
          </p:nvPr>
        </p:nvSpPr>
        <p:spPr>
          <a:xfrm>
            <a:off x="1143000" y="38100"/>
            <a:ext cx="7772400" cy="838200"/>
          </a:xfrm>
        </p:spPr>
        <p:txBody>
          <a:bodyPr/>
          <a:lstStyle/>
          <a:p>
            <a:r>
              <a:rPr lang="en-US" sz="4000" dirty="0">
                <a:latin typeface="Times New Roman" charset="0"/>
                <a:ea typeface="ＭＳ Ｐゴシック" charset="0"/>
                <a:cs typeface="ＭＳ Ｐゴシック" charset="0"/>
              </a:rPr>
              <a:t>Improve Healthcare Value</a:t>
            </a:r>
          </a:p>
        </p:txBody>
      </p:sp>
      <p:sp>
        <p:nvSpPr>
          <p:cNvPr id="100354" name="Rectangle 3"/>
          <p:cNvSpPr>
            <a:spLocks noGrp="1" noChangeArrowheads="1"/>
          </p:cNvSpPr>
          <p:nvPr>
            <p:ph type="body" idx="4294967295"/>
          </p:nvPr>
        </p:nvSpPr>
        <p:spPr>
          <a:xfrm>
            <a:off x="1219200" y="914400"/>
            <a:ext cx="7239000" cy="5105400"/>
          </a:xfrm>
        </p:spPr>
        <p:txBody>
          <a:bodyPr/>
          <a:lstStyle/>
          <a:p>
            <a:pPr>
              <a:lnSpc>
                <a:spcPct val="90000"/>
              </a:lnSpc>
            </a:pPr>
            <a:r>
              <a:rPr lang="en-US" sz="2800" dirty="0" smtClean="0">
                <a:latin typeface="Arial" charset="0"/>
                <a:ea typeface="ＭＳ Ｐゴシック" charset="0"/>
                <a:cs typeface="ＭＳ Ｐゴシック" charset="0"/>
              </a:rPr>
              <a:t>Discretionary </a:t>
            </a:r>
            <a:r>
              <a:rPr lang="en-US" sz="2800" dirty="0">
                <a:latin typeface="Arial" charset="0"/>
                <a:ea typeface="ＭＳ Ｐゴシック" charset="0"/>
                <a:cs typeface="ＭＳ Ｐゴシック" charset="0"/>
              </a:rPr>
              <a:t>funding for ANYTHING (including infrastructure, conservation, renewable energy) severely constrained by healthcare costs</a:t>
            </a:r>
          </a:p>
          <a:p>
            <a:pPr>
              <a:lnSpc>
                <a:spcPct val="90000"/>
              </a:lnSpc>
            </a:pPr>
            <a:r>
              <a:rPr lang="en-US" sz="2800" i="1" dirty="0">
                <a:solidFill>
                  <a:srgbClr val="FF0000"/>
                </a:solidFill>
                <a:latin typeface="Arial" charset="0"/>
                <a:ea typeface="ＭＳ Ｐゴシック" charset="0"/>
                <a:cs typeface="ＭＳ Ｐゴシック" charset="0"/>
              </a:rPr>
              <a:t>Trying to reduce the environmental footprint from healthcare without examining what we do is like trying to reduce our footprint from travel without considering what trips we take</a:t>
            </a:r>
            <a:r>
              <a:rPr lang="en-US" sz="2800" i="1" dirty="0" smtClean="0">
                <a:solidFill>
                  <a:srgbClr val="FF0000"/>
                </a:solidFill>
                <a:latin typeface="Arial" charset="0"/>
                <a:ea typeface="ＭＳ Ｐゴシック" charset="0"/>
                <a:cs typeface="ＭＳ Ｐゴシック" charset="0"/>
              </a:rPr>
              <a:t>.</a:t>
            </a:r>
          </a:p>
          <a:p>
            <a:pPr lvl="1">
              <a:lnSpc>
                <a:spcPct val="90000"/>
              </a:lnSpc>
            </a:pPr>
            <a:r>
              <a:rPr lang="en-US" sz="2400" i="1" dirty="0" smtClean="0">
                <a:solidFill>
                  <a:srgbClr val="FF0000"/>
                </a:solidFill>
                <a:latin typeface="Arial" charset="0"/>
                <a:ea typeface="ＭＳ Ｐゴシック" charset="0"/>
                <a:cs typeface="ＭＳ Ｐゴシック" charset="0"/>
              </a:rPr>
              <a:t>UCSF Academic Senate Sustainability Task Force</a:t>
            </a:r>
            <a:endParaRPr lang="en-US" sz="2400" i="1" dirty="0" smtClean="0">
              <a:solidFill>
                <a:srgbClr val="FF0000"/>
              </a:solidFill>
              <a:latin typeface="Arial" charset="0"/>
              <a:ea typeface="ＭＳ Ｐゴシック" charset="0"/>
              <a:cs typeface="ＭＳ Ｐゴシック" charset="0"/>
            </a:endParaRPr>
          </a:p>
        </p:txBody>
      </p:sp>
      <p:sp>
        <p:nvSpPr>
          <p:cNvPr id="100355"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42D921E-83E7-474B-951F-8FC35563283C}" type="slidenum">
              <a:rPr lang="en-US" sz="1400">
                <a:latin typeface="Arial" charset="0"/>
              </a:rPr>
              <a:pPr/>
              <a:t>60</a:t>
            </a:fld>
            <a:endParaRPr lang="en-US" sz="140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ChangeArrowheads="1"/>
          </p:cNvSpPr>
          <p:nvPr>
            <p:ph type="title" idx="4294967295"/>
          </p:nvPr>
        </p:nvSpPr>
        <p:spPr>
          <a:xfrm>
            <a:off x="1143000" y="-12700"/>
            <a:ext cx="7772400" cy="698500"/>
          </a:xfrm>
        </p:spPr>
        <p:txBody>
          <a:bodyPr/>
          <a:lstStyle/>
          <a:p>
            <a:r>
              <a:rPr lang="en-US" sz="4000" dirty="0">
                <a:latin typeface="Times New Roman" charset="0"/>
                <a:ea typeface="ＭＳ Ｐゴシック" charset="0"/>
                <a:cs typeface="ＭＳ Ｐゴシック" charset="0"/>
              </a:rPr>
              <a:t>Improve Healthcare Value</a:t>
            </a:r>
          </a:p>
        </p:txBody>
      </p:sp>
      <p:sp>
        <p:nvSpPr>
          <p:cNvPr id="100354" name="Rectangle 3"/>
          <p:cNvSpPr>
            <a:spLocks noGrp="1" noChangeArrowheads="1"/>
          </p:cNvSpPr>
          <p:nvPr>
            <p:ph type="body" idx="4294967295"/>
          </p:nvPr>
        </p:nvSpPr>
        <p:spPr>
          <a:xfrm>
            <a:off x="1219200" y="914400"/>
            <a:ext cx="7239000" cy="5257800"/>
          </a:xfrm>
        </p:spPr>
        <p:txBody>
          <a:bodyPr/>
          <a:lstStyle/>
          <a:p>
            <a:pPr>
              <a:lnSpc>
                <a:spcPct val="90000"/>
              </a:lnSpc>
            </a:pPr>
            <a:r>
              <a:rPr lang="en-US" sz="2800" dirty="0" smtClean="0">
                <a:solidFill>
                  <a:srgbClr val="000000"/>
                </a:solidFill>
                <a:latin typeface="Arial" charset="0"/>
                <a:ea typeface="ＭＳ Ｐゴシック" charset="0"/>
                <a:cs typeface="ＭＳ Ｐゴシック" charset="0"/>
              </a:rPr>
              <a:t>US annual healthcare spending ~$10,000/year per person</a:t>
            </a:r>
          </a:p>
          <a:p>
            <a:pPr>
              <a:lnSpc>
                <a:spcPct val="90000"/>
              </a:lnSpc>
            </a:pPr>
            <a:r>
              <a:rPr lang="en-US" sz="2800" dirty="0" smtClean="0">
                <a:solidFill>
                  <a:srgbClr val="000000"/>
                </a:solidFill>
                <a:latin typeface="Arial" charset="0"/>
                <a:ea typeface="ＭＳ Ｐゴシック" charset="0"/>
                <a:cs typeface="ＭＳ Ｐゴシック" charset="0"/>
              </a:rPr>
              <a:t>This is about $3000/year more than 2</a:t>
            </a:r>
            <a:r>
              <a:rPr lang="en-US" sz="2800" baseline="30000" dirty="0" smtClean="0">
                <a:solidFill>
                  <a:srgbClr val="000000"/>
                </a:solidFill>
                <a:latin typeface="Arial" charset="0"/>
                <a:ea typeface="ＭＳ Ｐゴシック" charset="0"/>
                <a:cs typeface="ＭＳ Ｐゴシック" charset="0"/>
              </a:rPr>
              <a:t>nd</a:t>
            </a:r>
            <a:r>
              <a:rPr lang="en-US" sz="2800" dirty="0" smtClean="0">
                <a:solidFill>
                  <a:srgbClr val="000000"/>
                </a:solidFill>
                <a:latin typeface="Arial" charset="0"/>
                <a:ea typeface="ＭＳ Ｐゴシック" charset="0"/>
                <a:cs typeface="ＭＳ Ｐゴシック" charset="0"/>
              </a:rPr>
              <a:t> highest spending country (Switzerland)</a:t>
            </a:r>
          </a:p>
          <a:p>
            <a:pPr>
              <a:lnSpc>
                <a:spcPct val="90000"/>
              </a:lnSpc>
            </a:pPr>
            <a:r>
              <a:rPr lang="en-US" sz="2800" dirty="0" smtClean="0">
                <a:solidFill>
                  <a:srgbClr val="000000"/>
                </a:solidFill>
                <a:latin typeface="Arial" charset="0"/>
                <a:ea typeface="ＭＳ Ｐゴシック" charset="0"/>
                <a:cs typeface="ＭＳ Ｐゴシック" charset="0"/>
              </a:rPr>
              <a:t>US annual carbon footprint per person ~21 tons/year</a:t>
            </a:r>
          </a:p>
          <a:p>
            <a:pPr>
              <a:lnSpc>
                <a:spcPct val="90000"/>
              </a:lnSpc>
            </a:pPr>
            <a:r>
              <a:rPr lang="en-US" sz="2800" dirty="0" smtClean="0">
                <a:solidFill>
                  <a:srgbClr val="000000"/>
                </a:solidFill>
                <a:latin typeface="Arial" charset="0"/>
                <a:ea typeface="ＭＳ Ｐゴシック" charset="0"/>
                <a:cs typeface="ＭＳ Ｐゴシック" charset="0"/>
              </a:rPr>
              <a:t>Cost to offset at $30/ton = $630/year</a:t>
            </a:r>
          </a:p>
          <a:p>
            <a:pPr>
              <a:lnSpc>
                <a:spcPct val="90000"/>
              </a:lnSpc>
            </a:pPr>
            <a:r>
              <a:rPr lang="en-US" sz="2800" dirty="0" smtClean="0">
                <a:solidFill>
                  <a:srgbClr val="000000"/>
                </a:solidFill>
                <a:latin typeface="Arial" charset="0"/>
                <a:ea typeface="ＭＳ Ｐゴシック" charset="0"/>
                <a:cs typeface="ＭＳ Ｐゴシック" charset="0"/>
              </a:rPr>
              <a:t>This is $630/$3000 =  21% of </a:t>
            </a:r>
            <a:r>
              <a:rPr lang="en-US" sz="2800" b="1" dirty="0" smtClean="0">
                <a:solidFill>
                  <a:srgbClr val="000000"/>
                </a:solidFill>
                <a:latin typeface="Arial" charset="0"/>
                <a:ea typeface="ＭＳ Ｐゴシック" charset="0"/>
                <a:cs typeface="ＭＳ Ｐゴシック" charset="0"/>
              </a:rPr>
              <a:t>excess</a:t>
            </a:r>
            <a:r>
              <a:rPr lang="en-US" sz="2800" dirty="0" smtClean="0">
                <a:solidFill>
                  <a:srgbClr val="000000"/>
                </a:solidFill>
                <a:latin typeface="Arial" charset="0"/>
                <a:ea typeface="ＭＳ Ｐゴシック" charset="0"/>
                <a:cs typeface="ＭＳ Ｐゴシック" charset="0"/>
              </a:rPr>
              <a:t> annual US healthcare spending</a:t>
            </a:r>
          </a:p>
          <a:p>
            <a:pPr lvl="1">
              <a:lnSpc>
                <a:spcPct val="90000"/>
              </a:lnSpc>
            </a:pPr>
            <a:r>
              <a:rPr lang="en-US" sz="2000" dirty="0" smtClean="0">
                <a:solidFill>
                  <a:srgbClr val="FF0000"/>
                </a:solidFill>
                <a:latin typeface="Arial" charset="0"/>
                <a:ea typeface="ＭＳ Ｐゴシック" charset="0"/>
                <a:cs typeface="ＭＳ Ｐゴシック" charset="0"/>
              </a:rPr>
              <a:t>(Or about 1/3 of the proposed DOD budget.)</a:t>
            </a:r>
          </a:p>
          <a:p>
            <a:pPr>
              <a:lnSpc>
                <a:spcPct val="90000"/>
              </a:lnSpc>
            </a:pPr>
            <a:r>
              <a:rPr lang="en-US" sz="2800" dirty="0" smtClean="0">
                <a:solidFill>
                  <a:srgbClr val="000000"/>
                </a:solidFill>
                <a:latin typeface="Arial" charset="0"/>
                <a:ea typeface="ＭＳ Ｐゴシック" charset="0"/>
                <a:cs typeface="ＭＳ Ｐゴシック" charset="0"/>
              </a:rPr>
              <a:t>This is </a:t>
            </a:r>
            <a:r>
              <a:rPr lang="en-US" sz="2800" dirty="0" smtClean="0">
                <a:solidFill>
                  <a:srgbClr val="000000"/>
                </a:solidFill>
                <a:latin typeface="Arial" charset="0"/>
                <a:ea typeface="ＭＳ Ｐゴシック" charset="0"/>
                <a:cs typeface="ＭＳ Ｐゴシック" charset="0"/>
              </a:rPr>
              <a:t>probably a </a:t>
            </a:r>
            <a:r>
              <a:rPr lang="en-US" sz="2800" b="1" i="1" dirty="0" smtClean="0">
                <a:solidFill>
                  <a:srgbClr val="000000"/>
                </a:solidFill>
                <a:latin typeface="Arial" charset="0"/>
                <a:ea typeface="ＭＳ Ｐゴシック" charset="0"/>
                <a:cs typeface="ＭＳ Ｐゴシック" charset="0"/>
              </a:rPr>
              <a:t>high</a:t>
            </a:r>
            <a:r>
              <a:rPr lang="en-US" sz="2800" dirty="0" smtClean="0">
                <a:solidFill>
                  <a:srgbClr val="000000"/>
                </a:solidFill>
                <a:latin typeface="Arial" charset="0"/>
                <a:ea typeface="ＭＳ Ｐゴシック" charset="0"/>
                <a:cs typeface="ＭＳ Ｐゴシック" charset="0"/>
              </a:rPr>
              <a:t> estimate for carbon neutrality</a:t>
            </a:r>
          </a:p>
        </p:txBody>
      </p:sp>
      <p:sp>
        <p:nvSpPr>
          <p:cNvPr id="100355"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42D921E-83E7-474B-951F-8FC35563283C}" type="slidenum">
              <a:rPr lang="en-US" sz="1400">
                <a:latin typeface="Arial" charset="0"/>
              </a:rPr>
              <a:pPr/>
              <a:t>61</a:t>
            </a:fld>
            <a:endParaRPr lang="en-US" sz="1400">
              <a:latin typeface="Arial" charset="0"/>
            </a:endParaRPr>
          </a:p>
        </p:txBody>
      </p:sp>
      <p:sp>
        <p:nvSpPr>
          <p:cNvPr id="2" name="Rectangle 1"/>
          <p:cNvSpPr/>
          <p:nvPr/>
        </p:nvSpPr>
        <p:spPr>
          <a:xfrm>
            <a:off x="838200" y="6235124"/>
            <a:ext cx="7924800" cy="584776"/>
          </a:xfrm>
          <a:prstGeom prst="rect">
            <a:avLst/>
          </a:prstGeom>
        </p:spPr>
        <p:txBody>
          <a:bodyPr wrap="square">
            <a:spAutoFit/>
          </a:bodyPr>
          <a:lstStyle/>
          <a:p>
            <a:pPr>
              <a:spcBef>
                <a:spcPct val="30000"/>
              </a:spcBef>
              <a:defRPr/>
            </a:pPr>
            <a:r>
              <a:rPr lang="en-US" sz="1600" dirty="0">
                <a:ea typeface="ＭＳ Ｐゴシック" charset="-128"/>
                <a:cs typeface="ＭＳ Ｐゴシック" charset="-128"/>
              </a:rPr>
              <a:t>D. Squires and C. Anderson, </a:t>
            </a:r>
            <a:r>
              <a:rPr lang="en-US" sz="1600" i="1" dirty="0">
                <a:ea typeface="ＭＳ Ｐゴシック" charset="-128"/>
                <a:cs typeface="ＭＳ Ｐゴシック" charset="-128"/>
              </a:rPr>
              <a:t>U.S. Health Care from a Global Perspective: Spending, Use of Services, Prices, and Health in 13 Countries, </a:t>
            </a:r>
            <a:r>
              <a:rPr lang="en-US" sz="1600" dirty="0">
                <a:ea typeface="ＭＳ Ｐゴシック" charset="-128"/>
                <a:cs typeface="ＭＳ Ｐゴシック" charset="-128"/>
              </a:rPr>
              <a:t>The Commonwealth Fund, October 2015. </a:t>
            </a:r>
            <a:endParaRPr lang="en-US" sz="1600" dirty="0"/>
          </a:p>
        </p:txBody>
      </p:sp>
    </p:spTree>
    <p:extLst>
      <p:ext uri="{BB962C8B-B14F-4D97-AF65-F5344CB8AC3E}">
        <p14:creationId xmlns:p14="http://schemas.microsoft.com/office/powerpoint/2010/main" val="1407855673"/>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1"/>
          <p:cNvSpPr>
            <a:spLocks noGrp="1"/>
          </p:cNvSpPr>
          <p:nvPr>
            <p:ph type="title"/>
          </p:nvPr>
        </p:nvSpPr>
        <p:spPr>
          <a:xfrm>
            <a:off x="1066800" y="0"/>
            <a:ext cx="7772400" cy="685800"/>
          </a:xfrm>
        </p:spPr>
        <p:txBody>
          <a:bodyPr/>
          <a:lstStyle/>
          <a:p>
            <a:r>
              <a:rPr lang="en-US" dirty="0" smtClean="0">
                <a:latin typeface="Times New Roman" charset="0"/>
                <a:ea typeface="ＭＳ Ｐゴシック" charset="0"/>
                <a:cs typeface="ＭＳ Ｐゴシック" charset="0"/>
              </a:rPr>
              <a:t>Divestment Math</a:t>
            </a:r>
            <a:r>
              <a:rPr lang="en-US" dirty="0">
                <a:latin typeface="Times New Roman" charset="0"/>
                <a:ea typeface="ＭＳ Ｐゴシック" charset="0"/>
                <a:cs typeface="ＭＳ Ｐゴシック" charset="0"/>
              </a:rPr>
              <a:t>: 3 numbers*</a:t>
            </a:r>
          </a:p>
        </p:txBody>
      </p:sp>
      <p:sp>
        <p:nvSpPr>
          <p:cNvPr id="111618" name="Content Placeholder 2"/>
          <p:cNvSpPr>
            <a:spLocks noGrp="1"/>
          </p:cNvSpPr>
          <p:nvPr>
            <p:ph idx="1"/>
          </p:nvPr>
        </p:nvSpPr>
        <p:spPr>
          <a:xfrm>
            <a:off x="990600" y="838200"/>
            <a:ext cx="7772400" cy="4953000"/>
          </a:xfrm>
        </p:spPr>
        <p:txBody>
          <a:bodyPr/>
          <a:lstStyle/>
          <a:p>
            <a:r>
              <a:rPr lang="en-US" b="1">
                <a:latin typeface="Arial" charset="0"/>
                <a:ea typeface="ＭＳ Ｐゴシック" charset="0"/>
                <a:cs typeface="ＭＳ Ｐゴシック" charset="0"/>
              </a:rPr>
              <a:t>2</a:t>
            </a:r>
            <a:r>
              <a:rPr lang="en-US" b="1">
                <a:latin typeface="Arial" charset="0"/>
                <a:ea typeface="ＭＳ Ｐゴシック" charset="0"/>
                <a:cs typeface="ＭＳ Ｐゴシック" charset="0"/>
                <a:sym typeface="Symbol" charset="0"/>
              </a:rPr>
              <a:t></a:t>
            </a:r>
            <a:r>
              <a:rPr lang="en-US" b="1">
                <a:latin typeface="Arial" charset="0"/>
                <a:ea typeface="ＭＳ Ｐゴシック" charset="0"/>
                <a:cs typeface="ＭＳ Ｐゴシック" charset="0"/>
              </a:rPr>
              <a:t> C: </a:t>
            </a:r>
            <a:r>
              <a:rPr lang="en-US">
                <a:latin typeface="Arial" charset="0"/>
                <a:ea typeface="ＭＳ Ｐゴシック" charset="0"/>
                <a:cs typeface="ＭＳ Ｐゴシック" charset="0"/>
              </a:rPr>
              <a:t>Need to keep temperature rise below this number to avoid catastrophe</a:t>
            </a:r>
          </a:p>
          <a:p>
            <a:r>
              <a:rPr lang="en-US" b="1">
                <a:latin typeface="Arial" charset="0"/>
                <a:ea typeface="ＭＳ Ｐゴシック" charset="0"/>
                <a:cs typeface="ＭＳ Ｐゴシック" charset="0"/>
              </a:rPr>
              <a:t>565 gigatons: </a:t>
            </a:r>
            <a:r>
              <a:rPr lang="en-US">
                <a:latin typeface="Arial" charset="0"/>
                <a:ea typeface="ＭＳ Ｐゴシック" charset="0"/>
                <a:cs typeface="ＭＳ Ｐゴシック" charset="0"/>
              </a:rPr>
              <a:t>the amount of additional CO</a:t>
            </a:r>
            <a:r>
              <a:rPr lang="en-US" baseline="-25000">
                <a:latin typeface="Arial" charset="0"/>
                <a:ea typeface="ＭＳ Ｐゴシック" charset="0"/>
                <a:cs typeface="ＭＳ Ｐゴシック" charset="0"/>
              </a:rPr>
              <a:t>2</a:t>
            </a:r>
            <a:r>
              <a:rPr lang="en-US">
                <a:latin typeface="Arial" charset="0"/>
                <a:ea typeface="ＭＳ Ｐゴシック" charset="0"/>
                <a:cs typeface="ＭＳ Ｐゴシック" charset="0"/>
              </a:rPr>
              <a:t> we can add to the atmosphere and still have some hope of staying below a 2</a:t>
            </a:r>
            <a:r>
              <a:rPr lang="en-US">
                <a:latin typeface="Arial" charset="0"/>
                <a:ea typeface="ＭＳ Ｐゴシック" charset="0"/>
                <a:cs typeface="ＭＳ Ｐゴシック" charset="0"/>
                <a:sym typeface="Symbol" charset="0"/>
              </a:rPr>
              <a:t></a:t>
            </a:r>
            <a:r>
              <a:rPr lang="en-US">
                <a:latin typeface="Arial" charset="0"/>
                <a:ea typeface="ＭＳ Ｐゴシック" charset="0"/>
                <a:cs typeface="ＭＳ Ｐゴシック" charset="0"/>
              </a:rPr>
              <a:t> C increase</a:t>
            </a:r>
            <a:endParaRPr lang="en-US" baseline="-25000">
              <a:latin typeface="Arial" charset="0"/>
              <a:ea typeface="ＭＳ Ｐゴシック" charset="0"/>
              <a:cs typeface="ＭＳ Ｐゴシック" charset="0"/>
            </a:endParaRPr>
          </a:p>
          <a:p>
            <a:r>
              <a:rPr lang="en-US" b="1">
                <a:latin typeface="Arial" charset="0"/>
                <a:ea typeface="ＭＳ Ｐゴシック" charset="0"/>
                <a:cs typeface="ＭＳ Ｐゴシック" charset="0"/>
              </a:rPr>
              <a:t>2,795 gigatons: </a:t>
            </a:r>
            <a:r>
              <a:rPr lang="en-US">
                <a:latin typeface="Arial" charset="0"/>
                <a:ea typeface="ＭＳ Ｐゴシック" charset="0"/>
                <a:cs typeface="ＭＳ Ｐゴシック" charset="0"/>
              </a:rPr>
              <a:t>the amount of CO</a:t>
            </a:r>
            <a:r>
              <a:rPr lang="en-US" baseline="-25000">
                <a:latin typeface="Arial" charset="0"/>
                <a:ea typeface="ＭＳ Ｐゴシック" charset="0"/>
                <a:cs typeface="ＭＳ Ｐゴシック" charset="0"/>
              </a:rPr>
              <a:t>2 </a:t>
            </a:r>
            <a:r>
              <a:rPr lang="en-US">
                <a:latin typeface="Arial" charset="0"/>
                <a:ea typeface="ＭＳ Ｐゴシック" charset="0"/>
                <a:cs typeface="ＭＳ Ｐゴシック" charset="0"/>
              </a:rPr>
              <a:t>from burning </a:t>
            </a:r>
            <a:r>
              <a:rPr lang="en-US" i="1">
                <a:latin typeface="Arial" charset="0"/>
                <a:ea typeface="ＭＳ Ｐゴシック" charset="0"/>
                <a:cs typeface="ＭＳ Ｐゴシック" charset="0"/>
              </a:rPr>
              <a:t>known reserves </a:t>
            </a:r>
            <a:r>
              <a:rPr lang="en-US">
                <a:latin typeface="Arial" charset="0"/>
                <a:ea typeface="ＭＳ Ｐゴシック" charset="0"/>
                <a:cs typeface="ＭＳ Ｐゴシック" charset="0"/>
              </a:rPr>
              <a:t>of fossil fuel</a:t>
            </a:r>
          </a:p>
        </p:txBody>
      </p:sp>
      <p:sp>
        <p:nvSpPr>
          <p:cNvPr id="111619"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DC925C5-AD2C-DE40-AEBE-20BE0FADD154}" type="slidenum">
              <a:rPr lang="en-US" sz="1400">
                <a:latin typeface="Arial" charset="0"/>
              </a:rPr>
              <a:pPr/>
              <a:t>62</a:t>
            </a:fld>
            <a:endParaRPr lang="en-US" sz="1400">
              <a:latin typeface="Arial" charset="0"/>
            </a:endParaRPr>
          </a:p>
        </p:txBody>
      </p:sp>
      <p:sp>
        <p:nvSpPr>
          <p:cNvPr id="111620" name="TextBox 4"/>
          <p:cNvSpPr txBox="1">
            <a:spLocks noChangeArrowheads="1"/>
          </p:cNvSpPr>
          <p:nvPr/>
        </p:nvSpPr>
        <p:spPr bwMode="auto">
          <a:xfrm>
            <a:off x="914400" y="5867400"/>
            <a:ext cx="7239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t>*McKibben W. http://www.rollingstone.com/politics/news/global-warmings-terrifying-new-math-20120719</a:t>
            </a:r>
          </a:p>
          <a:p>
            <a:endParaRPr lang="en-US"/>
          </a:p>
        </p:txBody>
      </p:sp>
    </p:spTree>
    <p:extLst>
      <p:ext uri="{BB962C8B-B14F-4D97-AF65-F5344CB8AC3E}">
        <p14:creationId xmlns:p14="http://schemas.microsoft.com/office/powerpoint/2010/main" val="3505791922"/>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le 1"/>
          <p:cNvSpPr>
            <a:spLocks noGrp="1"/>
          </p:cNvSpPr>
          <p:nvPr>
            <p:ph type="title"/>
          </p:nvPr>
        </p:nvSpPr>
        <p:spPr>
          <a:xfrm>
            <a:off x="1066800" y="152400"/>
            <a:ext cx="7772400" cy="838200"/>
          </a:xfrm>
        </p:spPr>
        <p:txBody>
          <a:bodyPr/>
          <a:lstStyle/>
          <a:p>
            <a:r>
              <a:rPr lang="en-US" dirty="0" smtClean="0">
                <a:latin typeface="Times New Roman" charset="0"/>
                <a:ea typeface="ＭＳ Ｐゴシック" charset="0"/>
                <a:cs typeface="ＭＳ Ｐゴシック" charset="0"/>
              </a:rPr>
              <a:t>The Case for Divestment</a:t>
            </a:r>
            <a:endParaRPr lang="en-US" dirty="0">
              <a:latin typeface="Times New Roman" charset="0"/>
              <a:ea typeface="ＭＳ Ｐゴシック" charset="0"/>
              <a:cs typeface="ＭＳ Ｐゴシック" charset="0"/>
            </a:endParaRPr>
          </a:p>
        </p:txBody>
      </p:sp>
      <p:sp>
        <p:nvSpPr>
          <p:cNvPr id="113666" name="Content Placeholder 2"/>
          <p:cNvSpPr>
            <a:spLocks noGrp="1"/>
          </p:cNvSpPr>
          <p:nvPr>
            <p:ph idx="1"/>
          </p:nvPr>
        </p:nvSpPr>
        <p:spPr>
          <a:xfrm>
            <a:off x="1066800" y="1295400"/>
            <a:ext cx="7772400" cy="5029200"/>
          </a:xfrm>
        </p:spPr>
        <p:txBody>
          <a:bodyPr/>
          <a:lstStyle/>
          <a:p>
            <a:r>
              <a:rPr lang="en-US" dirty="0">
                <a:latin typeface="Arial" charset="0"/>
                <a:ea typeface="ＭＳ Ｐゴシック" charset="0"/>
                <a:cs typeface="ＭＳ Ｐゴシック" charset="0"/>
              </a:rPr>
              <a:t>Known fossil fuel reserves are their assets.  Must be extracted and </a:t>
            </a:r>
            <a:r>
              <a:rPr lang="en-US" dirty="0" smtClean="0">
                <a:latin typeface="Arial" charset="0"/>
                <a:ea typeface="ＭＳ Ｐゴシック" charset="0"/>
                <a:cs typeface="ＭＳ Ｐゴシック" charset="0"/>
              </a:rPr>
              <a:t>burned </a:t>
            </a:r>
            <a:r>
              <a:rPr lang="en-US" dirty="0">
                <a:latin typeface="Arial" charset="0"/>
                <a:ea typeface="ＭＳ Ｐゴシック" charset="0"/>
                <a:cs typeface="ＭＳ Ｐゴシック" charset="0"/>
              </a:rPr>
              <a:t>to retain their </a:t>
            </a:r>
            <a:r>
              <a:rPr lang="en-US" dirty="0" smtClean="0">
                <a:latin typeface="Arial" charset="0"/>
                <a:ea typeface="ＭＳ Ｐゴシック" charset="0"/>
                <a:cs typeface="ＭＳ Ｐゴシック" charset="0"/>
              </a:rPr>
              <a:t>value.</a:t>
            </a:r>
          </a:p>
          <a:p>
            <a:r>
              <a:rPr lang="en-US" dirty="0" smtClean="0">
                <a:latin typeface="Arial" charset="0"/>
                <a:ea typeface="ＭＳ Ｐゴシック" charset="0"/>
                <a:cs typeface="ＭＳ Ｐゴシック" charset="0"/>
              </a:rPr>
              <a:t>Must be largely stranded if planet is to survive</a:t>
            </a:r>
            <a:endParaRPr lang="en-US" dirty="0">
              <a:latin typeface="Arial" charset="0"/>
              <a:ea typeface="ＭＳ Ｐゴシック" charset="0"/>
              <a:cs typeface="ＭＳ Ｐゴシック" charset="0"/>
            </a:endParaRPr>
          </a:p>
          <a:p>
            <a:r>
              <a:rPr lang="en-US" dirty="0" smtClean="0">
                <a:latin typeface="Arial" charset="0"/>
                <a:ea typeface="ＭＳ Ｐゴシック" charset="0"/>
                <a:cs typeface="ＭＳ Ｐゴシック" charset="0"/>
              </a:rPr>
              <a:t>Extremely </a:t>
            </a:r>
            <a:r>
              <a:rPr lang="en-US" dirty="0">
                <a:latin typeface="Arial" charset="0"/>
                <a:ea typeface="ＭＳ Ｐゴシック" charset="0"/>
                <a:cs typeface="ＭＳ Ｐゴシック" charset="0"/>
              </a:rPr>
              <a:t>rich and powerful</a:t>
            </a:r>
          </a:p>
          <a:p>
            <a:pPr lvl="1"/>
            <a:r>
              <a:rPr lang="en-US" dirty="0">
                <a:latin typeface="Arial" charset="0"/>
                <a:ea typeface="ＭＳ Ｐゴシック" charset="0"/>
              </a:rPr>
              <a:t>Ability to buy scientists, media, politicians, and laws</a:t>
            </a:r>
          </a:p>
        </p:txBody>
      </p:sp>
      <p:sp>
        <p:nvSpPr>
          <p:cNvPr id="113667"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B1769B5-AD28-AE42-BDCE-771046C4CDA9}" type="slidenum">
              <a:rPr lang="en-US" sz="1400">
                <a:latin typeface="Arial" charset="0"/>
              </a:rPr>
              <a:pPr/>
              <a:t>63</a:t>
            </a:fld>
            <a:endParaRPr lang="en-US" sz="1400">
              <a:latin typeface="Arial" charset="0"/>
            </a:endParaRPr>
          </a:p>
        </p:txBody>
      </p:sp>
    </p:spTree>
    <p:extLst>
      <p:ext uri="{BB962C8B-B14F-4D97-AF65-F5344CB8AC3E}">
        <p14:creationId xmlns:p14="http://schemas.microsoft.com/office/powerpoint/2010/main" val="3759055170"/>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800" dirty="0" smtClean="0">
                <a:solidFill>
                  <a:schemeClr val="bg1"/>
                </a:solidFill>
              </a:rPr>
              <a:t>Long day working on healthcare cartoon</a:t>
            </a:r>
            <a:endParaRPr lang="en-US" sz="800" dirty="0">
              <a:solidFill>
                <a:schemeClr val="bg1"/>
              </a:solidFill>
            </a:endParaRPr>
          </a:p>
        </p:txBody>
      </p:sp>
      <p:sp>
        <p:nvSpPr>
          <p:cNvPr id="3" name="Slide Number Placeholder 2"/>
          <p:cNvSpPr>
            <a:spLocks noGrp="1"/>
          </p:cNvSpPr>
          <p:nvPr>
            <p:ph type="sldNum" sz="quarter" idx="12"/>
          </p:nvPr>
        </p:nvSpPr>
        <p:spPr/>
        <p:txBody>
          <a:bodyPr/>
          <a:lstStyle/>
          <a:p>
            <a:pPr>
              <a:defRPr/>
            </a:pPr>
            <a:fld id="{0B795BA3-E53B-4341-82EA-AA30570677E8}" type="slidenum">
              <a:rPr lang="en-US" smtClean="0"/>
              <a:pPr>
                <a:defRPr/>
              </a:pPr>
              <a:t>64</a:t>
            </a:fld>
            <a:endParaRPr lang="en-US"/>
          </a:p>
        </p:txBody>
      </p:sp>
      <p:pic>
        <p:nvPicPr>
          <p:cNvPr id="4" name="Picture 3" descr="Long Day Working On HealthCare Cartoo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07858" cy="6858000"/>
          </a:xfrm>
          <a:prstGeom prst="rect">
            <a:avLst/>
          </a:prstGeom>
        </p:spPr>
      </p:pic>
    </p:spTree>
    <p:extLst>
      <p:ext uri="{BB962C8B-B14F-4D97-AF65-F5344CB8AC3E}">
        <p14:creationId xmlns:p14="http://schemas.microsoft.com/office/powerpoint/2010/main" val="1476391924"/>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itle 1"/>
          <p:cNvSpPr>
            <a:spLocks noGrp="1"/>
          </p:cNvSpPr>
          <p:nvPr>
            <p:ph type="title"/>
          </p:nvPr>
        </p:nvSpPr>
        <p:spPr>
          <a:xfrm>
            <a:off x="1066800" y="0"/>
            <a:ext cx="7772400" cy="609600"/>
          </a:xfrm>
        </p:spPr>
        <p:txBody>
          <a:bodyPr/>
          <a:lstStyle/>
          <a:p>
            <a:r>
              <a:rPr lang="en-US" dirty="0">
                <a:latin typeface="Times New Roman" charset="0"/>
                <a:ea typeface="ＭＳ Ｐゴシック" charset="0"/>
                <a:cs typeface="ＭＳ Ｐゴシック" charset="0"/>
              </a:rPr>
              <a:t>Summary</a:t>
            </a:r>
          </a:p>
        </p:txBody>
      </p:sp>
      <p:sp>
        <p:nvSpPr>
          <p:cNvPr id="141314" name="Content Placeholder 2"/>
          <p:cNvSpPr>
            <a:spLocks noGrp="1"/>
          </p:cNvSpPr>
          <p:nvPr>
            <p:ph idx="1"/>
          </p:nvPr>
        </p:nvSpPr>
        <p:spPr>
          <a:xfrm>
            <a:off x="1371600" y="609600"/>
            <a:ext cx="7772400" cy="5638800"/>
          </a:xfrm>
        </p:spPr>
        <p:txBody>
          <a:bodyPr/>
          <a:lstStyle/>
          <a:p>
            <a:r>
              <a:rPr lang="en-US" sz="2800" dirty="0">
                <a:latin typeface="Arial" charset="0"/>
                <a:ea typeface="ＭＳ Ｐゴシック" charset="0"/>
                <a:cs typeface="ＭＳ Ｐゴシック" charset="0"/>
              </a:rPr>
              <a:t>Climate change poses grave threats to health of people and the planet</a:t>
            </a:r>
          </a:p>
          <a:p>
            <a:r>
              <a:rPr lang="en-US" sz="2800" dirty="0">
                <a:latin typeface="Arial" charset="0"/>
                <a:ea typeface="ＭＳ Ｐゴシック" charset="0"/>
                <a:cs typeface="ＭＳ Ｐゴシック" charset="0"/>
              </a:rPr>
              <a:t>Healthcare contributes because of its own large footprint and its costs</a:t>
            </a:r>
          </a:p>
          <a:p>
            <a:r>
              <a:rPr lang="en-US" sz="2800" dirty="0">
                <a:latin typeface="Arial" charset="0"/>
                <a:ea typeface="ＭＳ Ｐゴシック" charset="0"/>
                <a:cs typeface="ＭＳ Ｐゴシック" charset="0"/>
              </a:rPr>
              <a:t>You can reduce your own environmental footprint by conserving energy, reducing travel, eating less meat, and offsetting carbon</a:t>
            </a:r>
          </a:p>
          <a:p>
            <a:r>
              <a:rPr lang="en-US" sz="2800" b="1" dirty="0">
                <a:latin typeface="Arial" charset="0"/>
                <a:ea typeface="ＭＳ Ｐゴシック" charset="0"/>
                <a:cs typeface="ＭＳ Ｐゴシック" charset="0"/>
              </a:rPr>
              <a:t>This will not be enough.  We all need to become change agents!</a:t>
            </a:r>
          </a:p>
          <a:p>
            <a:pPr lvl="1"/>
            <a:r>
              <a:rPr lang="en-US" sz="2400" dirty="0" smtClean="0">
                <a:latin typeface="Arial" charset="0"/>
                <a:ea typeface="ＭＳ Ｐゴシック" charset="0"/>
                <a:cs typeface="ＭＳ Ｐゴシック" charset="0"/>
              </a:rPr>
              <a:t>Improve healthcare value</a:t>
            </a:r>
          </a:p>
          <a:p>
            <a:r>
              <a:rPr lang="en-US" dirty="0" smtClean="0">
                <a:latin typeface="Arial" charset="0"/>
                <a:ea typeface="ＭＳ Ｐゴシック" charset="0"/>
                <a:cs typeface="ＭＳ Ｐゴシック" charset="0"/>
              </a:rPr>
              <a:t>There are CO</a:t>
            </a:r>
            <a:r>
              <a:rPr lang="en-US" dirty="0">
                <a:latin typeface="Arial" charset="0"/>
                <a:ea typeface="ＭＳ Ｐゴシック" charset="0"/>
                <a:cs typeface="ＭＳ Ｐゴシック" charset="0"/>
              </a:rPr>
              <a:t>-</a:t>
            </a:r>
            <a:r>
              <a:rPr lang="en-US" dirty="0" smtClean="0">
                <a:latin typeface="Arial" charset="0"/>
                <a:ea typeface="ＭＳ Ｐゴシック" charset="0"/>
                <a:cs typeface="ＭＳ Ｐゴシック" charset="0"/>
              </a:rPr>
              <a:t>BENEFITS</a:t>
            </a:r>
          </a:p>
        </p:txBody>
      </p:sp>
      <p:sp>
        <p:nvSpPr>
          <p:cNvPr id="141315"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A8F10DA-0974-694C-8D88-1E43CC594235}" type="slidenum">
              <a:rPr lang="en-US" sz="1400">
                <a:latin typeface="Arial" charset="0"/>
              </a:rPr>
              <a:pPr/>
              <a:t>65</a:t>
            </a:fld>
            <a:endParaRPr lang="en-US" sz="1400">
              <a:latin typeface="Arial" charset="0"/>
            </a:endParaRPr>
          </a:p>
        </p:txBody>
      </p:sp>
    </p:spTree>
    <p:extLst>
      <p:ext uri="{BB962C8B-B14F-4D97-AF65-F5344CB8AC3E}">
        <p14:creationId xmlns:p14="http://schemas.microsoft.com/office/powerpoint/2010/main" val="1264260105"/>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itle 1"/>
          <p:cNvSpPr>
            <a:spLocks noGrp="1"/>
          </p:cNvSpPr>
          <p:nvPr>
            <p:ph type="title"/>
          </p:nvPr>
        </p:nvSpPr>
        <p:spPr>
          <a:xfrm>
            <a:off x="1143000" y="381000"/>
            <a:ext cx="7772400" cy="533400"/>
          </a:xfrm>
        </p:spPr>
        <p:txBody>
          <a:bodyPr/>
          <a:lstStyle/>
          <a:p>
            <a:r>
              <a:rPr lang="en-US" dirty="0">
                <a:latin typeface="Times New Roman" charset="0"/>
                <a:ea typeface="ＭＳ Ｐゴシック" charset="0"/>
                <a:cs typeface="ＭＳ Ｐゴシック" charset="0"/>
              </a:rPr>
              <a:t>San Mateo-Hayward Bridge</a:t>
            </a:r>
          </a:p>
        </p:txBody>
      </p:sp>
      <p:pic>
        <p:nvPicPr>
          <p:cNvPr id="118786" name="Picture 3" descr="Screen shot 2010-06-21 at 6.34.15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219200"/>
            <a:ext cx="7329488"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834B472-F325-834B-ACE1-543C1281EB0E}" type="slidenum">
              <a:rPr lang="en-US" sz="1400">
                <a:latin typeface="Arial" charset="0"/>
              </a:rPr>
              <a:pPr/>
              <a:t>66</a:t>
            </a:fld>
            <a:endParaRPr lang="en-US" sz="140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itle 1"/>
          <p:cNvSpPr>
            <a:spLocks noGrp="1"/>
          </p:cNvSpPr>
          <p:nvPr>
            <p:ph type="title"/>
          </p:nvPr>
        </p:nvSpPr>
        <p:spPr>
          <a:xfrm>
            <a:off x="1143000" y="228600"/>
            <a:ext cx="7772400" cy="685800"/>
          </a:xfrm>
        </p:spPr>
        <p:txBody>
          <a:bodyPr/>
          <a:lstStyle/>
          <a:p>
            <a:r>
              <a:rPr lang="en-US" sz="4000" dirty="0">
                <a:latin typeface="Times New Roman" charset="0"/>
                <a:ea typeface="ＭＳ Ｐゴシック" charset="0"/>
                <a:cs typeface="ＭＳ Ｐゴシック" charset="0"/>
              </a:rPr>
              <a:t>Existing sign outside Foster City Costco, 2001</a:t>
            </a:r>
          </a:p>
        </p:txBody>
      </p:sp>
      <p:pic>
        <p:nvPicPr>
          <p:cNvPr id="120834" name="Content Placeholder 3" descr="Larger existing HWY 92 sign on Metro ctr.jpg"/>
          <p:cNvPicPr>
            <a:picLocks noGrp="1" noChangeAspect="1"/>
          </p:cNvPicPr>
          <p:nvPr>
            <p:ph idx="1"/>
          </p:nvPr>
        </p:nvPicPr>
        <p:blipFill>
          <a:blip r:embed="rId3">
            <a:extLst>
              <a:ext uri="{28A0092B-C50C-407E-A947-70E740481C1C}">
                <a14:useLocalDpi xmlns:a14="http://schemas.microsoft.com/office/drawing/2010/main" val="0"/>
              </a:ext>
            </a:extLst>
          </a:blip>
          <a:srcRect l="-12962" r="-12962"/>
          <a:stretch>
            <a:fillRect/>
          </a:stretch>
        </p:blipFill>
        <p:spPr>
          <a:xfrm>
            <a:off x="-990600" y="1219200"/>
            <a:ext cx="11226800" cy="5638800"/>
          </a:xfrm>
        </p:spPr>
      </p:pic>
      <p:sp>
        <p:nvSpPr>
          <p:cNvPr id="120835"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E1FB23B-5C0E-E645-988C-91030ECA4BC9}" type="slidenum">
              <a:rPr lang="en-US" sz="1400">
                <a:latin typeface="Arial" charset="0"/>
              </a:rPr>
              <a:pPr/>
              <a:t>67</a:t>
            </a:fld>
            <a:endParaRPr lang="en-US" sz="140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itle 1"/>
          <p:cNvSpPr>
            <a:spLocks noGrp="1"/>
          </p:cNvSpPr>
          <p:nvPr>
            <p:ph type="title"/>
          </p:nvPr>
        </p:nvSpPr>
        <p:spPr>
          <a:xfrm>
            <a:off x="1066800" y="228600"/>
            <a:ext cx="7772400" cy="609600"/>
          </a:xfrm>
        </p:spPr>
        <p:txBody>
          <a:bodyPr/>
          <a:lstStyle/>
          <a:p>
            <a:r>
              <a:rPr lang="en-US" dirty="0">
                <a:latin typeface="Times New Roman" charset="0"/>
                <a:ea typeface="ＭＳ Ｐゴシック" charset="0"/>
                <a:cs typeface="ＭＳ Ｐゴシック" charset="0"/>
              </a:rPr>
              <a:t>E-mail excerpts - #1</a:t>
            </a:r>
          </a:p>
        </p:txBody>
      </p:sp>
      <p:sp>
        <p:nvSpPr>
          <p:cNvPr id="122882" name="TextBox 4"/>
          <p:cNvSpPr txBox="1">
            <a:spLocks noChangeArrowheads="1"/>
          </p:cNvSpPr>
          <p:nvPr/>
        </p:nvSpPr>
        <p:spPr bwMode="auto">
          <a:xfrm>
            <a:off x="1219200" y="914400"/>
            <a:ext cx="77724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atin typeface="Calibri" charset="0"/>
                <a:cs typeface="Calibri" charset="0"/>
              </a:rPr>
              <a:t>Below is the result of your feedback form.  Wednesday, September 5, 2001 at 20:41:08</a:t>
            </a:r>
          </a:p>
          <a:p>
            <a:r>
              <a:rPr lang="en-US">
                <a:latin typeface="Calibri" charset="0"/>
                <a:cs typeface="Calibri" charset="0"/>
              </a:rPr>
              <a:t>-------------------------------------------------------------------------</a:t>
            </a:r>
          </a:p>
          <a:p>
            <a:r>
              <a:rPr lang="en-US">
                <a:latin typeface="Calibri" charset="0"/>
                <a:cs typeface="Calibri" charset="0"/>
              </a:rPr>
              <a:t>On behalf of the Social Action Committee of the Unitarian</a:t>
            </a:r>
          </a:p>
          <a:p>
            <a:r>
              <a:rPr lang="en-US">
                <a:latin typeface="Calibri" charset="0"/>
                <a:cs typeface="Calibri" charset="0"/>
              </a:rPr>
              <a:t>Universalists of San Mateo (which thinks globally and acts locally), I'm writing to call attention to a problem that wastes time and energy.</a:t>
            </a:r>
          </a:p>
          <a:p>
            <a:r>
              <a:rPr lang="en-US">
                <a:latin typeface="Calibri" charset="0"/>
                <a:cs typeface="Calibri" charset="0"/>
              </a:rPr>
              <a:t> </a:t>
            </a:r>
          </a:p>
          <a:p>
            <a:r>
              <a:rPr lang="en-US">
                <a:latin typeface="Calibri" charset="0"/>
                <a:cs typeface="Calibri" charset="0"/>
              </a:rPr>
              <a:t>The problem is that it is too easy accidentally to get on Highway 92 Eastbound at Foster City Blvd, and be forced to drive all the way to Hayward… </a:t>
            </a:r>
            <a:r>
              <a:rPr lang="en-US">
                <a:cs typeface="Calibri" charset="0"/>
              </a:rPr>
              <a:t>  </a:t>
            </a:r>
          </a:p>
          <a:p>
            <a:endParaRPr lang="en-US">
              <a:cs typeface="Calibri" charset="0"/>
            </a:endParaRPr>
          </a:p>
        </p:txBody>
      </p:sp>
      <p:sp>
        <p:nvSpPr>
          <p:cNvPr id="12288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0ABE007-A450-0A44-A5C2-CB8C6DE2F247}" type="slidenum">
              <a:rPr lang="en-US" sz="1400">
                <a:latin typeface="Arial" charset="0"/>
              </a:rPr>
              <a:pPr/>
              <a:t>68</a:t>
            </a:fld>
            <a:endParaRPr lang="en-US" sz="140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itle 1"/>
          <p:cNvSpPr>
            <a:spLocks noGrp="1"/>
          </p:cNvSpPr>
          <p:nvPr>
            <p:ph type="title"/>
          </p:nvPr>
        </p:nvSpPr>
        <p:spPr>
          <a:xfrm>
            <a:off x="1066800" y="228600"/>
            <a:ext cx="7772400" cy="609600"/>
          </a:xfrm>
        </p:spPr>
        <p:txBody>
          <a:bodyPr/>
          <a:lstStyle/>
          <a:p>
            <a:r>
              <a:rPr lang="en-US" dirty="0">
                <a:latin typeface="Times New Roman" charset="0"/>
                <a:ea typeface="ＭＳ Ｐゴシック" charset="0"/>
                <a:cs typeface="ＭＳ Ｐゴシック" charset="0"/>
              </a:rPr>
              <a:t>E-mail excerpts -#7</a:t>
            </a:r>
          </a:p>
        </p:txBody>
      </p:sp>
      <p:sp>
        <p:nvSpPr>
          <p:cNvPr id="124930" name="TextBox 4"/>
          <p:cNvSpPr txBox="1">
            <a:spLocks noChangeArrowheads="1"/>
          </p:cNvSpPr>
          <p:nvPr/>
        </p:nvSpPr>
        <p:spPr bwMode="auto">
          <a:xfrm>
            <a:off x="1143000" y="914400"/>
            <a:ext cx="77724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a:p>
        </p:txBody>
      </p:sp>
      <p:sp>
        <p:nvSpPr>
          <p:cNvPr id="124931" name="Rectangle 3"/>
          <p:cNvSpPr>
            <a:spLocks noChangeArrowheads="1"/>
          </p:cNvSpPr>
          <p:nvPr/>
        </p:nvSpPr>
        <p:spPr bwMode="auto">
          <a:xfrm>
            <a:off x="1143000" y="1066800"/>
            <a:ext cx="77724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atin typeface="Calibri" charset="0"/>
                <a:cs typeface="Calibri" charset="0"/>
              </a:rPr>
              <a:t>At 02:32 PM 10/22/2002 -0700, Robert_Haus@dot.ca.gov wrote:</a:t>
            </a:r>
            <a:br>
              <a:rPr lang="en-US">
                <a:latin typeface="Calibri" charset="0"/>
                <a:cs typeface="Calibri" charset="0"/>
              </a:rPr>
            </a:br>
            <a:r>
              <a:rPr lang="en-US">
                <a:latin typeface="Calibri" charset="0"/>
                <a:cs typeface="Calibri" charset="0"/>
              </a:rPr>
              <a:t/>
            </a:r>
            <a:br>
              <a:rPr lang="en-US">
                <a:latin typeface="Calibri" charset="0"/>
                <a:cs typeface="Calibri" charset="0"/>
              </a:rPr>
            </a:br>
            <a:r>
              <a:rPr lang="en-US">
                <a:latin typeface="Calibri" charset="0"/>
                <a:cs typeface="Calibri" charset="0"/>
              </a:rPr>
              <a:t>Dear Dr. Newman:</a:t>
            </a:r>
            <a:br>
              <a:rPr lang="en-US">
                <a:latin typeface="Calibri" charset="0"/>
                <a:cs typeface="Calibri" charset="0"/>
              </a:rPr>
            </a:br>
            <a:r>
              <a:rPr lang="en-US">
                <a:latin typeface="Calibri" charset="0"/>
                <a:cs typeface="Calibri" charset="0"/>
              </a:rPr>
              <a:t/>
            </a:r>
            <a:br>
              <a:rPr lang="en-US">
                <a:latin typeface="Calibri" charset="0"/>
                <a:cs typeface="Calibri" charset="0"/>
              </a:rPr>
            </a:br>
            <a:r>
              <a:rPr lang="en-US">
                <a:latin typeface="Calibri" charset="0"/>
                <a:cs typeface="Calibri" charset="0"/>
              </a:rPr>
              <a:t>I forwarded your remarks, once again,  to the person in charge of Signing for San Mateo County…  </a:t>
            </a:r>
          </a:p>
          <a:p>
            <a:r>
              <a:rPr lang="en-US">
                <a:latin typeface="Calibri" charset="0"/>
                <a:cs typeface="Calibri" charset="0"/>
              </a:rPr>
              <a:t>As we said previously:  Signing is a matter of balance...    Too few signs can lead to confusion, but too many signs can lead to the same result… </a:t>
            </a:r>
            <a:r>
              <a:rPr lang="en-US">
                <a:cs typeface="Calibri" charset="0"/>
              </a:rPr>
              <a:t> </a:t>
            </a:r>
          </a:p>
        </p:txBody>
      </p:sp>
      <p:sp>
        <p:nvSpPr>
          <p:cNvPr id="12493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408332E-5D0A-5441-A468-D8DB8F3E2979}" type="slidenum">
              <a:rPr lang="en-US" sz="1400">
                <a:latin typeface="Arial" charset="0"/>
              </a:rPr>
              <a:pPr/>
              <a:t>69</a:t>
            </a:fld>
            <a:endParaRPr lang="en-US" sz="140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3BD4E9B-ED44-C644-9FD7-73E6528FA750}" type="slidenum">
              <a:rPr lang="en-US" sz="1400">
                <a:latin typeface="Arial" charset="0"/>
              </a:rPr>
              <a:pPr/>
              <a:t>7</a:t>
            </a:fld>
            <a:endParaRPr lang="en-US" sz="1400">
              <a:latin typeface="Arial" charset="0"/>
            </a:endParaRPr>
          </a:p>
        </p:txBody>
      </p:sp>
      <p:pic>
        <p:nvPicPr>
          <p:cNvPr id="2765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 y="-25400"/>
            <a:ext cx="91567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itle 1"/>
          <p:cNvSpPr>
            <a:spLocks noGrp="1"/>
          </p:cNvSpPr>
          <p:nvPr>
            <p:ph type="title"/>
          </p:nvPr>
        </p:nvSpPr>
        <p:spPr>
          <a:xfrm>
            <a:off x="1066800" y="228600"/>
            <a:ext cx="7772400" cy="609600"/>
          </a:xfrm>
        </p:spPr>
        <p:txBody>
          <a:bodyPr/>
          <a:lstStyle/>
          <a:p>
            <a:r>
              <a:rPr lang="en-US" dirty="0">
                <a:latin typeface="Times New Roman" charset="0"/>
                <a:ea typeface="ＭＳ Ｐゴシック" charset="0"/>
                <a:cs typeface="ＭＳ Ｐゴシック" charset="0"/>
              </a:rPr>
              <a:t>E-mail excerpts, #28</a:t>
            </a:r>
          </a:p>
        </p:txBody>
      </p:sp>
      <p:sp>
        <p:nvSpPr>
          <p:cNvPr id="126978" name="TextBox 4"/>
          <p:cNvSpPr txBox="1">
            <a:spLocks noChangeArrowheads="1"/>
          </p:cNvSpPr>
          <p:nvPr/>
        </p:nvSpPr>
        <p:spPr bwMode="auto">
          <a:xfrm>
            <a:off x="1143000" y="914400"/>
            <a:ext cx="77724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a:p>
        </p:txBody>
      </p:sp>
      <p:sp>
        <p:nvSpPr>
          <p:cNvPr id="126979" name="TextBox 5"/>
          <p:cNvSpPr txBox="1">
            <a:spLocks noChangeArrowheads="1"/>
          </p:cNvSpPr>
          <p:nvPr/>
        </p:nvSpPr>
        <p:spPr bwMode="auto">
          <a:xfrm>
            <a:off x="1143000" y="914400"/>
            <a:ext cx="80010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atin typeface="Calibri" charset="0"/>
                <a:cs typeface="Calibri" charset="0"/>
              </a:rPr>
              <a:t>December 12, 2004</a:t>
            </a:r>
          </a:p>
          <a:p>
            <a:r>
              <a:rPr lang="en-US">
                <a:latin typeface="Calibri" charset="0"/>
                <a:cs typeface="Calibri" charset="0"/>
              </a:rPr>
              <a:t>Greetings, Mr. Haus --</a:t>
            </a:r>
            <a:br>
              <a:rPr lang="en-US">
                <a:latin typeface="Calibri" charset="0"/>
                <a:cs typeface="Calibri" charset="0"/>
              </a:rPr>
            </a:br>
            <a:r>
              <a:rPr lang="en-US">
                <a:latin typeface="Calibri" charset="0"/>
                <a:cs typeface="Calibri" charset="0"/>
              </a:rPr>
              <a:t/>
            </a:r>
            <a:br>
              <a:rPr lang="en-US">
                <a:latin typeface="Calibri" charset="0"/>
                <a:cs typeface="Calibri" charset="0"/>
              </a:rPr>
            </a:br>
            <a:r>
              <a:rPr lang="en-US">
                <a:latin typeface="Calibri" charset="0"/>
                <a:cs typeface="Calibri" charset="0"/>
              </a:rPr>
              <a:t>        I was over at the Foster City Costco this afternoon, so naturally my thoughts turned to you.  How are you doing?  I hope you have a happy holiday season, and don't forget that the wish of the Unitarian Universalists of San Mateo this year, as in 2001, 2002, and 2003, is that someday every trip to Hayward will be a wanted trip to Hayward.  </a:t>
            </a:r>
            <a:br>
              <a:rPr lang="en-US">
                <a:latin typeface="Calibri" charset="0"/>
                <a:cs typeface="Calibri" charset="0"/>
              </a:rPr>
            </a:br>
            <a:r>
              <a:rPr lang="en-US">
                <a:latin typeface="Calibri" charset="0"/>
                <a:cs typeface="Calibri" charset="0"/>
              </a:rPr>
              <a:t/>
            </a:r>
            <a:br>
              <a:rPr lang="en-US">
                <a:latin typeface="Calibri" charset="0"/>
                <a:cs typeface="Calibri" charset="0"/>
              </a:rPr>
            </a:br>
            <a:r>
              <a:rPr lang="en-US">
                <a:latin typeface="Calibri" charset="0"/>
                <a:cs typeface="Calibri" charset="0"/>
              </a:rPr>
              <a:t>        Will our wish someday come true?  You could make it happen</a:t>
            </a:r>
            <a:r>
              <a:rPr lang="en-US">
                <a:cs typeface="Calibri" charset="0"/>
              </a:rPr>
              <a:t>.</a:t>
            </a:r>
            <a:br>
              <a:rPr lang="en-US">
                <a:cs typeface="Calibri" charset="0"/>
              </a:rPr>
            </a:br>
            <a:endParaRPr lang="en-US">
              <a:cs typeface="Calibri" charset="0"/>
            </a:endParaRPr>
          </a:p>
        </p:txBody>
      </p:sp>
      <p:sp>
        <p:nvSpPr>
          <p:cNvPr id="12698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00DB391-4E81-D84A-88F0-C5F7469F4487}" type="slidenum">
              <a:rPr lang="en-US" sz="1400">
                <a:latin typeface="Arial" charset="0"/>
              </a:rPr>
              <a:pPr/>
              <a:t>70</a:t>
            </a:fld>
            <a:endParaRPr lang="en-US" sz="140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itle 1"/>
          <p:cNvSpPr>
            <a:spLocks noGrp="1"/>
          </p:cNvSpPr>
          <p:nvPr>
            <p:ph type="title"/>
          </p:nvPr>
        </p:nvSpPr>
        <p:spPr>
          <a:xfrm>
            <a:off x="1143000" y="228600"/>
            <a:ext cx="7772400" cy="838200"/>
          </a:xfrm>
        </p:spPr>
        <p:txBody>
          <a:bodyPr/>
          <a:lstStyle/>
          <a:p>
            <a:r>
              <a:rPr lang="en-US" dirty="0">
                <a:latin typeface="Times New Roman" charset="0"/>
                <a:ea typeface="ＭＳ Ｐゴシック" charset="0"/>
                <a:cs typeface="ＭＳ Ｐゴシック" charset="0"/>
              </a:rPr>
              <a:t>Entrance to San Mateo Bridge (before)</a:t>
            </a:r>
          </a:p>
        </p:txBody>
      </p:sp>
      <p:pic>
        <p:nvPicPr>
          <p:cNvPr id="12902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485900"/>
            <a:ext cx="71628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7"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202BD84-3922-F44B-B787-6C5442564CF6}" type="slidenum">
              <a:rPr lang="en-US" sz="1400">
                <a:latin typeface="Arial" charset="0"/>
              </a:rPr>
              <a:pPr/>
              <a:t>71</a:t>
            </a:fld>
            <a:endParaRPr lang="en-US" sz="140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le 1"/>
          <p:cNvSpPr>
            <a:spLocks noGrp="1"/>
          </p:cNvSpPr>
          <p:nvPr>
            <p:ph type="title"/>
          </p:nvPr>
        </p:nvSpPr>
        <p:spPr>
          <a:xfrm>
            <a:off x="990600" y="0"/>
            <a:ext cx="7772400" cy="2514600"/>
          </a:xfrm>
        </p:spPr>
        <p:txBody>
          <a:bodyPr/>
          <a:lstStyle/>
          <a:p>
            <a:r>
              <a:rPr lang="en-US" dirty="0">
                <a:latin typeface="Times New Roman" charset="0"/>
                <a:ea typeface="ＭＳ Ｐゴシック" charset="0"/>
                <a:cs typeface="ＭＳ Ｐゴシック" charset="0"/>
              </a:rPr>
              <a:t>Entrance to San Mateo Bridge (after</a:t>
            </a:r>
            <a:br>
              <a:rPr lang="en-US" dirty="0">
                <a:latin typeface="Times New Roman" charset="0"/>
                <a:ea typeface="ＭＳ Ｐゴシック" charset="0"/>
                <a:cs typeface="ＭＳ Ｐゴシック" charset="0"/>
              </a:rPr>
            </a:br>
            <a:r>
              <a:rPr lang="en-US" dirty="0">
                <a:latin typeface="Times New Roman" charset="0"/>
                <a:ea typeface="ＭＳ Ｐゴシック" charset="0"/>
                <a:cs typeface="ＭＳ Ｐゴシック" charset="0"/>
              </a:rPr>
              <a:t>September,</a:t>
            </a:r>
            <a:br>
              <a:rPr lang="en-US" dirty="0">
                <a:latin typeface="Times New Roman" charset="0"/>
                <a:ea typeface="ＭＳ Ｐゴシック" charset="0"/>
                <a:cs typeface="ＭＳ Ｐゴシック" charset="0"/>
              </a:rPr>
            </a:br>
            <a:r>
              <a:rPr lang="en-US" dirty="0">
                <a:latin typeface="Times New Roman" charset="0"/>
                <a:ea typeface="ＭＳ Ｐゴシック" charset="0"/>
                <a:cs typeface="ＭＳ Ｐゴシック" charset="0"/>
              </a:rPr>
              <a:t> 2005)</a:t>
            </a:r>
          </a:p>
        </p:txBody>
      </p:sp>
      <p:pic>
        <p:nvPicPr>
          <p:cNvPr id="13107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609600"/>
            <a:ext cx="4495800" cy="599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5"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220287D-F8A1-5846-B91B-810BBD5936F4}" type="slidenum">
              <a:rPr lang="en-US" sz="1400">
                <a:latin typeface="Arial" charset="0"/>
              </a:rPr>
              <a:pPr/>
              <a:t>72</a:t>
            </a:fld>
            <a:endParaRPr lang="en-US" sz="140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Title 1"/>
          <p:cNvSpPr>
            <a:spLocks noGrp="1"/>
          </p:cNvSpPr>
          <p:nvPr>
            <p:ph type="title"/>
          </p:nvPr>
        </p:nvSpPr>
        <p:spPr>
          <a:xfrm>
            <a:off x="1066800" y="0"/>
            <a:ext cx="7772400" cy="1143000"/>
          </a:xfrm>
        </p:spPr>
        <p:txBody>
          <a:bodyPr/>
          <a:lstStyle/>
          <a:p>
            <a:endParaRPr lang="en-US" dirty="0">
              <a:latin typeface="Times New Roman" charset="0"/>
              <a:ea typeface="ＭＳ Ｐゴシック" charset="0"/>
              <a:cs typeface="ＭＳ Ｐゴシック" charset="0"/>
            </a:endParaRPr>
          </a:p>
        </p:txBody>
      </p:sp>
      <p:sp>
        <p:nvSpPr>
          <p:cNvPr id="13312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CF8E4A7-F0F1-034C-95DC-C37D2DE2D92B}" type="slidenum">
              <a:rPr lang="en-US" sz="1400">
                <a:latin typeface="Arial" charset="0"/>
              </a:rPr>
              <a:pPr/>
              <a:t>73</a:t>
            </a:fld>
            <a:endParaRPr lang="en-US" sz="1400">
              <a:latin typeface="Arial" charset="0"/>
            </a:endParaRPr>
          </a:p>
        </p:txBody>
      </p:sp>
      <p:pic>
        <p:nvPicPr>
          <p:cNvPr id="13312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2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E6FE0F4-AD03-CB49-8074-2E37794E94FC}" type="slidenum">
              <a:rPr lang="en-US" sz="1400">
                <a:latin typeface="Arial" charset="0"/>
              </a:rPr>
              <a:pPr/>
              <a:t>74</a:t>
            </a:fld>
            <a:endParaRPr lang="en-US" sz="1400">
              <a:latin typeface="Arial" charset="0"/>
            </a:endParaRPr>
          </a:p>
        </p:txBody>
      </p:sp>
      <p:pic>
        <p:nvPicPr>
          <p:cNvPr id="13414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038" y="0"/>
            <a:ext cx="9097962"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419600" y="457200"/>
            <a:ext cx="2590800" cy="646113"/>
          </a:xfrm>
          <a:prstGeom prst="rect">
            <a:avLst/>
          </a:prstGeom>
          <a:noFill/>
        </p:spPr>
        <p:txBody>
          <a:bodyPr>
            <a:spAutoFit/>
          </a:bodyPr>
          <a:lstStyle/>
          <a:p>
            <a:pPr>
              <a:defRPr/>
            </a:pPr>
            <a:r>
              <a:rPr lang="en-US" sz="3600">
                <a:latin typeface="+mn-lt"/>
                <a:ea typeface="+mn-ea"/>
                <a:cs typeface="+mn-cs"/>
              </a:rPr>
              <a:t>LAST EXIT</a:t>
            </a:r>
          </a:p>
        </p:txBody>
      </p:sp>
      <p:cxnSp>
        <p:nvCxnSpPr>
          <p:cNvPr id="134148" name="Straight Connector 5"/>
          <p:cNvCxnSpPr>
            <a:cxnSpLocks noChangeShapeType="1"/>
          </p:cNvCxnSpPr>
          <p:nvPr/>
        </p:nvCxnSpPr>
        <p:spPr bwMode="auto">
          <a:xfrm rot="5400000">
            <a:off x="4648200" y="1447800"/>
            <a:ext cx="1600200" cy="838200"/>
          </a:xfrm>
          <a:prstGeom prst="line">
            <a:avLst/>
          </a:prstGeom>
          <a:noFill/>
          <a:ln w="63500">
            <a:solidFill>
              <a:schemeClr val="tx1"/>
            </a:solidFill>
            <a:round/>
            <a:headEnd/>
            <a:tailEnd type="stealth" w="med" len="med"/>
          </a:ln>
          <a:extLst>
            <a:ext uri="{909E8E84-426E-40dd-AFC4-6F175D3DCCD1}">
              <a14:hiddenFill xmlns:a14="http://schemas.microsoft.com/office/drawing/2010/main">
                <a:noFill/>
              </a14:hiddenFill>
            </a:ext>
          </a:extLst>
        </p:spPr>
      </p:cxnSp>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3" descr="GHG stabilization_wedges nrdc.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915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0"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A06219C-B801-2649-99D8-A76B2D0B7256}" type="slidenum">
              <a:rPr lang="en-US" sz="1400">
                <a:latin typeface="Arial" charset="0"/>
              </a:rPr>
              <a:pPr/>
              <a:t>75</a:t>
            </a:fld>
            <a:endParaRPr lang="en-US" sz="1400">
              <a:latin typeface="Arial" charset="0"/>
            </a:endParaRPr>
          </a:p>
        </p:txBody>
      </p:sp>
      <p:sp>
        <p:nvSpPr>
          <p:cNvPr id="4" name="TextBox 3"/>
          <p:cNvSpPr txBox="1"/>
          <p:nvPr/>
        </p:nvSpPr>
        <p:spPr>
          <a:xfrm>
            <a:off x="685800" y="304800"/>
            <a:ext cx="7391400" cy="584200"/>
          </a:xfrm>
          <a:prstGeom prst="rect">
            <a:avLst/>
          </a:prstGeom>
          <a:noFill/>
        </p:spPr>
        <p:txBody>
          <a:bodyPr>
            <a:spAutoFit/>
          </a:bodyPr>
          <a:lstStyle/>
          <a:p>
            <a:pPr>
              <a:defRPr/>
            </a:pPr>
            <a:r>
              <a:rPr lang="en-US" sz="3200">
                <a:latin typeface="+mn-lt"/>
                <a:ea typeface="+mn-ea"/>
                <a:cs typeface="+mn-cs"/>
              </a:rPr>
              <a:t>What we need to do: Everything</a:t>
            </a:r>
          </a:p>
        </p:txBody>
      </p:sp>
      <p:sp>
        <p:nvSpPr>
          <p:cNvPr id="135172" name="TextBox 4"/>
          <p:cNvSpPr txBox="1">
            <a:spLocks noChangeArrowheads="1"/>
          </p:cNvSpPr>
          <p:nvPr/>
        </p:nvSpPr>
        <p:spPr bwMode="auto">
          <a:xfrm>
            <a:off x="838200" y="5257800"/>
            <a:ext cx="3429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FFFF00"/>
                </a:solidFill>
              </a:rPr>
              <a:t>NRDC, based on Pacala and Socolow, Science 2004</a:t>
            </a:r>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7" descr="iStock_000002743134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5524500"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18" name="Picture 6" descr="iStock_000006381513Small"/>
          <p:cNvPicPr>
            <a:picLocks noChangeAspect="1" noChangeArrowheads="1"/>
          </p:cNvPicPr>
          <p:nvPr/>
        </p:nvPicPr>
        <p:blipFill>
          <a:blip r:embed="rId4">
            <a:extLst>
              <a:ext uri="{28A0092B-C50C-407E-A947-70E740481C1C}">
                <a14:useLocalDpi xmlns:a14="http://schemas.microsoft.com/office/drawing/2010/main" val="0"/>
              </a:ext>
            </a:extLst>
          </a:blip>
          <a:srcRect l="17201"/>
          <a:stretch>
            <a:fillRect/>
          </a:stretch>
        </p:blipFill>
        <p:spPr bwMode="auto">
          <a:xfrm>
            <a:off x="4572000" y="3181350"/>
            <a:ext cx="4572000"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19" name="Title 1"/>
          <p:cNvSpPr>
            <a:spLocks noGrp="1"/>
          </p:cNvSpPr>
          <p:nvPr>
            <p:ph type="title"/>
          </p:nvPr>
        </p:nvSpPr>
        <p:spPr>
          <a:xfrm>
            <a:off x="838200" y="0"/>
            <a:ext cx="3467100" cy="966788"/>
          </a:xfrm>
        </p:spPr>
        <p:txBody>
          <a:bodyPr/>
          <a:lstStyle/>
          <a:p>
            <a:pPr eaLnBrk="1" hangingPunct="1"/>
            <a:r>
              <a:rPr lang="en-US" sz="4000" dirty="0">
                <a:solidFill>
                  <a:srgbClr val="000000"/>
                </a:solidFill>
                <a:latin typeface="Times" charset="0"/>
                <a:ea typeface="ＭＳ Ｐゴシック" charset="0"/>
                <a:cs typeface="Times" charset="0"/>
              </a:rPr>
              <a:t>Instead of this</a:t>
            </a:r>
          </a:p>
        </p:txBody>
      </p:sp>
      <p:sp>
        <p:nvSpPr>
          <p:cNvPr id="137220" name="Title 1"/>
          <p:cNvSpPr txBox="1">
            <a:spLocks/>
          </p:cNvSpPr>
          <p:nvPr/>
        </p:nvSpPr>
        <p:spPr bwMode="auto">
          <a:xfrm>
            <a:off x="6172200" y="2209800"/>
            <a:ext cx="2743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4000">
                <a:solidFill>
                  <a:srgbClr val="000000"/>
                </a:solidFill>
                <a:latin typeface="Times" charset="0"/>
                <a:cs typeface="Times" charset="0"/>
              </a:rPr>
              <a:t>We get this</a:t>
            </a:r>
          </a:p>
        </p:txBody>
      </p:sp>
      <p:sp>
        <p:nvSpPr>
          <p:cNvPr id="13722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58381B4-446E-D84A-97A4-4471C277173E}" type="slidenum">
              <a:rPr lang="en-US" sz="1400">
                <a:latin typeface="Arial" charset="0"/>
              </a:rPr>
              <a:pPr/>
              <a:t>76</a:t>
            </a:fld>
            <a:endParaRPr lang="en-US" sz="140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Title 1"/>
          <p:cNvSpPr txBox="1">
            <a:spLocks/>
          </p:cNvSpPr>
          <p:nvPr/>
        </p:nvSpPr>
        <p:spPr bwMode="auto">
          <a:xfrm>
            <a:off x="6324600" y="2286000"/>
            <a:ext cx="2590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3700">
                <a:solidFill>
                  <a:srgbClr val="000000"/>
                </a:solidFill>
                <a:latin typeface="Times" charset="0"/>
                <a:cs typeface="Times" charset="0"/>
              </a:rPr>
              <a:t>We get this</a:t>
            </a:r>
          </a:p>
        </p:txBody>
      </p:sp>
      <p:pic>
        <p:nvPicPr>
          <p:cNvPr id="139266" name="Picture 6" descr="DVP4939676"/>
          <p:cNvPicPr>
            <a:picLocks noChangeAspect="1" noChangeArrowheads="1"/>
          </p:cNvPicPr>
          <p:nvPr/>
        </p:nvPicPr>
        <p:blipFill>
          <a:blip r:embed="rId3">
            <a:extLst>
              <a:ext uri="{28A0092B-C50C-407E-A947-70E740481C1C}">
                <a14:useLocalDpi xmlns:a14="http://schemas.microsoft.com/office/drawing/2010/main" val="0"/>
              </a:ext>
            </a:extLst>
          </a:blip>
          <a:srcRect t="31842" b="21497"/>
          <a:stretch>
            <a:fillRect/>
          </a:stretch>
        </p:blipFill>
        <p:spPr bwMode="auto">
          <a:xfrm>
            <a:off x="0" y="838200"/>
            <a:ext cx="522128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7" name="Picture 7" descr="BLP0010000"/>
          <p:cNvPicPr>
            <a:picLocks noChangeAspect="1" noChangeArrowheads="1"/>
          </p:cNvPicPr>
          <p:nvPr/>
        </p:nvPicPr>
        <p:blipFill>
          <a:blip r:embed="rId4">
            <a:extLst>
              <a:ext uri="{28A0092B-C50C-407E-A947-70E740481C1C}">
                <a14:useLocalDpi xmlns:a14="http://schemas.microsoft.com/office/drawing/2010/main" val="0"/>
              </a:ext>
            </a:extLst>
          </a:blip>
          <a:srcRect t="14909" r="7072" b="5569"/>
          <a:stretch>
            <a:fillRect/>
          </a:stretch>
        </p:blipFill>
        <p:spPr bwMode="auto">
          <a:xfrm>
            <a:off x="4572000" y="3200400"/>
            <a:ext cx="4572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8" name="Title 1"/>
          <p:cNvSpPr>
            <a:spLocks noGrp="1"/>
          </p:cNvSpPr>
          <p:nvPr>
            <p:ph type="title"/>
          </p:nvPr>
        </p:nvSpPr>
        <p:spPr>
          <a:xfrm>
            <a:off x="0" y="0"/>
            <a:ext cx="4114800" cy="838200"/>
          </a:xfrm>
        </p:spPr>
        <p:txBody>
          <a:bodyPr/>
          <a:lstStyle/>
          <a:p>
            <a:pPr algn="r" eaLnBrk="1" hangingPunct="1"/>
            <a:r>
              <a:rPr lang="en-US" sz="4000" dirty="0">
                <a:solidFill>
                  <a:srgbClr val="000000"/>
                </a:solidFill>
                <a:latin typeface="Times" charset="0"/>
                <a:ea typeface="ＭＳ Ｐゴシック" charset="0"/>
                <a:cs typeface="Times" charset="0"/>
              </a:rPr>
              <a:t>Instead of this</a:t>
            </a:r>
          </a:p>
        </p:txBody>
      </p:sp>
      <p:sp>
        <p:nvSpPr>
          <p:cNvPr id="13926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2DBAFA2-26E5-8741-A06C-9850B711DE87}" type="slidenum">
              <a:rPr lang="en-US" sz="1400">
                <a:latin typeface="Arial" charset="0"/>
              </a:rPr>
              <a:pPr/>
              <a:t>77</a:t>
            </a:fld>
            <a:endParaRPr lang="en-US" sz="140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1296B36-9620-1C45-8AE2-0AD674EF0937}" type="slidenum">
              <a:rPr lang="en-US" sz="1400">
                <a:latin typeface="Arial" charset="0"/>
              </a:rPr>
              <a:pPr/>
              <a:t>78</a:t>
            </a:fld>
            <a:endParaRPr lang="en-US" sz="1400">
              <a:latin typeface="Arial" charset="0"/>
            </a:endParaRPr>
          </a:p>
        </p:txBody>
      </p:sp>
      <p:pic>
        <p:nvPicPr>
          <p:cNvPr id="143362" name="Picture 2" descr="Cartoon what if it is all a hoax climate chan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0"/>
            <a:ext cx="1012825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0"/>
            <a:ext cx="67818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0"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2117BE8-E03B-184C-994F-487B2424FF18}" type="slidenum">
              <a:rPr lang="en-US" sz="1400">
                <a:latin typeface="Arial" charset="0"/>
              </a:rPr>
              <a:pPr/>
              <a:t>79</a:t>
            </a:fld>
            <a:endParaRPr lang="en-US" sz="140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8962269-BB53-8E41-9F98-DE33CCA3CED9}" type="slidenum">
              <a:rPr lang="en-US" sz="1400">
                <a:latin typeface="Arial" charset="0"/>
              </a:rPr>
              <a:pPr/>
              <a:t>8</a:t>
            </a:fld>
            <a:endParaRPr lang="en-US" sz="1400">
              <a:latin typeface="Arial" charset="0"/>
            </a:endParaRPr>
          </a:p>
        </p:txBody>
      </p:sp>
      <p:pic>
        <p:nvPicPr>
          <p:cNvPr id="2867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3408363"/>
            <a:ext cx="6096000" cy="34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0600" y="0"/>
            <a:ext cx="6553200" cy="351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Box 5"/>
          <p:cNvSpPr txBox="1">
            <a:spLocks noChangeArrowheads="1"/>
          </p:cNvSpPr>
          <p:nvPr/>
        </p:nvSpPr>
        <p:spPr bwMode="auto">
          <a:xfrm>
            <a:off x="7391400" y="3276600"/>
            <a:ext cx="17526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t>IPCC AR-5 SPM 27Sep2013, Fig 3</a:t>
            </a:r>
          </a:p>
          <a:p>
            <a:endParaRPr lang="en-US"/>
          </a:p>
        </p:txBody>
      </p:sp>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itle 1"/>
          <p:cNvSpPr>
            <a:spLocks noGrp="1"/>
          </p:cNvSpPr>
          <p:nvPr>
            <p:ph type="title"/>
          </p:nvPr>
        </p:nvSpPr>
        <p:spPr/>
        <p:txBody>
          <a:bodyPr/>
          <a:lstStyle/>
          <a:p>
            <a:r>
              <a:rPr lang="en-US" dirty="0">
                <a:latin typeface="Times New Roman" charset="0"/>
                <a:ea typeface="ＭＳ Ｐゴシック" charset="0"/>
                <a:cs typeface="ＭＳ Ｐゴシック" charset="0"/>
              </a:rPr>
              <a:t>Additional slides</a:t>
            </a:r>
          </a:p>
        </p:txBody>
      </p:sp>
      <p:sp>
        <p:nvSpPr>
          <p:cNvPr id="147458" name="Content Placeholder 2"/>
          <p:cNvSpPr>
            <a:spLocks noGrp="1"/>
          </p:cNvSpPr>
          <p:nvPr>
            <p:ph idx="1"/>
          </p:nvPr>
        </p:nvSpPr>
        <p:spPr/>
        <p:txBody>
          <a:bodyPr/>
          <a:lstStyle/>
          <a:p>
            <a:endParaRPr lang="en-US">
              <a:latin typeface="Arial" charset="0"/>
              <a:ea typeface="ＭＳ Ｐゴシック" charset="0"/>
              <a:cs typeface="ＭＳ Ｐゴシック" charset="0"/>
            </a:endParaRPr>
          </a:p>
        </p:txBody>
      </p:sp>
      <p:sp>
        <p:nvSpPr>
          <p:cNvPr id="147459"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0303355-DE25-1E47-9A06-5D15A84E4815}" type="slidenum">
              <a:rPr lang="en-US" sz="1400">
                <a:latin typeface="Arial" charset="0"/>
              </a:rPr>
              <a:pPr/>
              <a:t>80</a:t>
            </a:fld>
            <a:endParaRPr lang="en-US" sz="140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Title 1"/>
          <p:cNvSpPr>
            <a:spLocks noGrp="1"/>
          </p:cNvSpPr>
          <p:nvPr>
            <p:ph type="title"/>
          </p:nvPr>
        </p:nvSpPr>
        <p:spPr>
          <a:xfrm>
            <a:off x="838200" y="152400"/>
            <a:ext cx="8153400" cy="609600"/>
          </a:xfrm>
        </p:spPr>
        <p:txBody>
          <a:bodyPr/>
          <a:lstStyle/>
          <a:p>
            <a:r>
              <a:rPr lang="en-US" sz="3600" dirty="0">
                <a:latin typeface="Times New Roman" charset="0"/>
                <a:ea typeface="ＭＳ Ｐゴシック" charset="0"/>
                <a:cs typeface="ＭＳ Ｐゴシック" charset="0"/>
              </a:rPr>
              <a:t>UCSF School of Medicine </a:t>
            </a:r>
            <a:r>
              <a:rPr lang="en-US" sz="3600" dirty="0" smtClean="0">
                <a:latin typeface="Times New Roman" charset="0"/>
                <a:ea typeface="ＭＳ Ｐゴシック" charset="0"/>
                <a:cs typeface="ＭＳ Ｐゴシック" charset="0"/>
              </a:rPr>
              <a:t>Leadership on Healthcare Value</a:t>
            </a:r>
            <a:endParaRPr lang="en-US" sz="3600" dirty="0">
              <a:latin typeface="Times New Roman" charset="0"/>
              <a:ea typeface="ＭＳ Ｐゴシック" charset="0"/>
              <a:cs typeface="ＭＳ Ｐゴシック" charset="0"/>
            </a:endParaRPr>
          </a:p>
        </p:txBody>
      </p:sp>
      <p:sp>
        <p:nvSpPr>
          <p:cNvPr id="169986" name="Content Placeholder 2"/>
          <p:cNvSpPr>
            <a:spLocks noGrp="1"/>
          </p:cNvSpPr>
          <p:nvPr>
            <p:ph idx="1"/>
          </p:nvPr>
        </p:nvSpPr>
        <p:spPr>
          <a:xfrm>
            <a:off x="990600" y="1219200"/>
            <a:ext cx="7772400" cy="5638800"/>
          </a:xfrm>
        </p:spPr>
        <p:txBody>
          <a:bodyPr/>
          <a:lstStyle/>
          <a:p>
            <a:r>
              <a:rPr lang="en-US" sz="2800" dirty="0">
                <a:latin typeface="Arial" charset="0"/>
                <a:ea typeface="ＭＳ Ｐゴシック" charset="0"/>
                <a:cs typeface="ＭＳ Ｐゴシック" charset="0"/>
              </a:rPr>
              <a:t> </a:t>
            </a:r>
            <a:r>
              <a:rPr lang="ja-JP" altLang="en-US" sz="2800" dirty="0">
                <a:latin typeface="Arial" charset="0"/>
                <a:ea typeface="ＭＳ Ｐゴシック" charset="0"/>
                <a:cs typeface="ＭＳ Ｐゴシック" charset="0"/>
              </a:rPr>
              <a:t>“</a:t>
            </a:r>
            <a:r>
              <a:rPr lang="en-US" altLang="ja-JP" sz="2800" dirty="0">
                <a:latin typeface="Arial" charset="0"/>
                <a:ea typeface="ＭＳ Ｐゴシック" charset="0"/>
                <a:cs typeface="ＭＳ Ｐゴシック" charset="0"/>
              </a:rPr>
              <a:t>Choosing Wisely</a:t>
            </a:r>
            <a:r>
              <a:rPr lang="ja-JP" altLang="en-US" sz="2800" dirty="0">
                <a:latin typeface="Arial" charset="0"/>
                <a:ea typeface="ＭＳ Ｐゴシック" charset="0"/>
                <a:cs typeface="ＭＳ Ｐゴシック" charset="0"/>
              </a:rPr>
              <a:t>”</a:t>
            </a:r>
            <a:r>
              <a:rPr lang="en-US" altLang="ja-JP" sz="2800" dirty="0">
                <a:latin typeface="Arial" charset="0"/>
                <a:ea typeface="ＭＳ Ｐゴシック" charset="0"/>
                <a:cs typeface="ＭＳ Ｐゴシック" charset="0"/>
              </a:rPr>
              <a:t> campaign of the American Board of Internal Medicine</a:t>
            </a:r>
          </a:p>
          <a:p>
            <a:pPr lvl="1"/>
            <a:r>
              <a:rPr lang="en-US" dirty="0">
                <a:latin typeface="Arial" charset="0"/>
                <a:ea typeface="ＭＳ Ｐゴシック" charset="0"/>
              </a:rPr>
              <a:t>Catherine </a:t>
            </a:r>
            <a:r>
              <a:rPr lang="en-US" dirty="0" err="1">
                <a:latin typeface="Arial" charset="0"/>
                <a:ea typeface="ＭＳ Ｐゴシック" charset="0"/>
              </a:rPr>
              <a:t>Lucey</a:t>
            </a:r>
            <a:r>
              <a:rPr lang="en-US" dirty="0">
                <a:latin typeface="Arial" charset="0"/>
                <a:ea typeface="ＭＳ Ｐゴシック" charset="0"/>
              </a:rPr>
              <a:t>, Robert </a:t>
            </a:r>
            <a:r>
              <a:rPr lang="en-US" dirty="0" err="1">
                <a:latin typeface="Arial" charset="0"/>
                <a:ea typeface="ＭＳ Ｐゴシック" charset="0"/>
              </a:rPr>
              <a:t>Wachter</a:t>
            </a:r>
            <a:endParaRPr lang="en-US" dirty="0">
              <a:latin typeface="Arial" charset="0"/>
              <a:ea typeface="ＭＳ Ｐゴシック" charset="0"/>
            </a:endParaRPr>
          </a:p>
          <a:p>
            <a:r>
              <a:rPr lang="ja-JP" altLang="en-US" sz="2800" dirty="0">
                <a:latin typeface="Arial" charset="0"/>
                <a:ea typeface="ＭＳ Ｐゴシック" charset="0"/>
                <a:cs typeface="ＭＳ Ｐゴシック" charset="0"/>
              </a:rPr>
              <a:t>“</a:t>
            </a:r>
            <a:r>
              <a:rPr lang="en-US" altLang="ja-JP" sz="2800" dirty="0">
                <a:latin typeface="Arial" charset="0"/>
                <a:ea typeface="ＭＳ Ｐゴシック" charset="0"/>
                <a:cs typeface="ＭＳ Ｐゴシック" charset="0"/>
              </a:rPr>
              <a:t>Less is More</a:t>
            </a:r>
            <a:r>
              <a:rPr lang="ja-JP" altLang="en-US" sz="2800" dirty="0">
                <a:latin typeface="Arial" charset="0"/>
                <a:ea typeface="ＭＳ Ｐゴシック" charset="0"/>
                <a:cs typeface="ＭＳ Ｐゴシック" charset="0"/>
              </a:rPr>
              <a:t>”</a:t>
            </a:r>
            <a:r>
              <a:rPr lang="en-US" altLang="ja-JP" sz="2800" dirty="0">
                <a:latin typeface="Arial" charset="0"/>
                <a:ea typeface="ＭＳ Ｐゴシック" charset="0"/>
                <a:cs typeface="ＭＳ Ｐゴシック" charset="0"/>
              </a:rPr>
              <a:t> in the Archives of Internal Medicine</a:t>
            </a:r>
          </a:p>
          <a:p>
            <a:pPr lvl="1"/>
            <a:r>
              <a:rPr lang="en-US" dirty="0">
                <a:latin typeface="Arial" charset="0"/>
                <a:ea typeface="ＭＳ Ｐゴシック" charset="0"/>
              </a:rPr>
              <a:t>Rita </a:t>
            </a:r>
            <a:r>
              <a:rPr lang="en-US" dirty="0" err="1">
                <a:latin typeface="Arial" charset="0"/>
                <a:ea typeface="ＭＳ Ｐゴシック" charset="0"/>
              </a:rPr>
              <a:t>Redberg</a:t>
            </a:r>
            <a:r>
              <a:rPr lang="en-US" dirty="0">
                <a:latin typeface="Arial" charset="0"/>
                <a:ea typeface="ＭＳ Ｐゴシック" charset="0"/>
              </a:rPr>
              <a:t> and </a:t>
            </a:r>
            <a:r>
              <a:rPr lang="en-US" dirty="0" err="1">
                <a:latin typeface="Arial" charset="0"/>
                <a:ea typeface="ＭＳ Ｐゴシック" charset="0"/>
              </a:rPr>
              <a:t>Deboray</a:t>
            </a:r>
            <a:r>
              <a:rPr lang="en-US" dirty="0">
                <a:latin typeface="Arial" charset="0"/>
                <a:ea typeface="ＭＳ Ｐゴシック" charset="0"/>
              </a:rPr>
              <a:t> Grady</a:t>
            </a:r>
          </a:p>
          <a:p>
            <a:r>
              <a:rPr lang="en-US" sz="2800" dirty="0">
                <a:latin typeface="Arial" charset="0"/>
                <a:ea typeface="ＭＳ Ｐゴシック" charset="0"/>
                <a:cs typeface="ＭＳ Ｐゴシック" charset="0"/>
              </a:rPr>
              <a:t>American College of Physicians </a:t>
            </a:r>
            <a:r>
              <a:rPr lang="ja-JP" altLang="en-US" sz="2800" dirty="0">
                <a:latin typeface="Arial" charset="0"/>
                <a:ea typeface="ＭＳ Ｐゴシック" charset="0"/>
                <a:cs typeface="ＭＳ Ｐゴシック" charset="0"/>
              </a:rPr>
              <a:t>“</a:t>
            </a:r>
            <a:r>
              <a:rPr lang="en-US" altLang="ja-JP" sz="2800" dirty="0">
                <a:latin typeface="Arial" charset="0"/>
                <a:ea typeface="ＭＳ Ｐゴシック" charset="0"/>
                <a:cs typeface="ＭＳ Ｐゴシック" charset="0"/>
              </a:rPr>
              <a:t>High Value Cost Conscious Care</a:t>
            </a:r>
            <a:r>
              <a:rPr lang="ja-JP" altLang="en-US" sz="2800" dirty="0">
                <a:latin typeface="Arial" charset="0"/>
                <a:ea typeface="ＭＳ Ｐゴシック" charset="0"/>
                <a:cs typeface="ＭＳ Ｐゴシック" charset="0"/>
              </a:rPr>
              <a:t>”</a:t>
            </a:r>
            <a:r>
              <a:rPr lang="en-US" altLang="ja-JP" sz="2800" dirty="0">
                <a:latin typeface="Arial" charset="0"/>
                <a:ea typeface="ＭＳ Ｐゴシック" charset="0"/>
                <a:cs typeface="ＭＳ Ｐゴシック" charset="0"/>
              </a:rPr>
              <a:t> initiative</a:t>
            </a:r>
          </a:p>
          <a:p>
            <a:pPr lvl="1"/>
            <a:r>
              <a:rPr lang="en-US" dirty="0">
                <a:latin typeface="Arial" charset="0"/>
                <a:ea typeface="ＭＳ Ｐゴシック" charset="0"/>
              </a:rPr>
              <a:t>Molly Cooke, Christopher </a:t>
            </a:r>
            <a:r>
              <a:rPr lang="en-US" dirty="0" err="1">
                <a:latin typeface="Arial" charset="0"/>
                <a:ea typeface="ＭＳ Ｐゴシック" charset="0"/>
              </a:rPr>
              <a:t>Moriates</a:t>
            </a:r>
            <a:endParaRPr lang="en-US" dirty="0">
              <a:latin typeface="Arial" charset="0"/>
              <a:ea typeface="ＭＳ Ｐゴシック" charset="0"/>
            </a:endParaRPr>
          </a:p>
          <a:p>
            <a:r>
              <a:rPr lang="en-US" sz="2800" dirty="0">
                <a:latin typeface="Arial" charset="0"/>
                <a:ea typeface="ＭＳ Ｐゴシック" charset="0"/>
                <a:cs typeface="ＭＳ Ｐゴシック" charset="0"/>
              </a:rPr>
              <a:t>CTSI Center for Healthcare Value</a:t>
            </a:r>
          </a:p>
          <a:p>
            <a:pPr lvl="1"/>
            <a:r>
              <a:rPr lang="en-US" dirty="0">
                <a:latin typeface="Arial" charset="0"/>
                <a:ea typeface="ＭＳ Ｐゴシック" charset="0"/>
              </a:rPr>
              <a:t>Adams Dudley, George </a:t>
            </a:r>
            <a:r>
              <a:rPr lang="en-US" dirty="0" err="1" smtClean="0">
                <a:latin typeface="Arial" charset="0"/>
                <a:ea typeface="ＭＳ Ｐゴシック" charset="0"/>
              </a:rPr>
              <a:t>Sawaya</a:t>
            </a:r>
            <a:endParaRPr lang="en-US" dirty="0">
              <a:latin typeface="Arial" charset="0"/>
              <a:ea typeface="ＭＳ Ｐゴシック" charset="0"/>
              <a:cs typeface="ＭＳ Ｐゴシック" charset="0"/>
            </a:endParaRPr>
          </a:p>
        </p:txBody>
      </p:sp>
      <p:sp>
        <p:nvSpPr>
          <p:cNvPr id="169987"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C36A850-91FE-B34A-8D80-0AEBCAEEE254}" type="slidenum">
              <a:rPr lang="en-US" sz="1400">
                <a:latin typeface="Arial" charset="0"/>
              </a:rPr>
              <a:pPr/>
              <a:t>81</a:t>
            </a:fld>
            <a:endParaRPr lang="en-US" sz="1400">
              <a:latin typeface="Arial" charset="0"/>
            </a:endParaRPr>
          </a:p>
        </p:txBody>
      </p:sp>
    </p:spTree>
    <p:extLst>
      <p:ext uri="{BB962C8B-B14F-4D97-AF65-F5344CB8AC3E}">
        <p14:creationId xmlns:p14="http://schemas.microsoft.com/office/powerpoint/2010/main" val="2497706451"/>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Title 1"/>
          <p:cNvSpPr>
            <a:spLocks noGrp="1"/>
          </p:cNvSpPr>
          <p:nvPr>
            <p:ph type="title"/>
          </p:nvPr>
        </p:nvSpPr>
        <p:spPr>
          <a:xfrm>
            <a:off x="1066800" y="0"/>
            <a:ext cx="7772400" cy="533400"/>
          </a:xfrm>
        </p:spPr>
        <p:txBody>
          <a:bodyPr/>
          <a:lstStyle/>
          <a:p>
            <a:r>
              <a:rPr lang="en-US" sz="3200">
                <a:latin typeface="Times New Roman" charset="0"/>
                <a:ea typeface="ＭＳ Ｐゴシック" charset="0"/>
                <a:cs typeface="ＭＳ Ｐゴシック" charset="0"/>
              </a:rPr>
              <a:t>References and Resources</a:t>
            </a:r>
          </a:p>
        </p:txBody>
      </p:sp>
      <p:graphicFrame>
        <p:nvGraphicFramePr>
          <p:cNvPr id="148482" name="Object 2"/>
          <p:cNvGraphicFramePr>
            <a:graphicFrameLocks noChangeAspect="1"/>
          </p:cNvGraphicFramePr>
          <p:nvPr/>
        </p:nvGraphicFramePr>
        <p:xfrm>
          <a:off x="914400" y="685800"/>
          <a:ext cx="8229600" cy="6172200"/>
        </p:xfrm>
        <a:graphic>
          <a:graphicData uri="http://schemas.openxmlformats.org/presentationml/2006/ole">
            <mc:AlternateContent xmlns:mc="http://schemas.openxmlformats.org/markup-compatibility/2006">
              <mc:Choice xmlns:v="urn:schemas-microsoft-com:vml" Requires="v">
                <p:oleObj spid="_x0000_s148538" name="Document" r:id="rId4" imgW="21942857" imgH="16457143" progId="Word.Document.12">
                  <p:link updateAutomatic="1"/>
                </p:oleObj>
              </mc:Choice>
              <mc:Fallback>
                <p:oleObj name="Document" r:id="rId4" imgW="21942857" imgH="16457143" progId="Word.Document.12">
                  <p:link updateAutomatic="1"/>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685800"/>
                        <a:ext cx="8229600"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148483"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81763" y="4191000"/>
            <a:ext cx="2662237"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47D2339-785B-E244-9D93-6A0FAE2BDAD7}" type="slidenum">
              <a:rPr lang="en-US" sz="1400">
                <a:latin typeface="Arial" charset="0"/>
              </a:rPr>
              <a:pPr/>
              <a:t>82</a:t>
            </a:fld>
            <a:endParaRPr lang="en-US" sz="140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le 1"/>
          <p:cNvSpPr>
            <a:spLocks noGrp="1"/>
          </p:cNvSpPr>
          <p:nvPr>
            <p:ph type="title"/>
          </p:nvPr>
        </p:nvSpPr>
        <p:spPr>
          <a:xfrm>
            <a:off x="990600" y="304800"/>
            <a:ext cx="7772400" cy="1143000"/>
          </a:xfrm>
        </p:spPr>
        <p:txBody>
          <a:bodyPr/>
          <a:lstStyle/>
          <a:p>
            <a:r>
              <a:rPr lang="en-US">
                <a:latin typeface="Times New Roman" charset="0"/>
                <a:ea typeface="ＭＳ Ｐゴシック" charset="0"/>
                <a:cs typeface="ＭＳ Ｐゴシック" charset="0"/>
              </a:rPr>
              <a:t>Cheat Neutral</a:t>
            </a:r>
          </a:p>
        </p:txBody>
      </p:sp>
      <p:pic>
        <p:nvPicPr>
          <p:cNvPr id="150530" name="Picture 3" descr="Screen shot 2011-04-02 at 6.29.25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7315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1"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343F853-C2B7-0849-B7AA-4AEF49AB00F7}" type="slidenum">
              <a:rPr lang="en-US" sz="1400">
                <a:latin typeface="Arial" charset="0"/>
              </a:rPr>
              <a:pPr/>
              <a:t>83</a:t>
            </a:fld>
            <a:endParaRPr lang="en-US" sz="1400">
              <a:latin typeface="Arial"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p:cNvSpPr>
            <a:spLocks noGrp="1" noChangeArrowheads="1"/>
          </p:cNvSpPr>
          <p:nvPr>
            <p:ph type="title" idx="4294967295"/>
          </p:nvPr>
        </p:nvSpPr>
        <p:spPr>
          <a:xfrm>
            <a:off x="1066800" y="0"/>
            <a:ext cx="7772400" cy="533400"/>
          </a:xfrm>
        </p:spPr>
        <p:txBody>
          <a:bodyPr/>
          <a:lstStyle/>
          <a:p>
            <a:r>
              <a:rPr lang="en-US" sz="4000">
                <a:latin typeface="Times New Roman" charset="0"/>
                <a:ea typeface="ＭＳ Ｐゴシック" charset="0"/>
                <a:cs typeface="ＭＳ Ｐゴシック" charset="0"/>
              </a:rPr>
              <a:t>Carbon Offsets Controversies</a:t>
            </a:r>
          </a:p>
        </p:txBody>
      </p:sp>
      <p:sp>
        <p:nvSpPr>
          <p:cNvPr id="155651" name="Rectangle 3"/>
          <p:cNvSpPr>
            <a:spLocks noGrp="1" noChangeArrowheads="1"/>
          </p:cNvSpPr>
          <p:nvPr>
            <p:ph type="body" idx="4294967295"/>
          </p:nvPr>
        </p:nvSpPr>
        <p:spPr>
          <a:xfrm>
            <a:off x="1066800" y="762000"/>
            <a:ext cx="7772400" cy="5486400"/>
          </a:xfrm>
        </p:spPr>
        <p:txBody>
          <a:bodyPr/>
          <a:lstStyle/>
          <a:p>
            <a:pPr>
              <a:lnSpc>
                <a:spcPct val="90000"/>
              </a:lnSpc>
            </a:pPr>
            <a:r>
              <a:rPr lang="ja-JP" altLang="en-US" sz="2400" b="1" dirty="0" smtClean="0">
                <a:latin typeface="Arial" charset="0"/>
                <a:ea typeface="ＭＳ Ｐゴシック" charset="0"/>
                <a:cs typeface="ＭＳ Ｐゴシック" charset="0"/>
              </a:rPr>
              <a:t>“</a:t>
            </a:r>
            <a:r>
              <a:rPr lang="en-US" altLang="ja-JP" sz="2400" b="1" dirty="0">
                <a:latin typeface="Arial" charset="0"/>
                <a:ea typeface="ＭＳ Ｐゴシック" charset="0"/>
                <a:cs typeface="ＭＳ Ｐゴシック" charset="0"/>
              </a:rPr>
              <a:t>What is Cheat Offsetting?</a:t>
            </a:r>
            <a:br>
              <a:rPr lang="en-US" altLang="ja-JP" sz="2400" b="1" dirty="0">
                <a:latin typeface="Arial" charset="0"/>
                <a:ea typeface="ＭＳ Ｐゴシック" charset="0"/>
                <a:cs typeface="ＭＳ Ｐゴシック" charset="0"/>
              </a:rPr>
            </a:br>
            <a:r>
              <a:rPr lang="en-US" altLang="ja-JP" sz="2400" dirty="0">
                <a:latin typeface="Arial" charset="0"/>
                <a:ea typeface="ＭＳ Ｐゴシック" charset="0"/>
                <a:cs typeface="ＭＳ Ｐゴシック" charset="0"/>
              </a:rPr>
              <a:t>When you cheat on your partner you add to the heartbreak, pain and jealousy in the atmosphere. </a:t>
            </a:r>
            <a:r>
              <a:rPr lang="en-US" altLang="ja-JP" sz="2400" dirty="0" err="1">
                <a:latin typeface="Arial" charset="0"/>
                <a:ea typeface="ＭＳ Ｐゴシック" charset="0"/>
                <a:cs typeface="ＭＳ Ｐゴシック" charset="0"/>
              </a:rPr>
              <a:t>Cheatneutral</a:t>
            </a:r>
            <a:r>
              <a:rPr lang="en-US" altLang="ja-JP" sz="2400" dirty="0">
                <a:latin typeface="Arial" charset="0"/>
                <a:ea typeface="ＭＳ Ｐゴシック" charset="0"/>
                <a:cs typeface="ＭＳ Ｐゴシック" charset="0"/>
              </a:rPr>
              <a:t> offsets your cheating by funding someone else to be faithful and NOT cheat. This neutralises the pain and unhappy emotion and leaves you with a clear conscience.</a:t>
            </a:r>
          </a:p>
          <a:p>
            <a:pPr>
              <a:lnSpc>
                <a:spcPct val="90000"/>
              </a:lnSpc>
            </a:pPr>
            <a:r>
              <a:rPr lang="ja-JP" altLang="en-US" sz="2400" b="1" dirty="0">
                <a:latin typeface="Arial" charset="0"/>
                <a:ea typeface="ＭＳ Ｐゴシック" charset="0"/>
                <a:cs typeface="ＭＳ Ｐゴシック" charset="0"/>
              </a:rPr>
              <a:t>“</a:t>
            </a:r>
            <a:r>
              <a:rPr lang="en-US" altLang="ja-JP" sz="2400" b="1" dirty="0">
                <a:latin typeface="Arial" charset="0"/>
                <a:ea typeface="ＭＳ Ｐゴシック" charset="0"/>
                <a:cs typeface="ＭＳ Ｐゴシック" charset="0"/>
              </a:rPr>
              <a:t>Can I offset all my cheating?</a:t>
            </a:r>
          </a:p>
          <a:p>
            <a:pPr lvl="1">
              <a:lnSpc>
                <a:spcPct val="90000"/>
              </a:lnSpc>
              <a:buFontTx/>
              <a:buNone/>
            </a:pPr>
            <a:r>
              <a:rPr lang="en-US" sz="2400" dirty="0">
                <a:latin typeface="Arial" charset="0"/>
                <a:ea typeface="ＭＳ Ｐゴシック" charset="0"/>
              </a:rPr>
              <a:t>	First you should look at ways of reducing your cheating. Once you've done this you can use </a:t>
            </a:r>
            <a:r>
              <a:rPr lang="en-US" sz="2400" dirty="0" err="1">
                <a:latin typeface="Arial" charset="0"/>
                <a:ea typeface="ＭＳ Ｐゴシック" charset="0"/>
              </a:rPr>
              <a:t>Cheatneutral</a:t>
            </a:r>
            <a:r>
              <a:rPr lang="en-US" sz="2400" dirty="0">
                <a:latin typeface="Arial" charset="0"/>
                <a:ea typeface="ＭＳ Ｐゴシック" charset="0"/>
              </a:rPr>
              <a:t> to offset the remaining, unavoidable cheating.</a:t>
            </a:r>
            <a:r>
              <a:rPr lang="ja-JP" altLang="en-US" sz="2400" dirty="0">
                <a:latin typeface="Arial" charset="0"/>
                <a:ea typeface="ＭＳ Ｐゴシック" charset="0"/>
              </a:rPr>
              <a:t>”</a:t>
            </a:r>
            <a:endParaRPr lang="en-US" sz="2400" dirty="0">
              <a:latin typeface="Arial" charset="0"/>
              <a:ea typeface="ＭＳ Ｐゴシック" charset="0"/>
            </a:endParaRPr>
          </a:p>
        </p:txBody>
      </p:sp>
      <p:sp>
        <p:nvSpPr>
          <p:cNvPr id="155652" name="Rectangle 4"/>
          <p:cNvSpPr>
            <a:spLocks noChangeArrowheads="1"/>
          </p:cNvSpPr>
          <p:nvPr/>
        </p:nvSpPr>
        <p:spPr bwMode="auto">
          <a:xfrm>
            <a:off x="1143000" y="6400800"/>
            <a:ext cx="5957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 http://www.cheatneutral.com  accessed 6/2/10 </a:t>
            </a:r>
          </a:p>
        </p:txBody>
      </p:sp>
      <p:sp>
        <p:nvSpPr>
          <p:cNvPr id="15258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F7A0DF0-1FD8-BF4B-85E6-C626A7488108}" type="slidenum">
              <a:rPr lang="en-US" sz="1400">
                <a:latin typeface="Arial" charset="0"/>
              </a:rPr>
              <a:pPr/>
              <a:t>84</a:t>
            </a:fld>
            <a:endParaRPr lang="en-US" sz="1400">
              <a:latin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565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565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5651">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565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1" grpId="0" build="p"/>
      <p:bldP spid="155652"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ChangeArrowheads="1"/>
          </p:cNvSpPr>
          <p:nvPr>
            <p:ph type="title"/>
          </p:nvPr>
        </p:nvSpPr>
        <p:spPr>
          <a:xfrm>
            <a:off x="1143000" y="304800"/>
            <a:ext cx="7772400" cy="609600"/>
          </a:xfrm>
        </p:spPr>
        <p:txBody>
          <a:bodyPr/>
          <a:lstStyle/>
          <a:p>
            <a:r>
              <a:rPr lang="en-US" sz="4000" dirty="0">
                <a:latin typeface="Times New Roman" charset="0"/>
                <a:ea typeface="ＭＳ Ｐゴシック" charset="0"/>
                <a:cs typeface="ＭＳ Ｐゴシック" charset="0"/>
              </a:rPr>
              <a:t>Carbon Offsets: Evaluation</a:t>
            </a:r>
          </a:p>
        </p:txBody>
      </p:sp>
      <p:sp>
        <p:nvSpPr>
          <p:cNvPr id="156674" name="Rectangle 3"/>
          <p:cNvSpPr>
            <a:spLocks noGrp="1" noChangeArrowheads="1"/>
          </p:cNvSpPr>
          <p:nvPr>
            <p:ph type="body" idx="1"/>
          </p:nvPr>
        </p:nvSpPr>
        <p:spPr>
          <a:xfrm>
            <a:off x="1066800" y="1219200"/>
            <a:ext cx="7772400" cy="4114800"/>
          </a:xfrm>
        </p:spPr>
        <p:txBody>
          <a:bodyPr/>
          <a:lstStyle/>
          <a:p>
            <a:r>
              <a:rPr lang="en-US" dirty="0">
                <a:latin typeface="Arial" charset="0"/>
                <a:ea typeface="ＭＳ Ｐゴシック" charset="0"/>
                <a:cs typeface="ＭＳ Ｐゴシック" charset="0"/>
              </a:rPr>
              <a:t>Certification</a:t>
            </a:r>
          </a:p>
          <a:p>
            <a:pPr lvl="1"/>
            <a:r>
              <a:rPr lang="en-US" dirty="0">
                <a:latin typeface="Arial" charset="0"/>
                <a:ea typeface="ＭＳ Ｐゴシック" charset="0"/>
              </a:rPr>
              <a:t>Do independent auditors verify claims?</a:t>
            </a:r>
          </a:p>
          <a:p>
            <a:pPr lvl="1"/>
            <a:r>
              <a:rPr lang="ja-JP" altLang="en-US" dirty="0">
                <a:latin typeface="Arial" charset="0"/>
                <a:ea typeface="ＭＳ Ｐゴシック" charset="0"/>
              </a:rPr>
              <a:t>“</a:t>
            </a:r>
            <a:r>
              <a:rPr lang="en-US" altLang="ja-JP" dirty="0">
                <a:latin typeface="Arial" charset="0"/>
                <a:ea typeface="ＭＳ Ｐゴシック" charset="0"/>
              </a:rPr>
              <a:t>Gold</a:t>
            </a:r>
            <a:r>
              <a:rPr lang="ja-JP" altLang="en-US" dirty="0">
                <a:latin typeface="Arial" charset="0"/>
                <a:ea typeface="ＭＳ Ｐゴシック" charset="0"/>
              </a:rPr>
              <a:t>”</a:t>
            </a:r>
            <a:r>
              <a:rPr lang="en-US" altLang="ja-JP" dirty="0">
                <a:latin typeface="Arial" charset="0"/>
                <a:ea typeface="ＭＳ Ｐゴシック" charset="0"/>
              </a:rPr>
              <a:t> standard toughest</a:t>
            </a:r>
          </a:p>
          <a:p>
            <a:r>
              <a:rPr lang="en-US" dirty="0" err="1">
                <a:latin typeface="Arial" charset="0"/>
                <a:ea typeface="ＭＳ Ｐゴシック" charset="0"/>
                <a:cs typeface="ＭＳ Ｐゴシック" charset="0"/>
              </a:rPr>
              <a:t>Additionality</a:t>
            </a:r>
            <a:endParaRPr lang="en-US" dirty="0">
              <a:latin typeface="Arial" charset="0"/>
              <a:ea typeface="ＭＳ Ｐゴシック" charset="0"/>
              <a:cs typeface="ＭＳ Ｐゴシック" charset="0"/>
            </a:endParaRPr>
          </a:p>
          <a:p>
            <a:pPr lvl="1"/>
            <a:r>
              <a:rPr lang="en-US" dirty="0">
                <a:latin typeface="Arial" charset="0"/>
                <a:ea typeface="ＭＳ Ｐゴシック" charset="0"/>
              </a:rPr>
              <a:t>Could the project have happened anyway?</a:t>
            </a:r>
          </a:p>
          <a:p>
            <a:pPr lvl="1"/>
            <a:r>
              <a:rPr lang="en-US" dirty="0">
                <a:latin typeface="Arial" charset="0"/>
                <a:ea typeface="ＭＳ Ｐゴシック" charset="0"/>
              </a:rPr>
              <a:t>Economic viability</a:t>
            </a:r>
          </a:p>
          <a:p>
            <a:pPr lvl="2"/>
            <a:r>
              <a:rPr lang="en-US" dirty="0">
                <a:latin typeface="Arial" charset="0"/>
                <a:ea typeface="ＭＳ Ｐゴシック" charset="0"/>
              </a:rPr>
              <a:t>Irony: generating energy from methane capture reduces </a:t>
            </a:r>
            <a:r>
              <a:rPr lang="ja-JP" altLang="en-US" dirty="0">
                <a:latin typeface="Arial" charset="0"/>
                <a:ea typeface="ＭＳ Ｐゴシック" charset="0"/>
              </a:rPr>
              <a:t>“</a:t>
            </a:r>
            <a:r>
              <a:rPr lang="en-US" altLang="ja-JP" dirty="0" err="1">
                <a:latin typeface="Arial" charset="0"/>
                <a:ea typeface="ＭＳ Ｐゴシック" charset="0"/>
              </a:rPr>
              <a:t>additionality</a:t>
            </a:r>
            <a:r>
              <a:rPr lang="ja-JP" altLang="en-US" dirty="0">
                <a:latin typeface="Arial" charset="0"/>
                <a:ea typeface="ＭＳ Ｐゴシック" charset="0"/>
              </a:rPr>
              <a:t>”</a:t>
            </a:r>
            <a:r>
              <a:rPr lang="en-US" altLang="ja-JP" dirty="0">
                <a:latin typeface="Arial" charset="0"/>
                <a:ea typeface="ＭＳ Ｐゴシック" charset="0"/>
              </a:rPr>
              <a:t> because the project becomes more economically viable</a:t>
            </a:r>
            <a:endParaRPr lang="en-US" dirty="0">
              <a:latin typeface="Arial" charset="0"/>
              <a:ea typeface="ＭＳ Ｐゴシック" charset="0"/>
            </a:endParaRPr>
          </a:p>
        </p:txBody>
      </p:sp>
      <p:sp>
        <p:nvSpPr>
          <p:cNvPr id="156675"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1694746-F7D1-144B-BFFF-D8CB4C5BD7EB}" type="slidenum">
              <a:rPr lang="en-US" sz="1400">
                <a:latin typeface="Arial" charset="0"/>
              </a:rPr>
              <a:pPr/>
              <a:t>85</a:t>
            </a:fld>
            <a:endParaRPr lang="en-US" sz="1400">
              <a:latin typeface="Arial" charset="0"/>
            </a:endParaRPr>
          </a:p>
        </p:txBody>
      </p:sp>
    </p:spTree>
    <p:extLst>
      <p:ext uri="{BB962C8B-B14F-4D97-AF65-F5344CB8AC3E}">
        <p14:creationId xmlns:p14="http://schemas.microsoft.com/office/powerpoint/2010/main" val="2375171959"/>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2"/>
          <p:cNvSpPr>
            <a:spLocks noGrp="1" noChangeArrowheads="1"/>
          </p:cNvSpPr>
          <p:nvPr>
            <p:ph type="title"/>
          </p:nvPr>
        </p:nvSpPr>
        <p:spPr>
          <a:xfrm>
            <a:off x="990600" y="152400"/>
            <a:ext cx="7772400" cy="609600"/>
          </a:xfrm>
        </p:spPr>
        <p:txBody>
          <a:bodyPr/>
          <a:lstStyle/>
          <a:p>
            <a:r>
              <a:rPr lang="en-US" sz="4000" dirty="0">
                <a:latin typeface="Times New Roman" charset="0"/>
                <a:ea typeface="ＭＳ Ｐゴシック" charset="0"/>
                <a:cs typeface="ＭＳ Ｐゴシック" charset="0"/>
              </a:rPr>
              <a:t>Costs of Carbon Offsets</a:t>
            </a:r>
          </a:p>
        </p:txBody>
      </p:sp>
      <p:sp>
        <p:nvSpPr>
          <p:cNvPr id="158722" name="Rectangle 3"/>
          <p:cNvSpPr>
            <a:spLocks noGrp="1" noChangeArrowheads="1"/>
          </p:cNvSpPr>
          <p:nvPr>
            <p:ph type="body" sz="half" idx="1"/>
          </p:nvPr>
        </p:nvSpPr>
        <p:spPr>
          <a:xfrm>
            <a:off x="1066800" y="914400"/>
            <a:ext cx="7742238" cy="990600"/>
          </a:xfrm>
        </p:spPr>
        <p:txBody>
          <a:bodyPr/>
          <a:lstStyle/>
          <a:p>
            <a:r>
              <a:rPr lang="en-US" sz="2800">
                <a:latin typeface="Arial" charset="0"/>
                <a:ea typeface="ＭＳ Ｐゴシック" charset="0"/>
                <a:cs typeface="ＭＳ Ｐゴシック" charset="0"/>
              </a:rPr>
              <a:t>Marked variability in price for a clear conscience:</a:t>
            </a:r>
          </a:p>
          <a:p>
            <a:endParaRPr lang="en-US" sz="2800">
              <a:latin typeface="Arial" charset="0"/>
              <a:ea typeface="ＭＳ Ｐゴシック" charset="0"/>
              <a:cs typeface="ＭＳ Ｐゴシック" charset="0"/>
            </a:endParaRPr>
          </a:p>
          <a:p>
            <a:endParaRPr lang="en-US" sz="2800">
              <a:latin typeface="Arial" charset="0"/>
              <a:ea typeface="ＭＳ Ｐゴシック" charset="0"/>
              <a:cs typeface="ＭＳ Ｐゴシック" charset="0"/>
            </a:endParaRPr>
          </a:p>
          <a:p>
            <a:endParaRPr lang="en-US" sz="2800">
              <a:latin typeface="Arial" charset="0"/>
              <a:ea typeface="ＭＳ Ｐゴシック" charset="0"/>
              <a:cs typeface="ＭＳ Ｐゴシック" charset="0"/>
            </a:endParaRPr>
          </a:p>
          <a:p>
            <a:endParaRPr lang="en-US" sz="2800">
              <a:latin typeface="Arial" charset="0"/>
              <a:ea typeface="ＭＳ Ｐゴシック" charset="0"/>
              <a:cs typeface="ＭＳ Ｐゴシック" charset="0"/>
            </a:endParaRPr>
          </a:p>
          <a:p>
            <a:endParaRPr lang="en-US" sz="2800">
              <a:latin typeface="Arial" charset="0"/>
              <a:ea typeface="ＭＳ Ｐゴシック" charset="0"/>
              <a:cs typeface="ＭＳ Ｐゴシック" charset="0"/>
            </a:endParaRPr>
          </a:p>
          <a:p>
            <a:endParaRPr lang="en-US" sz="2800">
              <a:latin typeface="Arial" charset="0"/>
              <a:ea typeface="ＭＳ Ｐゴシック" charset="0"/>
              <a:cs typeface="ＭＳ Ｐゴシック" charset="0"/>
            </a:endParaRPr>
          </a:p>
          <a:p>
            <a:r>
              <a:rPr lang="en-US" sz="2800">
                <a:latin typeface="Arial" charset="0"/>
                <a:ea typeface="ＭＳ Ｐゴシック" charset="0"/>
                <a:cs typeface="ＭＳ Ｐゴシック" charset="0"/>
              </a:rPr>
              <a:t>Cost in same range as the value of frequent flier miles</a:t>
            </a:r>
          </a:p>
        </p:txBody>
      </p:sp>
      <p:sp>
        <p:nvSpPr>
          <p:cNvPr id="158723" name="Text Box 239"/>
          <p:cNvSpPr txBox="1">
            <a:spLocks noChangeArrowheads="1"/>
          </p:cNvSpPr>
          <p:nvPr/>
        </p:nvSpPr>
        <p:spPr bwMode="auto">
          <a:xfrm>
            <a:off x="1295400" y="6019800"/>
            <a:ext cx="693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t>All websites accessed 1/28/08, based on 4838 miles</a:t>
            </a:r>
          </a:p>
        </p:txBody>
      </p:sp>
      <p:graphicFrame>
        <p:nvGraphicFramePr>
          <p:cNvPr id="158724" name="Object 2"/>
          <p:cNvGraphicFramePr>
            <a:graphicFrameLocks noGrp="1" noChangeAspect="1"/>
          </p:cNvGraphicFramePr>
          <p:nvPr>
            <p:ph sz="half" idx="2"/>
          </p:nvPr>
        </p:nvGraphicFramePr>
        <p:xfrm>
          <a:off x="1074738" y="2198688"/>
          <a:ext cx="7832725" cy="2409825"/>
        </p:xfrm>
        <a:graphic>
          <a:graphicData uri="http://schemas.openxmlformats.org/presentationml/2006/ole">
            <mc:AlternateContent xmlns:mc="http://schemas.openxmlformats.org/markup-compatibility/2006">
              <mc:Choice xmlns:v="urn:schemas-microsoft-com:vml" Requires="v">
                <p:oleObj spid="_x0000_s158779" name="Worksheet" r:id="rId4" imgW="16507937" imgH="5079365" progId="Excel.Sheet.8">
                  <p:embed/>
                </p:oleObj>
              </mc:Choice>
              <mc:Fallback>
                <p:oleObj name="Worksheet" r:id="rId4" imgW="16507937" imgH="5079365" progId="Excel.Shee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4738" y="2198688"/>
                        <a:ext cx="7832725" cy="240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5872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72AE732-FA5F-0B4F-ABEC-E1DA7E679994}" type="slidenum">
              <a:rPr lang="en-US" sz="1400">
                <a:latin typeface="Arial" charset="0"/>
              </a:rPr>
              <a:pPr/>
              <a:t>86</a:t>
            </a:fld>
            <a:endParaRPr lang="en-US" sz="140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Title 1"/>
          <p:cNvSpPr>
            <a:spLocks noGrp="1"/>
          </p:cNvSpPr>
          <p:nvPr>
            <p:ph type="title"/>
          </p:nvPr>
        </p:nvSpPr>
        <p:spPr>
          <a:xfrm>
            <a:off x="1143000" y="0"/>
            <a:ext cx="7772400" cy="609600"/>
          </a:xfrm>
        </p:spPr>
        <p:txBody>
          <a:bodyPr/>
          <a:lstStyle/>
          <a:p>
            <a:r>
              <a:rPr lang="en-US">
                <a:latin typeface="Times New Roman" charset="0"/>
                <a:ea typeface="ＭＳ Ｐゴシック" charset="0"/>
                <a:cs typeface="ＭＳ Ｐゴシック" charset="0"/>
              </a:rPr>
              <a:t>Natural Catastrophes Worldwide </a:t>
            </a:r>
          </a:p>
        </p:txBody>
      </p:sp>
      <p:pic>
        <p:nvPicPr>
          <p:cNvPr id="161794" name="Picture 3" descr="Natural catastrophes worldwide 1980-201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93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5"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78DB06B-5200-1D4E-BCE5-C8741F4947F2}" type="slidenum">
              <a:rPr lang="en-US" sz="1400">
                <a:latin typeface="Arial" charset="0"/>
              </a:rPr>
              <a:pPr/>
              <a:t>87</a:t>
            </a:fld>
            <a:endParaRPr lang="en-US" sz="140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1CE157E-0BC6-0C42-92EF-CFFCB5F2AFB9}" type="slidenum">
              <a:rPr lang="en-US" sz="1400">
                <a:latin typeface="Arial" charset="0"/>
              </a:rPr>
              <a:pPr/>
              <a:t>88</a:t>
            </a:fld>
            <a:endParaRPr lang="en-US" sz="1400">
              <a:latin typeface="Arial" charset="0"/>
            </a:endParaRPr>
          </a:p>
        </p:txBody>
      </p:sp>
      <p:pic>
        <p:nvPicPr>
          <p:cNvPr id="16793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24013"/>
            <a:ext cx="9299575" cy="523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9" name="Title 4"/>
          <p:cNvSpPr>
            <a:spLocks noGrp="1"/>
          </p:cNvSpPr>
          <p:nvPr>
            <p:ph type="title" idx="4294967295"/>
          </p:nvPr>
        </p:nvSpPr>
        <p:spPr>
          <a:xfrm>
            <a:off x="1066800" y="152400"/>
            <a:ext cx="7772400" cy="1143000"/>
          </a:xfrm>
        </p:spPr>
        <p:txBody>
          <a:bodyPr/>
          <a:lstStyle/>
          <a:p>
            <a:r>
              <a:rPr lang="en-US">
                <a:latin typeface="Times New Roman" charset="0"/>
                <a:ea typeface="ＭＳ Ｐゴシック" charset="0"/>
                <a:cs typeface="ＭＳ Ｐゴシック" charset="0"/>
              </a:rPr>
              <a:t>Cumulative carbon emissions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Title 1"/>
          <p:cNvSpPr>
            <a:spLocks noGrp="1"/>
          </p:cNvSpPr>
          <p:nvPr>
            <p:ph type="title"/>
          </p:nvPr>
        </p:nvSpPr>
        <p:spPr>
          <a:xfrm>
            <a:off x="838200" y="152400"/>
            <a:ext cx="8153400" cy="609600"/>
          </a:xfrm>
        </p:spPr>
        <p:txBody>
          <a:bodyPr/>
          <a:lstStyle/>
          <a:p>
            <a:r>
              <a:rPr lang="en-US" sz="3600">
                <a:latin typeface="Times New Roman" charset="0"/>
                <a:ea typeface="ＭＳ Ｐゴシック" charset="0"/>
                <a:cs typeface="ＭＳ Ｐゴシック" charset="0"/>
              </a:rPr>
              <a:t>UCSF School of Medicine Leadership</a:t>
            </a:r>
          </a:p>
        </p:txBody>
      </p:sp>
      <p:sp>
        <p:nvSpPr>
          <p:cNvPr id="169986" name="Content Placeholder 2"/>
          <p:cNvSpPr>
            <a:spLocks noGrp="1"/>
          </p:cNvSpPr>
          <p:nvPr>
            <p:ph idx="1"/>
          </p:nvPr>
        </p:nvSpPr>
        <p:spPr>
          <a:xfrm>
            <a:off x="990600" y="990600"/>
            <a:ext cx="7772400" cy="5638800"/>
          </a:xfrm>
        </p:spPr>
        <p:txBody>
          <a:bodyPr/>
          <a:lstStyle/>
          <a:p>
            <a:r>
              <a:rPr lang="en-US" sz="2800">
                <a:latin typeface="Arial" charset="0"/>
                <a:ea typeface="ＭＳ Ｐゴシック" charset="0"/>
                <a:cs typeface="ＭＳ Ｐゴシック" charset="0"/>
              </a:rPr>
              <a:t> </a:t>
            </a:r>
            <a:r>
              <a:rPr lang="ja-JP" altLang="en-US" sz="2800">
                <a:latin typeface="Arial" charset="0"/>
                <a:ea typeface="ＭＳ Ｐゴシック" charset="0"/>
                <a:cs typeface="ＭＳ Ｐゴシック" charset="0"/>
              </a:rPr>
              <a:t>“</a:t>
            </a:r>
            <a:r>
              <a:rPr lang="en-US" altLang="ja-JP" sz="2800">
                <a:latin typeface="Arial" charset="0"/>
                <a:ea typeface="ＭＳ Ｐゴシック" charset="0"/>
                <a:cs typeface="ＭＳ Ｐゴシック" charset="0"/>
              </a:rPr>
              <a:t>Choosing Wisely</a:t>
            </a:r>
            <a:r>
              <a:rPr lang="ja-JP" altLang="en-US" sz="2800">
                <a:latin typeface="Arial" charset="0"/>
                <a:ea typeface="ＭＳ Ｐゴシック" charset="0"/>
                <a:cs typeface="ＭＳ Ｐゴシック" charset="0"/>
              </a:rPr>
              <a:t>”</a:t>
            </a:r>
            <a:r>
              <a:rPr lang="en-US" altLang="ja-JP" sz="2800">
                <a:latin typeface="Arial" charset="0"/>
                <a:ea typeface="ＭＳ Ｐゴシック" charset="0"/>
                <a:cs typeface="ＭＳ Ｐゴシック" charset="0"/>
              </a:rPr>
              <a:t> campaign of the American Board of Internal Medicine</a:t>
            </a:r>
          </a:p>
          <a:p>
            <a:pPr lvl="1"/>
            <a:r>
              <a:rPr lang="en-US">
                <a:latin typeface="Arial" charset="0"/>
                <a:ea typeface="ＭＳ Ｐゴシック" charset="0"/>
              </a:rPr>
              <a:t>Catherine Lucey, Robert Wachter</a:t>
            </a:r>
          </a:p>
          <a:p>
            <a:r>
              <a:rPr lang="ja-JP" altLang="en-US" sz="2800">
                <a:latin typeface="Arial" charset="0"/>
                <a:ea typeface="ＭＳ Ｐゴシック" charset="0"/>
                <a:cs typeface="ＭＳ Ｐゴシック" charset="0"/>
              </a:rPr>
              <a:t>“</a:t>
            </a:r>
            <a:r>
              <a:rPr lang="en-US" altLang="ja-JP" sz="2800">
                <a:latin typeface="Arial" charset="0"/>
                <a:ea typeface="ＭＳ Ｐゴシック" charset="0"/>
                <a:cs typeface="ＭＳ Ｐゴシック" charset="0"/>
              </a:rPr>
              <a:t>Less is More</a:t>
            </a:r>
            <a:r>
              <a:rPr lang="ja-JP" altLang="en-US" sz="2800">
                <a:latin typeface="Arial" charset="0"/>
                <a:ea typeface="ＭＳ Ｐゴシック" charset="0"/>
                <a:cs typeface="ＭＳ Ｐゴシック" charset="0"/>
              </a:rPr>
              <a:t>”</a:t>
            </a:r>
            <a:r>
              <a:rPr lang="en-US" altLang="ja-JP" sz="2800">
                <a:latin typeface="Arial" charset="0"/>
                <a:ea typeface="ＭＳ Ｐゴシック" charset="0"/>
                <a:cs typeface="ＭＳ Ｐゴシック" charset="0"/>
              </a:rPr>
              <a:t> in the Archives of Internal Medicine</a:t>
            </a:r>
          </a:p>
          <a:p>
            <a:pPr lvl="1"/>
            <a:r>
              <a:rPr lang="en-US">
                <a:latin typeface="Arial" charset="0"/>
                <a:ea typeface="ＭＳ Ｐゴシック" charset="0"/>
              </a:rPr>
              <a:t>Rita Redberg and Deboray Grady</a:t>
            </a:r>
          </a:p>
          <a:p>
            <a:r>
              <a:rPr lang="en-US" sz="2800">
                <a:latin typeface="Arial" charset="0"/>
                <a:ea typeface="ＭＳ Ｐゴシック" charset="0"/>
                <a:cs typeface="ＭＳ Ｐゴシック" charset="0"/>
              </a:rPr>
              <a:t>American College of Physicians </a:t>
            </a:r>
            <a:r>
              <a:rPr lang="ja-JP" altLang="en-US" sz="2800">
                <a:latin typeface="Arial" charset="0"/>
                <a:ea typeface="ＭＳ Ｐゴシック" charset="0"/>
                <a:cs typeface="ＭＳ Ｐゴシック" charset="0"/>
              </a:rPr>
              <a:t>“</a:t>
            </a:r>
            <a:r>
              <a:rPr lang="en-US" altLang="ja-JP" sz="2800">
                <a:latin typeface="Arial" charset="0"/>
                <a:ea typeface="ＭＳ Ｐゴシック" charset="0"/>
                <a:cs typeface="ＭＳ Ｐゴシック" charset="0"/>
              </a:rPr>
              <a:t>High Value Cost Conscious Care</a:t>
            </a:r>
            <a:r>
              <a:rPr lang="ja-JP" altLang="en-US" sz="2800">
                <a:latin typeface="Arial" charset="0"/>
                <a:ea typeface="ＭＳ Ｐゴシック" charset="0"/>
                <a:cs typeface="ＭＳ Ｐゴシック" charset="0"/>
              </a:rPr>
              <a:t>”</a:t>
            </a:r>
            <a:r>
              <a:rPr lang="en-US" altLang="ja-JP" sz="2800">
                <a:latin typeface="Arial" charset="0"/>
                <a:ea typeface="ＭＳ Ｐゴシック" charset="0"/>
                <a:cs typeface="ＭＳ Ｐゴシック" charset="0"/>
              </a:rPr>
              <a:t> initiative</a:t>
            </a:r>
          </a:p>
          <a:p>
            <a:pPr lvl="1"/>
            <a:r>
              <a:rPr lang="en-US">
                <a:latin typeface="Arial" charset="0"/>
                <a:ea typeface="ＭＳ Ｐゴシック" charset="0"/>
              </a:rPr>
              <a:t>Molly Cooke, Christopher Moriates</a:t>
            </a:r>
          </a:p>
          <a:p>
            <a:r>
              <a:rPr lang="en-US" sz="2800">
                <a:latin typeface="Arial" charset="0"/>
                <a:ea typeface="ＭＳ Ｐゴシック" charset="0"/>
                <a:cs typeface="ＭＳ Ｐゴシック" charset="0"/>
              </a:rPr>
              <a:t>CTSI Center for Healthcare Value</a:t>
            </a:r>
          </a:p>
          <a:p>
            <a:pPr lvl="1"/>
            <a:r>
              <a:rPr lang="en-US">
                <a:latin typeface="Arial" charset="0"/>
                <a:ea typeface="ＭＳ Ｐゴシック" charset="0"/>
              </a:rPr>
              <a:t>Adams Dudley, George Sawaya, Chris Moriates</a:t>
            </a:r>
          </a:p>
          <a:p>
            <a:endParaRPr lang="en-US">
              <a:latin typeface="Arial" charset="0"/>
              <a:ea typeface="ＭＳ Ｐゴシック" charset="0"/>
              <a:cs typeface="ＭＳ Ｐゴシック" charset="0"/>
            </a:endParaRPr>
          </a:p>
        </p:txBody>
      </p:sp>
      <p:sp>
        <p:nvSpPr>
          <p:cNvPr id="169987"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C36A850-91FE-B34A-8D80-0AEBCAEEE254}" type="slidenum">
              <a:rPr lang="en-US" sz="1400">
                <a:latin typeface="Arial" charset="0"/>
              </a:rPr>
              <a:pPr/>
              <a:t>89</a:t>
            </a:fld>
            <a:endParaRPr lang="en-US" sz="140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a:xfrm>
            <a:off x="1173163" y="228600"/>
            <a:ext cx="7772400" cy="1371600"/>
          </a:xfrm>
        </p:spPr>
        <p:txBody>
          <a:bodyPr/>
          <a:lstStyle/>
          <a:p>
            <a:pPr eaLnBrk="1" hangingPunct="1"/>
            <a:r>
              <a:rPr lang="en-US" dirty="0" smtClean="0">
                <a:latin typeface="Corbel" charset="0"/>
                <a:ea typeface="ＭＳ Ｐゴシック" charset="0"/>
                <a:cs typeface="ＭＳ Ｐゴシック" charset="0"/>
              </a:rPr>
              <a:t>More </a:t>
            </a:r>
            <a:r>
              <a:rPr lang="en-US" dirty="0">
                <a:latin typeface="Corbel" charset="0"/>
                <a:ea typeface="ＭＳ Ｐゴシック" charset="0"/>
                <a:cs typeface="ＭＳ Ｐゴシック" charset="0"/>
              </a:rPr>
              <a:t>extreme climate events, not just gradual warming</a:t>
            </a:r>
            <a:endParaRPr lang="en-US" dirty="0">
              <a:latin typeface="Times New Roman" charset="0"/>
              <a:ea typeface="ＭＳ Ｐゴシック" charset="0"/>
              <a:cs typeface="ＭＳ Ｐゴシック" charset="0"/>
            </a:endParaRPr>
          </a:p>
        </p:txBody>
      </p:sp>
      <p:sp>
        <p:nvSpPr>
          <p:cNvPr id="30722" name="Content Placeholder 2"/>
          <p:cNvSpPr>
            <a:spLocks noGrp="1"/>
          </p:cNvSpPr>
          <p:nvPr>
            <p:ph idx="1"/>
          </p:nvPr>
        </p:nvSpPr>
        <p:spPr>
          <a:xfrm>
            <a:off x="990600" y="2286000"/>
            <a:ext cx="3581400" cy="1981200"/>
          </a:xfrm>
        </p:spPr>
        <p:txBody>
          <a:bodyPr/>
          <a:lstStyle/>
          <a:p>
            <a:pPr eaLnBrk="1" hangingPunct="1"/>
            <a:r>
              <a:rPr lang="en-US" dirty="0">
                <a:latin typeface="Arial" charset="0"/>
                <a:ea typeface="ＭＳ Ｐゴシック" charset="0"/>
                <a:cs typeface="ＭＳ Ｐゴシック" charset="0"/>
              </a:rPr>
              <a:t> These cause most of the death and destruction</a:t>
            </a:r>
          </a:p>
        </p:txBody>
      </p:sp>
      <p:sp>
        <p:nvSpPr>
          <p:cNvPr id="3072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6BD0E74-232B-0A46-8CD2-D42057C21921}" type="slidenum">
              <a:rPr lang="en-US" sz="1400">
                <a:latin typeface="Arial" charset="0"/>
              </a:rPr>
              <a:pPr/>
              <a:t>9</a:t>
            </a:fld>
            <a:endParaRPr lang="en-US" sz="1400">
              <a:latin typeface="Arial" charset="0"/>
            </a:endParaRPr>
          </a:p>
        </p:txBody>
      </p:sp>
      <p:pic>
        <p:nvPicPr>
          <p:cNvPr id="3072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419600"/>
            <a:ext cx="3886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4343400"/>
            <a:ext cx="420052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1981200"/>
            <a:ext cx="3702050"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E564F1F-5029-5C4F-8564-335C4CDF8BAB}" type="slidenum">
              <a:rPr lang="en-US" sz="1400">
                <a:latin typeface="Arial" charset="0"/>
              </a:rPr>
              <a:pPr/>
              <a:t>90</a:t>
            </a:fld>
            <a:endParaRPr lang="en-US" sz="1400">
              <a:latin typeface="Arial" charset="0"/>
            </a:endParaRPr>
          </a:p>
        </p:txBody>
      </p:sp>
      <p:pic>
        <p:nvPicPr>
          <p:cNvPr id="17101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9875"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AF44A84-26B4-3E40-AD8D-99B15F76B3A7}" type="slidenum">
              <a:rPr lang="en-US" sz="1400">
                <a:latin typeface="Arial" charset="0"/>
              </a:rPr>
              <a:pPr/>
              <a:t>91</a:t>
            </a:fld>
            <a:endParaRPr lang="en-US" sz="1400">
              <a:latin typeface="Arial" charset="0"/>
            </a:endParaRPr>
          </a:p>
        </p:txBody>
      </p:sp>
      <p:sp>
        <p:nvSpPr>
          <p:cNvPr id="173058" name="Title 1"/>
          <p:cNvSpPr>
            <a:spLocks noGrp="1"/>
          </p:cNvSpPr>
          <p:nvPr>
            <p:ph type="title"/>
          </p:nvPr>
        </p:nvSpPr>
        <p:spPr>
          <a:xfrm>
            <a:off x="1143000" y="0"/>
            <a:ext cx="7772400" cy="762000"/>
          </a:xfrm>
        </p:spPr>
        <p:txBody>
          <a:bodyPr/>
          <a:lstStyle/>
          <a:p>
            <a:r>
              <a:rPr lang="en-US" sz="3200">
                <a:latin typeface="Times New Roman" charset="0"/>
                <a:ea typeface="ＭＳ Ｐゴシック" charset="0"/>
                <a:cs typeface="ＭＳ Ｐゴシック" charset="0"/>
              </a:rPr>
              <a:t>Possible Temperature Changes*</a:t>
            </a:r>
          </a:p>
        </p:txBody>
      </p:sp>
      <p:sp>
        <p:nvSpPr>
          <p:cNvPr id="7" name="Content Placeholder 6"/>
          <p:cNvSpPr>
            <a:spLocks noGrp="1"/>
          </p:cNvSpPr>
          <p:nvPr>
            <p:ph idx="1"/>
          </p:nvPr>
        </p:nvSpPr>
        <p:spPr>
          <a:xfrm>
            <a:off x="1143000" y="1752600"/>
            <a:ext cx="7772400" cy="3429000"/>
          </a:xfrm>
        </p:spPr>
        <p:txBody>
          <a:bodyPr/>
          <a:lstStyle/>
          <a:p>
            <a:pPr>
              <a:defRPr/>
            </a:pPr>
            <a:endParaRPr lang="en-US" dirty="0" smtClean="0"/>
          </a:p>
          <a:p>
            <a:pPr>
              <a:defRPr/>
            </a:pPr>
            <a:endParaRPr lang="en-US" dirty="0" smtClean="0"/>
          </a:p>
          <a:p>
            <a:pPr>
              <a:defRPr/>
            </a:pPr>
            <a:endParaRPr lang="en-US" dirty="0" smtClean="0"/>
          </a:p>
          <a:p>
            <a:pPr>
              <a:defRPr/>
            </a:pPr>
            <a:endParaRPr lang="en-US" dirty="0" smtClean="0"/>
          </a:p>
          <a:p>
            <a:pPr>
              <a:defRPr/>
            </a:pPr>
            <a:endParaRPr lang="en-US" dirty="0" smtClean="0"/>
          </a:p>
          <a:p>
            <a:pPr>
              <a:defRPr/>
            </a:pPr>
            <a:endParaRPr lang="en-US" dirty="0" smtClean="0"/>
          </a:p>
          <a:p>
            <a:pPr marL="0" indent="0">
              <a:buFont typeface="Monotype Sorts" charset="0"/>
              <a:buNone/>
              <a:defRPr/>
            </a:pPr>
            <a:endParaRPr lang="en-US" dirty="0" smtClean="0"/>
          </a:p>
          <a:p>
            <a:pPr>
              <a:defRPr/>
            </a:pPr>
            <a:r>
              <a:rPr lang="en-US" sz="2400" dirty="0" smtClean="0"/>
              <a:t>Source: Intergovernmental Panel on Climate Change (IPCC) 2014 Synthesis Report</a:t>
            </a:r>
          </a:p>
          <a:p>
            <a:pPr>
              <a:defRPr/>
            </a:pPr>
            <a:endParaRPr lang="en-US" dirty="0" smtClean="0"/>
          </a:p>
          <a:p>
            <a:pPr>
              <a:defRPr/>
            </a:pPr>
            <a:endParaRPr lang="en-US" dirty="0" smtClean="0"/>
          </a:p>
          <a:p>
            <a:pPr>
              <a:defRPr/>
            </a:pPr>
            <a:endParaRPr lang="en-US" dirty="0" smtClean="0"/>
          </a:p>
          <a:p>
            <a:pPr>
              <a:defRPr/>
            </a:pPr>
            <a:endParaRPr lang="en-US" dirty="0" smtClean="0"/>
          </a:p>
        </p:txBody>
      </p:sp>
      <p:pic>
        <p:nvPicPr>
          <p:cNvPr id="173060" name="Picture 2" descr="Screenshot 2016-07-31 19.36.56.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9144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4FDD10C-2BB9-C540-B5D1-D350F1D9A2E1}" type="slidenum">
              <a:rPr lang="en-US" sz="1400">
                <a:latin typeface="Arial" charset="0"/>
              </a:rPr>
              <a:pPr/>
              <a:t>92</a:t>
            </a:fld>
            <a:endParaRPr lang="en-US" sz="1400">
              <a:latin typeface="Arial" charset="0"/>
            </a:endParaRPr>
          </a:p>
        </p:txBody>
      </p:sp>
      <p:pic>
        <p:nvPicPr>
          <p:cNvPr id="175106" name="Picture 5" descr="Screenshot 2016-07-31 19.11.49.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685800"/>
            <a:ext cx="7924800" cy="439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7" name="Title 1"/>
          <p:cNvSpPr>
            <a:spLocks noGrp="1"/>
          </p:cNvSpPr>
          <p:nvPr>
            <p:ph type="title"/>
          </p:nvPr>
        </p:nvSpPr>
        <p:spPr>
          <a:xfrm>
            <a:off x="1143000" y="0"/>
            <a:ext cx="7772400" cy="762000"/>
          </a:xfrm>
        </p:spPr>
        <p:txBody>
          <a:bodyPr/>
          <a:lstStyle/>
          <a:p>
            <a:r>
              <a:rPr lang="en-US" sz="3200">
                <a:latin typeface="Times New Roman" charset="0"/>
                <a:ea typeface="ＭＳ Ｐゴシック" charset="0"/>
                <a:cs typeface="ＭＳ Ｐゴシック" charset="0"/>
              </a:rPr>
              <a:t>Sea Level Rise under IPCC AR-5 Scenarios</a:t>
            </a:r>
          </a:p>
        </p:txBody>
      </p:sp>
      <p:sp>
        <p:nvSpPr>
          <p:cNvPr id="7" name="Content Placeholder 6"/>
          <p:cNvSpPr>
            <a:spLocks noGrp="1"/>
          </p:cNvSpPr>
          <p:nvPr>
            <p:ph idx="1"/>
          </p:nvPr>
        </p:nvSpPr>
        <p:spPr/>
        <p:txBody>
          <a:bodyPr/>
          <a:lstStyle/>
          <a:p>
            <a:pPr>
              <a:defRPr/>
            </a:pPr>
            <a:endParaRPr lang="en-US" dirty="0" smtClean="0"/>
          </a:p>
          <a:p>
            <a:pPr>
              <a:defRPr/>
            </a:pPr>
            <a:endParaRPr lang="en-US" dirty="0" smtClean="0"/>
          </a:p>
          <a:p>
            <a:pPr>
              <a:defRPr/>
            </a:pPr>
            <a:endParaRPr lang="en-US" dirty="0" smtClean="0"/>
          </a:p>
          <a:p>
            <a:pPr>
              <a:defRPr/>
            </a:pPr>
            <a:endParaRPr lang="en-US" dirty="0" smtClean="0"/>
          </a:p>
          <a:p>
            <a:pPr>
              <a:defRPr/>
            </a:pPr>
            <a:endParaRPr lang="en-US" dirty="0" smtClean="0"/>
          </a:p>
          <a:p>
            <a:pPr marL="0" indent="0">
              <a:buFont typeface="Monotype Sorts" charset="0"/>
              <a:buNone/>
              <a:defRPr/>
            </a:pPr>
            <a:endParaRPr lang="en-US" dirty="0" smtClean="0"/>
          </a:p>
          <a:p>
            <a:pPr>
              <a:defRPr/>
            </a:pPr>
            <a:r>
              <a:rPr lang="en-US" sz="2400" dirty="0" smtClean="0"/>
              <a:t>RCP *(= Representative Concentration Pathway) 2.6: Stringent mitigation scenario</a:t>
            </a:r>
          </a:p>
          <a:p>
            <a:pPr>
              <a:defRPr/>
            </a:pPr>
            <a:r>
              <a:rPr lang="en-US" sz="2400" dirty="0" smtClean="0"/>
              <a:t>RCP 6.0, 8.5: Business as usual</a:t>
            </a:r>
            <a:endParaRPr lang="en-US" sz="2400"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 y="0"/>
            <a:ext cx="89487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algn="ctr" eaLnBrk="0" fontAlgn="base" hangingPunct="0">
              <a:spcBef>
                <a:spcPct val="20000"/>
              </a:spcBef>
              <a:spcAft>
                <a:spcPct val="0"/>
              </a:spcAft>
              <a:buFont typeface="Monotype Sorts" charset="0"/>
              <a:buChar char="•"/>
              <a:defRPr kumimoji="1" sz="2400">
                <a:solidFill>
                  <a:schemeClr val="tx1"/>
                </a:solidFill>
                <a:latin typeface="Arial" charset="0"/>
                <a:ea typeface="ＭＳ Ｐゴシック" charset="0"/>
              </a:defRPr>
            </a:lvl6pPr>
            <a:lvl7pPr marL="2971800" indent="-228600" algn="ctr" eaLnBrk="0" fontAlgn="base" hangingPunct="0">
              <a:spcBef>
                <a:spcPct val="20000"/>
              </a:spcBef>
              <a:spcAft>
                <a:spcPct val="0"/>
              </a:spcAft>
              <a:buFont typeface="Monotype Sorts" charset="0"/>
              <a:buChar char="•"/>
              <a:defRPr kumimoji="1" sz="2400">
                <a:solidFill>
                  <a:schemeClr val="tx1"/>
                </a:solidFill>
                <a:latin typeface="Arial" charset="0"/>
                <a:ea typeface="ＭＳ Ｐゴシック" charset="0"/>
              </a:defRPr>
            </a:lvl7pPr>
            <a:lvl8pPr marL="3429000" indent="-228600" algn="ctr" eaLnBrk="0" fontAlgn="base" hangingPunct="0">
              <a:spcBef>
                <a:spcPct val="20000"/>
              </a:spcBef>
              <a:spcAft>
                <a:spcPct val="0"/>
              </a:spcAft>
              <a:buFont typeface="Monotype Sorts" charset="0"/>
              <a:buChar char="•"/>
              <a:defRPr kumimoji="1" sz="2400">
                <a:solidFill>
                  <a:schemeClr val="tx1"/>
                </a:solidFill>
                <a:latin typeface="Arial" charset="0"/>
                <a:ea typeface="ＭＳ Ｐゴシック" charset="0"/>
              </a:defRPr>
            </a:lvl8pPr>
            <a:lvl9pPr marL="3886200" indent="-228600" algn="ctr" eaLnBrk="0" fontAlgn="base" hangingPunct="0">
              <a:spcBef>
                <a:spcPct val="20000"/>
              </a:spcBef>
              <a:spcAft>
                <a:spcPct val="0"/>
              </a:spcAft>
              <a:buFont typeface="Monotype Sorts" charset="0"/>
              <a:buChar char="•"/>
              <a:defRPr kumimoji="1" sz="2400">
                <a:solidFill>
                  <a:schemeClr val="tx1"/>
                </a:solidFill>
                <a:latin typeface="Arial" charset="0"/>
                <a:ea typeface="ＭＳ Ｐゴシック" charset="0"/>
              </a:defRPr>
            </a:lvl9pPr>
          </a:lstStyle>
          <a:p>
            <a:fld id="{70EFEF6D-DF6D-A247-AD20-C02C3DF90115}" type="slidenum">
              <a:rPr kumimoji="0" lang="en-US" sz="1400"/>
              <a:pPr/>
              <a:t>93</a:t>
            </a:fld>
            <a:endParaRPr kumimoji="0" lang="en-US" sz="1400"/>
          </a:p>
        </p:txBody>
      </p:sp>
    </p:spTree>
    <p:extLst>
      <p:ext uri="{BB962C8B-B14F-4D97-AF65-F5344CB8AC3E}">
        <p14:creationId xmlns:p14="http://schemas.microsoft.com/office/powerpoint/2010/main" val="136607909"/>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ChangeArrowheads="1"/>
          </p:cNvSpPr>
          <p:nvPr>
            <p:ph type="title"/>
          </p:nvPr>
        </p:nvSpPr>
        <p:spPr>
          <a:xfrm>
            <a:off x="1143000" y="152400"/>
            <a:ext cx="7772400" cy="457200"/>
          </a:xfrm>
        </p:spPr>
        <p:txBody>
          <a:bodyPr/>
          <a:lstStyle/>
          <a:p>
            <a:r>
              <a:rPr lang="en-US" sz="4000">
                <a:latin typeface="Times New Roman" charset="0"/>
                <a:ea typeface="ＭＳ Ｐゴシック" charset="0"/>
                <a:cs typeface="ＭＳ Ｐゴシック" charset="0"/>
              </a:rPr>
              <a:t>Carbon footprint of your food*</a:t>
            </a:r>
          </a:p>
        </p:txBody>
      </p:sp>
      <p:sp>
        <p:nvSpPr>
          <p:cNvPr id="92162" name="Rectangle 3"/>
          <p:cNvSpPr>
            <a:spLocks noGrp="1" noChangeArrowheads="1"/>
          </p:cNvSpPr>
          <p:nvPr>
            <p:ph type="body" idx="1"/>
          </p:nvPr>
        </p:nvSpPr>
        <p:spPr>
          <a:xfrm>
            <a:off x="990600" y="838200"/>
            <a:ext cx="4648200" cy="4876800"/>
          </a:xfrm>
        </p:spPr>
        <p:txBody>
          <a:bodyPr/>
          <a:lstStyle/>
          <a:p>
            <a:r>
              <a:rPr lang="en-US" sz="2800">
                <a:latin typeface="Arial" charset="0"/>
                <a:ea typeface="ＭＳ Ｐゴシック" charset="0"/>
                <a:cs typeface="ＭＳ Ｐゴシック" charset="0"/>
              </a:rPr>
              <a:t>Livestock contribution to global warming: 18% of global greenhouse gases</a:t>
            </a:r>
          </a:p>
          <a:p>
            <a:pPr lvl="1"/>
            <a:r>
              <a:rPr lang="en-US" sz="2400">
                <a:latin typeface="Arial" charset="0"/>
                <a:ea typeface="ＭＳ Ｐゴシック" charset="0"/>
              </a:rPr>
              <a:t>Deforestation</a:t>
            </a:r>
          </a:p>
          <a:p>
            <a:pPr lvl="1"/>
            <a:r>
              <a:rPr lang="en-US" sz="2400">
                <a:latin typeface="Arial" charset="0"/>
                <a:ea typeface="ＭＳ Ｐゴシック" charset="0"/>
              </a:rPr>
              <a:t>N</a:t>
            </a:r>
            <a:r>
              <a:rPr lang="en-US" sz="2400" baseline="-25000">
                <a:latin typeface="Arial" charset="0"/>
                <a:ea typeface="ＭＳ Ｐゴシック" charset="0"/>
              </a:rPr>
              <a:t>2</a:t>
            </a:r>
            <a:r>
              <a:rPr lang="en-US" sz="2400">
                <a:latin typeface="Arial" charset="0"/>
                <a:ea typeface="ＭＳ Ｐゴシック" charset="0"/>
              </a:rPr>
              <a:t>O: 296 x CO</a:t>
            </a:r>
            <a:r>
              <a:rPr lang="en-US" sz="2400" baseline="-25000">
                <a:latin typeface="Arial" charset="0"/>
                <a:ea typeface="ＭＳ Ｐゴシック" charset="0"/>
              </a:rPr>
              <a:t>2</a:t>
            </a:r>
            <a:r>
              <a:rPr lang="en-US" sz="2400">
                <a:latin typeface="Arial" charset="0"/>
                <a:ea typeface="ＭＳ Ｐゴシック" charset="0"/>
              </a:rPr>
              <a:t> Global Warming Potential (GWP)</a:t>
            </a:r>
          </a:p>
          <a:p>
            <a:pPr lvl="1"/>
            <a:r>
              <a:rPr lang="en-US" sz="2400">
                <a:latin typeface="Arial" charset="0"/>
                <a:ea typeface="ＭＳ Ｐゴシック" charset="0"/>
              </a:rPr>
              <a:t>CH</a:t>
            </a:r>
            <a:r>
              <a:rPr lang="en-US" sz="2400" baseline="-25000">
                <a:latin typeface="Arial" charset="0"/>
                <a:ea typeface="ＭＳ Ｐゴシック" charset="0"/>
              </a:rPr>
              <a:t>4</a:t>
            </a:r>
            <a:r>
              <a:rPr lang="en-US" sz="2400">
                <a:latin typeface="Arial" charset="0"/>
                <a:ea typeface="ＭＳ Ｐゴシック" charset="0"/>
              </a:rPr>
              <a:t>: 23 x CO</a:t>
            </a:r>
            <a:r>
              <a:rPr lang="en-US" sz="2400" baseline="-25000">
                <a:latin typeface="Arial" charset="0"/>
                <a:ea typeface="ＭＳ Ｐゴシック" charset="0"/>
              </a:rPr>
              <a:t>2</a:t>
            </a:r>
            <a:r>
              <a:rPr lang="en-US" sz="2400">
                <a:latin typeface="Arial" charset="0"/>
                <a:ea typeface="ＭＳ Ｐゴシック" charset="0"/>
              </a:rPr>
              <a:t> GWP</a:t>
            </a:r>
            <a:endParaRPr lang="en-US" sz="2400" baseline="-25000">
              <a:latin typeface="Arial" charset="0"/>
              <a:ea typeface="ＭＳ Ｐゴシック" charset="0"/>
            </a:endParaRPr>
          </a:p>
          <a:p>
            <a:pPr lvl="1"/>
            <a:r>
              <a:rPr lang="en-US" sz="2400">
                <a:latin typeface="Arial" charset="0"/>
                <a:ea typeface="ＭＳ Ｐゴシック" charset="0"/>
              </a:rPr>
              <a:t>Increasing steeply</a:t>
            </a:r>
          </a:p>
        </p:txBody>
      </p:sp>
      <p:pic>
        <p:nvPicPr>
          <p:cNvPr id="9216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838200"/>
            <a:ext cx="3462338"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Text Box 7"/>
          <p:cNvSpPr txBox="1">
            <a:spLocks noChangeArrowheads="1"/>
          </p:cNvSpPr>
          <p:nvPr/>
        </p:nvSpPr>
        <p:spPr bwMode="auto">
          <a:xfrm>
            <a:off x="1447800" y="6019800"/>
            <a:ext cx="7407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a:p>
        </p:txBody>
      </p:sp>
      <p:sp>
        <p:nvSpPr>
          <p:cNvPr id="92165" name="Text Box 8"/>
          <p:cNvSpPr txBox="1">
            <a:spLocks noChangeArrowheads="1"/>
          </p:cNvSpPr>
          <p:nvPr/>
        </p:nvSpPr>
        <p:spPr bwMode="auto">
          <a:xfrm>
            <a:off x="1143000" y="5867400"/>
            <a:ext cx="7467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t>Source: *UN Food and Agriculture Organization, U.N. News Centre. 29 Nov 06</a:t>
            </a:r>
          </a:p>
        </p:txBody>
      </p:sp>
      <p:sp>
        <p:nvSpPr>
          <p:cNvPr id="92166"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4EA765A-9DA2-3449-AA18-E8BA541CD690}" type="slidenum">
              <a:rPr lang="en-US" sz="1400">
                <a:latin typeface="Arial" charset="0"/>
              </a:rPr>
              <a:pPr/>
              <a:t>94</a:t>
            </a:fld>
            <a:endParaRPr lang="en-US" sz="1400">
              <a:latin typeface="Arial" charset="0"/>
            </a:endParaRPr>
          </a:p>
        </p:txBody>
      </p:sp>
    </p:spTree>
    <p:extLst>
      <p:ext uri="{BB962C8B-B14F-4D97-AF65-F5344CB8AC3E}">
        <p14:creationId xmlns:p14="http://schemas.microsoft.com/office/powerpoint/2010/main" val="3553385511"/>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ChangeArrowheads="1"/>
          </p:cNvSpPr>
          <p:nvPr>
            <p:ph type="title"/>
          </p:nvPr>
        </p:nvSpPr>
        <p:spPr>
          <a:xfrm>
            <a:off x="1143000" y="152400"/>
            <a:ext cx="7772400" cy="762000"/>
          </a:xfrm>
        </p:spPr>
        <p:txBody>
          <a:bodyPr/>
          <a:lstStyle/>
          <a:p>
            <a:r>
              <a:rPr lang="en-US">
                <a:latin typeface="Times New Roman" charset="0"/>
                <a:ea typeface="ＭＳ Ｐゴシック" charset="0"/>
                <a:cs typeface="ＭＳ Ｐゴシック" charset="0"/>
              </a:rPr>
              <a:t>Carbon footprint of your food*</a:t>
            </a:r>
          </a:p>
        </p:txBody>
      </p:sp>
      <p:sp>
        <p:nvSpPr>
          <p:cNvPr id="94210" name="Text Box 4"/>
          <p:cNvSpPr txBox="1">
            <a:spLocks noChangeArrowheads="1"/>
          </p:cNvSpPr>
          <p:nvPr/>
        </p:nvSpPr>
        <p:spPr bwMode="auto">
          <a:xfrm>
            <a:off x="990600" y="5334000"/>
            <a:ext cx="7696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t>*Gidon E, Martin PE. Diet, energy and global warming. Earth Interactions 2006; 10:1-17. http://pge.uchicago.edu/workshop/documents/martin1.pdf</a:t>
            </a:r>
          </a:p>
        </p:txBody>
      </p:sp>
      <p:pic>
        <p:nvPicPr>
          <p:cNvPr id="9421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143000"/>
            <a:ext cx="8001000"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E803F60B-0855-2343-9AE4-FC0E02900D34}" type="slidenum">
              <a:rPr lang="en-US" sz="1400">
                <a:latin typeface="Arial" charset="0"/>
              </a:rPr>
              <a:pPr/>
              <a:t>95</a:t>
            </a:fld>
            <a:endParaRPr lang="en-US" sz="1400">
              <a:latin typeface="Arial" charset="0"/>
            </a:endParaRPr>
          </a:p>
        </p:txBody>
      </p:sp>
    </p:spTree>
    <p:extLst>
      <p:ext uri="{BB962C8B-B14F-4D97-AF65-F5344CB8AC3E}">
        <p14:creationId xmlns:p14="http://schemas.microsoft.com/office/powerpoint/2010/main" val="15338457"/>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p:cNvSpPr>
            <a:spLocks noGrp="1"/>
          </p:cNvSpPr>
          <p:nvPr>
            <p:ph type="title"/>
          </p:nvPr>
        </p:nvSpPr>
        <p:spPr>
          <a:xfrm>
            <a:off x="1219200" y="0"/>
            <a:ext cx="7772400" cy="1143000"/>
          </a:xfrm>
        </p:spPr>
        <p:txBody>
          <a:bodyPr/>
          <a:lstStyle/>
          <a:p>
            <a:r>
              <a:rPr lang="en-US">
                <a:latin typeface="Times New Roman" charset="0"/>
                <a:ea typeface="ＭＳ Ｐゴシック" charset="0"/>
                <a:cs typeface="ＭＳ Ｐゴシック" charset="0"/>
              </a:rPr>
              <a:t>Double-edged sword of </a:t>
            </a:r>
            <a:r>
              <a:rPr lang="ja-JP" alt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co-benefits</a:t>
            </a:r>
            <a:endParaRPr lang="en-US">
              <a:latin typeface="Times New Roman" charset="0"/>
              <a:ea typeface="ＭＳ Ｐゴシック" charset="0"/>
              <a:cs typeface="ＭＳ Ｐゴシック" charset="0"/>
            </a:endParaRPr>
          </a:p>
        </p:txBody>
      </p:sp>
      <p:sp>
        <p:nvSpPr>
          <p:cNvPr id="31747" name="Content Placeholder 2"/>
          <p:cNvSpPr>
            <a:spLocks noGrp="1"/>
          </p:cNvSpPr>
          <p:nvPr>
            <p:ph idx="1"/>
          </p:nvPr>
        </p:nvSpPr>
        <p:spPr>
          <a:xfrm>
            <a:off x="1066800" y="1295400"/>
            <a:ext cx="7772400" cy="4114800"/>
          </a:xfrm>
        </p:spPr>
        <p:txBody>
          <a:bodyPr/>
          <a:lstStyle/>
          <a:p>
            <a:r>
              <a:rPr lang="en-US" sz="2800">
                <a:latin typeface="Arial" charset="0"/>
                <a:ea typeface="ＭＳ Ｐゴシック" charset="0"/>
                <a:cs typeface="ＭＳ Ｐゴシック" charset="0"/>
              </a:rPr>
              <a:t>Good: Win-Win situation </a:t>
            </a:r>
          </a:p>
          <a:p>
            <a:r>
              <a:rPr lang="en-US" sz="2800">
                <a:latin typeface="Arial" charset="0"/>
                <a:ea typeface="ＭＳ Ｐゴシック" charset="0"/>
                <a:cs typeface="ＭＳ Ｐゴシック" charset="0"/>
              </a:rPr>
              <a:t>Bad: potential loss of critical thinking. I favor this action anyway, so I don</a:t>
            </a:r>
            <a:r>
              <a:rPr lang="ja-JP" altLang="en-US" sz="2800">
                <a:latin typeface="Arial" charset="0"/>
                <a:ea typeface="ＭＳ Ｐゴシック" charset="0"/>
                <a:cs typeface="ＭＳ Ｐゴシック" charset="0"/>
              </a:rPr>
              <a:t>’</a:t>
            </a:r>
            <a:r>
              <a:rPr lang="en-US" altLang="ja-JP" sz="2800">
                <a:latin typeface="Arial" charset="0"/>
                <a:ea typeface="ＭＳ Ｐゴシック" charset="0"/>
                <a:cs typeface="ＭＳ Ｐゴシック" charset="0"/>
              </a:rPr>
              <a:t>t critically look at evidence for a new reason for doing it. Examples:</a:t>
            </a:r>
          </a:p>
          <a:p>
            <a:pPr lvl="1"/>
            <a:r>
              <a:rPr lang="en-US">
                <a:latin typeface="Arial" charset="0"/>
                <a:ea typeface="ＭＳ Ｐゴシック" charset="0"/>
              </a:rPr>
              <a:t>If I oppose killing animals, I am likely to favor studies showing worse environmental and health consequences of meat</a:t>
            </a:r>
          </a:p>
          <a:p>
            <a:pPr lvl="1"/>
            <a:r>
              <a:rPr lang="en-US">
                <a:latin typeface="Arial" charset="0"/>
                <a:ea typeface="ＭＳ Ｐゴシック" charset="0"/>
              </a:rPr>
              <a:t>If I am suspicious of large corporations, I will favor more local electricity generation</a:t>
            </a:r>
          </a:p>
        </p:txBody>
      </p:sp>
      <p:sp>
        <p:nvSpPr>
          <p:cNvPr id="79875"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76D4179-E4FA-9044-BA97-B04474FD5867}" type="slidenum">
              <a:rPr lang="en-US" sz="1400">
                <a:latin typeface="Arial" charset="0"/>
              </a:rPr>
              <a:pPr/>
              <a:t>96</a:t>
            </a:fld>
            <a:endParaRPr lang="en-US" sz="1400">
              <a:latin typeface="Arial" charset="0"/>
            </a:endParaRPr>
          </a:p>
        </p:txBody>
      </p:sp>
      <p:sp>
        <p:nvSpPr>
          <p:cNvPr id="79876" name="TextBox 4"/>
          <p:cNvSpPr txBox="1">
            <a:spLocks noChangeArrowheads="1"/>
          </p:cNvSpPr>
          <p:nvPr/>
        </p:nvSpPr>
        <p:spPr bwMode="auto">
          <a:xfrm>
            <a:off x="990600" y="6027738"/>
            <a:ext cx="7543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t>Kahneman D. Thinking fast and slow.  Shermer M. The believing brain.</a:t>
            </a:r>
          </a:p>
        </p:txBody>
      </p:sp>
    </p:spTree>
    <p:extLst>
      <p:ext uri="{BB962C8B-B14F-4D97-AF65-F5344CB8AC3E}">
        <p14:creationId xmlns:p14="http://schemas.microsoft.com/office/powerpoint/2010/main" val="25402767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74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74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74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a:xfrm>
            <a:off x="1066800" y="0"/>
            <a:ext cx="7772400" cy="914400"/>
          </a:xfrm>
        </p:spPr>
        <p:txBody>
          <a:bodyPr/>
          <a:lstStyle/>
          <a:p>
            <a:r>
              <a:rPr lang="en-US">
                <a:latin typeface="Times New Roman" charset="0"/>
                <a:ea typeface="ＭＳ Ｐゴシック" charset="0"/>
                <a:cs typeface="ＭＳ Ｐゴシック" charset="0"/>
              </a:rPr>
              <a:t>My biases</a:t>
            </a:r>
          </a:p>
        </p:txBody>
      </p:sp>
      <p:sp>
        <p:nvSpPr>
          <p:cNvPr id="80898" name="Content Placeholder 2"/>
          <p:cNvSpPr>
            <a:spLocks noGrp="1"/>
          </p:cNvSpPr>
          <p:nvPr>
            <p:ph idx="1"/>
          </p:nvPr>
        </p:nvSpPr>
        <p:spPr>
          <a:xfrm>
            <a:off x="990600" y="1143000"/>
            <a:ext cx="7772400" cy="5257800"/>
          </a:xfrm>
        </p:spPr>
        <p:txBody>
          <a:bodyPr/>
          <a:lstStyle/>
          <a:p>
            <a:r>
              <a:rPr lang="en-US">
                <a:latin typeface="Arial" charset="0"/>
                <a:ea typeface="ＭＳ Ｐゴシック" charset="0"/>
                <a:cs typeface="ＭＳ Ｐゴシック" charset="0"/>
              </a:rPr>
              <a:t>Concerned about sustainability, climate change, children and future generations</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but </a:t>
            </a:r>
          </a:p>
          <a:p>
            <a:r>
              <a:rPr lang="en-US">
                <a:latin typeface="Arial" charset="0"/>
                <a:ea typeface="ＭＳ Ｐゴシック" charset="0"/>
                <a:cs typeface="ＭＳ Ｐゴシック" charset="0"/>
              </a:rPr>
              <a:t>I tend to be frugal and skeptical</a:t>
            </a:r>
          </a:p>
          <a:p>
            <a:r>
              <a:rPr lang="en-US">
                <a:latin typeface="Arial" charset="0"/>
                <a:ea typeface="ＭＳ Ｐゴシック" charset="0"/>
                <a:cs typeface="ＭＳ Ｐゴシック" charset="0"/>
              </a:rPr>
              <a:t>I favor informed decision-making</a:t>
            </a:r>
          </a:p>
          <a:p>
            <a:r>
              <a:rPr lang="en-US">
                <a:latin typeface="Arial" charset="0"/>
                <a:ea typeface="ＭＳ Ｐゴシック" charset="0"/>
                <a:cs typeface="ＭＳ Ｐゴシック" charset="0"/>
              </a:rPr>
              <a:t>I enjoy eating meat</a:t>
            </a:r>
          </a:p>
          <a:p>
            <a:r>
              <a:rPr lang="en-US">
                <a:latin typeface="Arial" charset="0"/>
                <a:ea typeface="ＭＳ Ｐゴシック" charset="0"/>
                <a:cs typeface="ＭＳ Ｐゴシック" charset="0"/>
              </a:rPr>
              <a:t>I like to travel</a:t>
            </a:r>
          </a:p>
          <a:p>
            <a:endParaRPr lang="en-US">
              <a:latin typeface="Arial" charset="0"/>
              <a:ea typeface="ＭＳ Ｐゴシック" charset="0"/>
              <a:cs typeface="ＭＳ Ｐゴシック" charset="0"/>
            </a:endParaRPr>
          </a:p>
        </p:txBody>
      </p:sp>
      <p:sp>
        <p:nvSpPr>
          <p:cNvPr id="80899"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160FDCA-CDE8-ED43-980D-21185D196BDA}" type="slidenum">
              <a:rPr lang="en-US" sz="1400">
                <a:latin typeface="Arial" charset="0"/>
              </a:rPr>
              <a:pPr/>
              <a:t>97</a:t>
            </a:fld>
            <a:endParaRPr lang="en-US" sz="1400">
              <a:latin typeface="Arial" charset="0"/>
            </a:endParaRPr>
          </a:p>
        </p:txBody>
      </p:sp>
    </p:spTree>
    <p:extLst>
      <p:ext uri="{BB962C8B-B14F-4D97-AF65-F5344CB8AC3E}">
        <p14:creationId xmlns:p14="http://schemas.microsoft.com/office/powerpoint/2010/main" val="2513205047"/>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475" y="407988"/>
            <a:ext cx="8583613" cy="583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6866" name="AutoShape 2"/>
          <p:cNvSpPr>
            <a:spLocks noChangeArrowheads="1"/>
          </p:cNvSpPr>
          <p:nvPr/>
        </p:nvSpPr>
        <p:spPr bwMode="auto">
          <a:xfrm>
            <a:off x="5181600" y="76200"/>
            <a:ext cx="3816350" cy="1077913"/>
          </a:xfrm>
          <a:prstGeom prst="roundRect">
            <a:avLst>
              <a:gd name="adj" fmla="val 130"/>
            </a:avLst>
          </a:prstGeom>
          <a:solidFill>
            <a:srgbClr val="FFFF00"/>
          </a:solidFill>
          <a:ln w="9360">
            <a:solidFill>
              <a:srgbClr val="808080"/>
            </a:solidFill>
            <a:round/>
            <a:headEnd/>
            <a:tailEnd/>
          </a:ln>
        </p:spPr>
        <p:txBody>
          <a:bodyPr lIns="81639" tIns="40820" rIns="81639" bIns="40820" anchor="ctr"/>
          <a:lstStyle/>
          <a:p>
            <a:pPr algn="ct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sz="4000">
                <a:solidFill>
                  <a:srgbClr val="000000"/>
                </a:solidFill>
                <a:latin typeface="Arial Black" charset="0"/>
              </a:rPr>
              <a:t>BLAST</a:t>
            </a:r>
          </a:p>
          <a:p>
            <a:pPr algn="ct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sz="2400">
                <a:solidFill>
                  <a:srgbClr val="000000"/>
                </a:solidFill>
                <a:latin typeface="Arial Black" charset="0"/>
              </a:rPr>
              <a:t>(50% of total)</a:t>
            </a:r>
            <a:r>
              <a:rPr lang="en-US" sz="2400">
                <a:solidFill>
                  <a:srgbClr val="000000"/>
                </a:solidFill>
              </a:rPr>
              <a:t> </a:t>
            </a:r>
          </a:p>
        </p:txBody>
      </p:sp>
      <p:sp>
        <p:nvSpPr>
          <p:cNvPr id="36867" name="Text Box 3"/>
          <p:cNvSpPr txBox="1">
            <a:spLocks noChangeArrowheads="1"/>
          </p:cNvSpPr>
          <p:nvPr/>
        </p:nvSpPr>
        <p:spPr bwMode="auto">
          <a:xfrm>
            <a:off x="1066800" y="6400800"/>
            <a:ext cx="4886325"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1639" tIns="40820" rIns="81639" bIns="40820"/>
          <a:lstStyle>
            <a:lvl1pPr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cs typeface="ＭＳ Ｐゴシック" charset="0"/>
              </a:defRPr>
            </a:lvl1pPr>
            <a:lvl2pPr marL="742950" indent="-28575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defRPr>
            </a:lvl2pPr>
            <a:lvl3pPr marL="11430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defRPr>
            </a:lvl3pPr>
            <a:lvl4pPr marL="16002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defRPr>
            </a:lvl4pPr>
            <a:lvl5pPr marL="20574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defRPr>
            </a:lvl5pPr>
            <a:lvl6pPr marL="25146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defRPr>
            </a:lvl6pPr>
            <a:lvl7pPr marL="29718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defRPr>
            </a:lvl7pPr>
            <a:lvl8pPr marL="34290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defRPr>
            </a:lvl8pPr>
            <a:lvl9pPr marL="38862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defRPr>
            </a:lvl9pPr>
          </a:lstStyle>
          <a:p>
            <a:pPr eaLnBrk="1" hangingPunct="1"/>
            <a:r>
              <a:rPr lang="en-US" sz="2000" b="0" dirty="0">
                <a:solidFill>
                  <a:srgbClr val="000000"/>
                </a:solidFill>
              </a:rPr>
              <a:t>http://blog.360cities.net/</a:t>
            </a:r>
            <a:r>
              <a:rPr lang="en-US" sz="2000" b="0" dirty="0" err="1">
                <a:solidFill>
                  <a:srgbClr val="000000"/>
                </a:solidFill>
              </a:rPr>
              <a:t>hiroshima</a:t>
            </a:r>
            <a:r>
              <a:rPr lang="en-US" sz="2000" b="0" dirty="0">
                <a:solidFill>
                  <a:srgbClr val="000000"/>
                </a:solidFill>
              </a:rPr>
              <a:t>-after-the-atomic-bomb/</a:t>
            </a:r>
          </a:p>
        </p:txBody>
      </p:sp>
      <p:sp>
        <p:nvSpPr>
          <p:cNvPr id="2" name="Slide Number Placeholder 1"/>
          <p:cNvSpPr>
            <a:spLocks noGrp="1"/>
          </p:cNvSpPr>
          <p:nvPr>
            <p:ph type="sldNum" sz="quarter" idx="12"/>
          </p:nvPr>
        </p:nvSpPr>
        <p:spPr/>
        <p:txBody>
          <a:bodyPr/>
          <a:lstStyle/>
          <a:p>
            <a:pPr>
              <a:defRPr/>
            </a:pPr>
            <a:fld id="{AC6C1A03-C3CF-2146-8A6B-D024660B2BBD}" type="slidenum">
              <a:rPr lang="en-US" smtClean="0"/>
              <a:pPr>
                <a:defRPr/>
              </a:pPr>
              <a:t>98</a:t>
            </a:fld>
            <a:endParaRPr lang="en-US"/>
          </a:p>
        </p:txBody>
      </p:sp>
    </p:spTree>
    <p:extLst>
      <p:ext uri="{BB962C8B-B14F-4D97-AF65-F5344CB8AC3E}">
        <p14:creationId xmlns:p14="http://schemas.microsoft.com/office/powerpoint/2010/main" val="345254328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676400"/>
            <a:ext cx="4008438"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8914" name="Text Box 2"/>
          <p:cNvSpPr txBox="1">
            <a:spLocks noChangeArrowheads="1"/>
          </p:cNvSpPr>
          <p:nvPr/>
        </p:nvSpPr>
        <p:spPr bwMode="auto">
          <a:xfrm>
            <a:off x="5029200" y="2286000"/>
            <a:ext cx="38163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9" tIns="40820" rIns="81639" bIns="40820"/>
          <a:lstStyle>
            <a:lvl1pPr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cs typeface="ＭＳ Ｐゴシック" charset="0"/>
              </a:defRPr>
            </a:lvl1pPr>
            <a:lvl2pPr marL="742950" indent="-28575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defRPr>
            </a:lvl2pPr>
            <a:lvl3pPr marL="11430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defRPr>
            </a:lvl3pPr>
            <a:lvl4pPr marL="16002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defRPr>
            </a:lvl4pPr>
            <a:lvl5pPr marL="20574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defRPr>
            </a:lvl5pPr>
            <a:lvl6pPr marL="25146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defRPr>
            </a:lvl6pPr>
            <a:lvl7pPr marL="29718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defRPr>
            </a:lvl7pPr>
            <a:lvl8pPr marL="34290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defRPr>
            </a:lvl8pPr>
            <a:lvl9pPr marL="38862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defRPr>
            </a:lvl9pPr>
          </a:lstStyle>
          <a:p>
            <a:pPr eaLnBrk="1">
              <a:lnSpc>
                <a:spcPct val="93000"/>
              </a:lnSpc>
              <a:buSzPct val="100000"/>
            </a:pPr>
            <a:r>
              <a:rPr lang="en-US" sz="3300">
                <a:solidFill>
                  <a:srgbClr val="000000"/>
                </a:solidFill>
              </a:rPr>
              <a:t>Thermal energy is 35% of total. In first seconds, temperatures are the same as the sun. Severe burns for those not vaporized. </a:t>
            </a:r>
            <a:endParaRPr lang="en-US">
              <a:solidFill>
                <a:srgbClr val="000000"/>
              </a:solidFill>
            </a:endParaRPr>
          </a:p>
        </p:txBody>
      </p:sp>
      <p:sp>
        <p:nvSpPr>
          <p:cNvPr id="38915" name="Text Box 3"/>
          <p:cNvSpPr txBox="1">
            <a:spLocks noChangeArrowheads="1"/>
          </p:cNvSpPr>
          <p:nvPr/>
        </p:nvSpPr>
        <p:spPr bwMode="auto">
          <a:xfrm>
            <a:off x="1066800" y="6507163"/>
            <a:ext cx="5834063"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1639" tIns="40820" rIns="81639" bIns="40820"/>
          <a:lstStyle>
            <a:lvl1pPr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cs typeface="ＭＳ Ｐゴシック" charset="0"/>
              </a:defRPr>
            </a:lvl1pPr>
            <a:lvl2pPr marL="742950" indent="-28575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defRPr>
            </a:lvl2pPr>
            <a:lvl3pPr marL="11430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defRPr>
            </a:lvl3pPr>
            <a:lvl4pPr marL="16002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defRPr>
            </a:lvl4pPr>
            <a:lvl5pPr marL="20574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defRPr>
            </a:lvl5pPr>
            <a:lvl6pPr marL="25146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defRPr>
            </a:lvl6pPr>
            <a:lvl7pPr marL="29718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defRPr>
            </a:lvl7pPr>
            <a:lvl8pPr marL="34290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defRPr>
            </a:lvl8pPr>
            <a:lvl9pPr marL="38862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600" b="1">
                <a:solidFill>
                  <a:schemeClr val="folHlink"/>
                </a:solidFill>
                <a:latin typeface="Times New Roman" charset="0"/>
                <a:ea typeface="ＭＳ Ｐゴシック" charset="0"/>
              </a:defRPr>
            </a:lvl9pPr>
          </a:lstStyle>
          <a:p>
            <a:pPr eaLnBrk="1">
              <a:lnSpc>
                <a:spcPct val="93000"/>
              </a:lnSpc>
              <a:buSzPct val="100000"/>
            </a:pPr>
            <a:r>
              <a:rPr lang="en-US" sz="2000" b="0" dirty="0">
                <a:solidFill>
                  <a:srgbClr val="000000"/>
                </a:solidFill>
              </a:rPr>
              <a:t>http://</a:t>
            </a:r>
            <a:r>
              <a:rPr lang="en-US" sz="2000" b="0" dirty="0" err="1">
                <a:solidFill>
                  <a:srgbClr val="000000"/>
                </a:solidFill>
              </a:rPr>
              <a:t>life.time.com</a:t>
            </a:r>
            <a:r>
              <a:rPr lang="en-US" sz="2000" b="0" dirty="0">
                <a:solidFill>
                  <a:srgbClr val="000000"/>
                </a:solidFill>
              </a:rPr>
              <a:t>/history/</a:t>
            </a:r>
            <a:r>
              <a:rPr lang="en-US" sz="2000" b="0" dirty="0" err="1">
                <a:solidFill>
                  <a:srgbClr val="000000"/>
                </a:solidFill>
              </a:rPr>
              <a:t>hiroshima</a:t>
            </a:r>
            <a:r>
              <a:rPr lang="en-US" sz="2000" b="0" dirty="0">
                <a:solidFill>
                  <a:srgbClr val="000000"/>
                </a:solidFill>
              </a:rPr>
              <a:t>-portraits-of-survivors/#13</a:t>
            </a:r>
          </a:p>
        </p:txBody>
      </p:sp>
      <p:sp>
        <p:nvSpPr>
          <p:cNvPr id="38916" name="TextBox 4"/>
          <p:cNvSpPr txBox="1">
            <a:spLocks noChangeArrowheads="1"/>
          </p:cNvSpPr>
          <p:nvPr/>
        </p:nvSpPr>
        <p:spPr bwMode="auto">
          <a:xfrm>
            <a:off x="5029200" y="304800"/>
            <a:ext cx="3657600" cy="11303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945" tIns="41473" rIns="82945" bIns="41473">
            <a:spAutoFit/>
          </a:bodyPr>
          <a:lstStyle>
            <a:lvl1pPr eaLnBrk="0" hangingPunct="0">
              <a:defRPr sz="3600" b="1">
                <a:solidFill>
                  <a:schemeClr val="folHlink"/>
                </a:solidFill>
                <a:latin typeface="Times New Roman" charset="0"/>
                <a:ea typeface="ＭＳ Ｐゴシック" charset="0"/>
                <a:cs typeface="ＭＳ Ｐゴシック" charset="0"/>
              </a:defRPr>
            </a:lvl1pPr>
            <a:lvl2pPr marL="742950" indent="-285750" eaLnBrk="0" hangingPunct="0">
              <a:defRPr sz="3600" b="1">
                <a:solidFill>
                  <a:schemeClr val="folHlink"/>
                </a:solidFill>
                <a:latin typeface="Times New Roman" charset="0"/>
                <a:ea typeface="ＭＳ Ｐゴシック" charset="0"/>
              </a:defRPr>
            </a:lvl2pPr>
            <a:lvl3pPr marL="1143000" indent="-228600" eaLnBrk="0" hangingPunct="0">
              <a:defRPr sz="3600" b="1">
                <a:solidFill>
                  <a:schemeClr val="folHlink"/>
                </a:solidFill>
                <a:latin typeface="Times New Roman" charset="0"/>
                <a:ea typeface="ＭＳ Ｐゴシック" charset="0"/>
              </a:defRPr>
            </a:lvl3pPr>
            <a:lvl4pPr marL="1600200" indent="-228600" eaLnBrk="0" hangingPunct="0">
              <a:defRPr sz="3600" b="1">
                <a:solidFill>
                  <a:schemeClr val="folHlink"/>
                </a:solidFill>
                <a:latin typeface="Times New Roman" charset="0"/>
                <a:ea typeface="ＭＳ Ｐゴシック" charset="0"/>
              </a:defRPr>
            </a:lvl4pPr>
            <a:lvl5pPr marL="2057400" indent="-228600" eaLnBrk="0" hangingPunct="0">
              <a:defRPr sz="3600" b="1">
                <a:solidFill>
                  <a:schemeClr val="folHlink"/>
                </a:solidFill>
                <a:latin typeface="Times New Roman" charset="0"/>
                <a:ea typeface="ＭＳ Ｐゴシック" charset="0"/>
              </a:defRPr>
            </a:lvl5pPr>
            <a:lvl6pPr marL="2514600" indent="-228600" eaLnBrk="0" fontAlgn="base" hangingPunct="0">
              <a:spcBef>
                <a:spcPct val="0"/>
              </a:spcBef>
              <a:spcAft>
                <a:spcPct val="0"/>
              </a:spcAft>
              <a:defRPr sz="3600" b="1">
                <a:solidFill>
                  <a:schemeClr val="folHlink"/>
                </a:solidFill>
                <a:latin typeface="Times New Roman" charset="0"/>
                <a:ea typeface="ＭＳ Ｐゴシック" charset="0"/>
              </a:defRPr>
            </a:lvl6pPr>
            <a:lvl7pPr marL="2971800" indent="-228600" eaLnBrk="0" fontAlgn="base" hangingPunct="0">
              <a:spcBef>
                <a:spcPct val="0"/>
              </a:spcBef>
              <a:spcAft>
                <a:spcPct val="0"/>
              </a:spcAft>
              <a:defRPr sz="3600" b="1">
                <a:solidFill>
                  <a:schemeClr val="folHlink"/>
                </a:solidFill>
                <a:latin typeface="Times New Roman" charset="0"/>
                <a:ea typeface="ＭＳ Ｐゴシック" charset="0"/>
              </a:defRPr>
            </a:lvl7pPr>
            <a:lvl8pPr marL="3429000" indent="-228600" eaLnBrk="0" fontAlgn="base" hangingPunct="0">
              <a:spcBef>
                <a:spcPct val="0"/>
              </a:spcBef>
              <a:spcAft>
                <a:spcPct val="0"/>
              </a:spcAft>
              <a:defRPr sz="3600" b="1">
                <a:solidFill>
                  <a:schemeClr val="folHlink"/>
                </a:solidFill>
                <a:latin typeface="Times New Roman" charset="0"/>
                <a:ea typeface="ＭＳ Ｐゴシック" charset="0"/>
              </a:defRPr>
            </a:lvl8pPr>
            <a:lvl9pPr marL="3886200" indent="-228600" eaLnBrk="0" fontAlgn="base" hangingPunct="0">
              <a:spcBef>
                <a:spcPct val="0"/>
              </a:spcBef>
              <a:spcAft>
                <a:spcPct val="0"/>
              </a:spcAft>
              <a:defRPr sz="3600" b="1">
                <a:solidFill>
                  <a:schemeClr val="folHlink"/>
                </a:solidFill>
                <a:latin typeface="Times New Roman" charset="0"/>
                <a:ea typeface="ＭＳ Ｐゴシック" charset="0"/>
              </a:defRPr>
            </a:lvl9pPr>
          </a:lstStyle>
          <a:p>
            <a:pPr algn="ctr" eaLnBrk="1" hangingPunct="1"/>
            <a:r>
              <a:rPr lang="en-US" sz="4000">
                <a:solidFill>
                  <a:schemeClr val="tx1"/>
                </a:solidFill>
                <a:latin typeface="Arial Black" charset="0"/>
              </a:rPr>
              <a:t>HEAT </a:t>
            </a:r>
          </a:p>
          <a:p>
            <a:pPr algn="ctr" eaLnBrk="1" hangingPunct="1"/>
            <a:r>
              <a:rPr lang="en-US" sz="2800" b="0">
                <a:solidFill>
                  <a:schemeClr val="tx1"/>
                </a:solidFill>
                <a:latin typeface="Arial Black" charset="0"/>
              </a:rPr>
              <a:t>(35% of total)</a:t>
            </a:r>
          </a:p>
        </p:txBody>
      </p:sp>
      <p:sp>
        <p:nvSpPr>
          <p:cNvPr id="2" name="Slide Number Placeholder 1"/>
          <p:cNvSpPr>
            <a:spLocks noGrp="1"/>
          </p:cNvSpPr>
          <p:nvPr>
            <p:ph type="sldNum" sz="quarter" idx="12"/>
          </p:nvPr>
        </p:nvSpPr>
        <p:spPr/>
        <p:txBody>
          <a:bodyPr/>
          <a:lstStyle/>
          <a:p>
            <a:pPr>
              <a:defRPr/>
            </a:pPr>
            <a:fld id="{AC6C1A03-C3CF-2146-8A6B-D024660B2BBD}" type="slidenum">
              <a:rPr lang="en-US" smtClean="0"/>
              <a:pPr>
                <a:defRPr/>
              </a:pPr>
              <a:t>99</a:t>
            </a:fld>
            <a:endParaRPr lang="en-US"/>
          </a:p>
        </p:txBody>
      </p:sp>
    </p:spTree>
    <p:extLst>
      <p:ext uri="{BB962C8B-B14F-4D97-AF65-F5344CB8AC3E}">
        <p14:creationId xmlns:p14="http://schemas.microsoft.com/office/powerpoint/2010/main" val="319640991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8|2.2|0.6|0.4|0.7"/>
</p:tagLst>
</file>

<file path=ppt/tags/tag2.xml><?xml version="1.0" encoding="utf-8"?>
<p:tagLst xmlns:a="http://schemas.openxmlformats.org/drawingml/2006/main" xmlns:r="http://schemas.openxmlformats.org/officeDocument/2006/relationships" xmlns:p="http://schemas.openxmlformats.org/presentationml/2006/main">
  <p:tag name="TIMING" val="|0.8|2.2|0.6|0.4|0.7"/>
</p:tagLst>
</file>

<file path=ppt/tags/tag3.xml><?xml version="1.0" encoding="utf-8"?>
<p:tagLst xmlns:a="http://schemas.openxmlformats.org/drawingml/2006/main" xmlns:r="http://schemas.openxmlformats.org/officeDocument/2006/relationships" xmlns:p="http://schemas.openxmlformats.org/presentationml/2006/main">
  <p:tag name="TIMING" val="|0.8|2.2|0.6|0.4|0.7"/>
</p:tagLst>
</file>

<file path=ppt/tags/tag4.xml><?xml version="1.0" encoding="utf-8"?>
<p:tagLst xmlns:a="http://schemas.openxmlformats.org/drawingml/2006/main" xmlns:r="http://schemas.openxmlformats.org/officeDocument/2006/relationships" xmlns:p="http://schemas.openxmlformats.org/presentationml/2006/main">
  <p:tag name="TIMING" val="|0.8|2.2|0.6|0.4|0.7"/>
</p:tagLst>
</file>

<file path=ppt/tags/tag5.xml><?xml version="1.0" encoding="utf-8"?>
<p:tagLst xmlns:a="http://schemas.openxmlformats.org/drawingml/2006/main" xmlns:r="http://schemas.openxmlformats.org/officeDocument/2006/relationships" xmlns:p="http://schemas.openxmlformats.org/presentationml/2006/main">
  <p:tag name="TIMING" val="|0.8|2.2|0.6|0.4|0.7"/>
</p:tagLst>
</file>

<file path=ppt/theme/theme1.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Designs\Dads Tie.pot</Template>
  <TotalTime>86478</TotalTime>
  <Words>13362</Words>
  <Application>Microsoft Macintosh PowerPoint</Application>
  <PresentationFormat>On-screen Show (4:3)</PresentationFormat>
  <Paragraphs>1229</Paragraphs>
  <Slides>113</Slides>
  <Notes>94</Notes>
  <HiddenSlides>0</HiddenSlides>
  <MMClips>0</MMClips>
  <ScaleCrop>false</ScaleCrop>
  <HeadingPairs>
    <vt:vector size="8" baseType="variant">
      <vt:variant>
        <vt:lpstr>Theme</vt:lpstr>
      </vt:variant>
      <vt:variant>
        <vt:i4>1</vt:i4>
      </vt:variant>
      <vt:variant>
        <vt:lpstr>Links</vt:lpstr>
      </vt:variant>
      <vt:variant>
        <vt:i4>1</vt:i4>
      </vt:variant>
      <vt:variant>
        <vt:lpstr>Embedded OLE Servers</vt:lpstr>
      </vt:variant>
      <vt:variant>
        <vt:i4>1</vt:i4>
      </vt:variant>
      <vt:variant>
        <vt:lpstr>Slide Titles</vt:lpstr>
      </vt:variant>
      <vt:variant>
        <vt:i4>113</vt:i4>
      </vt:variant>
    </vt:vector>
  </HeadingPairs>
  <TitlesOfParts>
    <vt:vector size="116" baseType="lpstr">
      <vt:lpstr>Dads Tie</vt:lpstr>
      <vt:lpstr>\\localhost\Users\thomasnewman\Documents\Sustainability\Curriculum including Costs\INQUIRY COURSE\Health and Society case and lecture\My climate change lecture\Macintosh HD:Users:thomasnewman:Documents:Sustainability:TN PRESENTATIONS:Advances Talk:REFERENCES for TN climate change4Apr11.doc!OLE_LINK3</vt:lpstr>
      <vt:lpstr>Worksheet</vt:lpstr>
      <vt:lpstr>Change the Politics, not the Climate</vt:lpstr>
      <vt:lpstr>Outline</vt:lpstr>
      <vt:lpstr>Global warming made simple</vt:lpstr>
      <vt:lpstr>Global warming made simple</vt:lpstr>
      <vt:lpstr>“Climate change could be the biggest global health threat of the 21st century… The impacts will be felt all around the world – and not just in some distant future but in our lifetimes and those of our children.”      --The Lancet, 11/09 Source: http://www.thelancet.com/climate-change </vt:lpstr>
      <vt:lpstr>Temperatures compared with 20th century average</vt:lpstr>
      <vt:lpstr>PowerPoint Presentation</vt:lpstr>
      <vt:lpstr>PowerPoint Presentation</vt:lpstr>
      <vt:lpstr>More extreme climate events, not just gradual warming</vt:lpstr>
      <vt:lpstr>PowerPoint Presentation</vt:lpstr>
      <vt:lpstr>Global warming made simple</vt:lpstr>
      <vt:lpstr>Root Cause #1: Global Population</vt:lpstr>
      <vt:lpstr>PowerPoint Presentation</vt:lpstr>
      <vt:lpstr>CO2 Record from Antarctic Ice Bubbles</vt:lpstr>
      <vt:lpstr>PowerPoint Presentation</vt:lpstr>
      <vt:lpstr>PowerPoint Presentation</vt:lpstr>
      <vt:lpstr>Where does the heat go?</vt:lpstr>
      <vt:lpstr>Climate change models</vt:lpstr>
      <vt:lpstr>Climate change models</vt:lpstr>
      <vt:lpstr>Global Average Temperature Models</vt:lpstr>
      <vt:lpstr>PowerPoint Presentation</vt:lpstr>
      <vt:lpstr>Positive feedback loops increase uncertainty</vt:lpstr>
      <vt:lpstr>Methane release from melting permafrost</vt:lpstr>
      <vt:lpstr>PowerPoint Presentation</vt:lpstr>
      <vt:lpstr>Healthcare sector contribution</vt:lpstr>
      <vt:lpstr>Global warming made simple</vt:lpstr>
      <vt:lpstr>Heat Waves</vt:lpstr>
      <vt:lpstr>Deaths during European heat wave of 2003</vt:lpstr>
      <vt:lpstr>Increase in Wildfires</vt:lpstr>
      <vt:lpstr>Infectious Diseases</vt:lpstr>
      <vt:lpstr>More Droughts</vt:lpstr>
      <vt:lpstr>PowerPoint Presentation</vt:lpstr>
      <vt:lpstr>Increased Storms and Flooding</vt:lpstr>
      <vt:lpstr>Respiratory disease, asthma and allergies</vt:lpstr>
      <vt:lpstr>Heat increases ozone</vt:lpstr>
      <vt:lpstr>Psychological effects</vt:lpstr>
      <vt:lpstr>Sea Level Rise</vt:lpstr>
      <vt:lpstr>PowerPoint Presentation</vt:lpstr>
      <vt:lpstr>Who is affected?</vt:lpstr>
      <vt:lpstr>Deaths Attributed to Climate Change:  150,000 per year</vt:lpstr>
      <vt:lpstr>Global warming made simple</vt:lpstr>
      <vt:lpstr>Estimating your carbon footprint</vt:lpstr>
      <vt:lpstr>Importance of airplane travel</vt:lpstr>
      <vt:lpstr>Carbon Offsets</vt:lpstr>
      <vt:lpstr>Carbon Offsets – Controversies* </vt:lpstr>
      <vt:lpstr>GHG footprint of foods per kcal</vt:lpstr>
      <vt:lpstr>GHG footprint of foods per gram protein</vt:lpstr>
      <vt:lpstr>Sources of climate impacts of different foods* </vt:lpstr>
      <vt:lpstr>Carbon footprint of your food*</vt:lpstr>
      <vt:lpstr>Co-benefit of eating less red meat: living longer</vt:lpstr>
      <vt:lpstr> Is a hazard ratio for total mortality of ~1.17 per 100g of meat per day a lot?</vt:lpstr>
      <vt:lpstr>PowerPoint Presentation</vt:lpstr>
      <vt:lpstr>PowerPoint Presentation</vt:lpstr>
      <vt:lpstr>Root Cause #2: Market failure </vt:lpstr>
      <vt:lpstr>Climate Change is an “Externality”</vt:lpstr>
      <vt:lpstr>We know enough to act</vt:lpstr>
      <vt:lpstr>UC Leadership</vt:lpstr>
      <vt:lpstr>What we need to do</vt:lpstr>
      <vt:lpstr>Speak Up</vt:lpstr>
      <vt:lpstr>Improve Healthcare Value</vt:lpstr>
      <vt:lpstr>Improve Healthcare Value</vt:lpstr>
      <vt:lpstr>Divestment Math: 3 numbers*</vt:lpstr>
      <vt:lpstr>The Case for Divestment</vt:lpstr>
      <vt:lpstr>Long day working on healthcare cartoon</vt:lpstr>
      <vt:lpstr>Summary</vt:lpstr>
      <vt:lpstr>San Mateo-Hayward Bridge</vt:lpstr>
      <vt:lpstr>Existing sign outside Foster City Costco, 2001</vt:lpstr>
      <vt:lpstr>E-mail excerpts - #1</vt:lpstr>
      <vt:lpstr>E-mail excerpts -#7</vt:lpstr>
      <vt:lpstr>E-mail excerpts, #28</vt:lpstr>
      <vt:lpstr>Entrance to San Mateo Bridge (before)</vt:lpstr>
      <vt:lpstr>Entrance to San Mateo Bridge (after September,  2005)</vt:lpstr>
      <vt:lpstr>PowerPoint Presentation</vt:lpstr>
      <vt:lpstr>PowerPoint Presentation</vt:lpstr>
      <vt:lpstr>PowerPoint Presentation</vt:lpstr>
      <vt:lpstr>Instead of this</vt:lpstr>
      <vt:lpstr>Instead of this</vt:lpstr>
      <vt:lpstr>PowerPoint Presentation</vt:lpstr>
      <vt:lpstr>PowerPoint Presentation</vt:lpstr>
      <vt:lpstr>Additional slides</vt:lpstr>
      <vt:lpstr>UCSF School of Medicine Leadership on Healthcare Value</vt:lpstr>
      <vt:lpstr>References and Resources</vt:lpstr>
      <vt:lpstr>Cheat Neutral</vt:lpstr>
      <vt:lpstr>Carbon Offsets Controversies</vt:lpstr>
      <vt:lpstr>Carbon Offsets: Evaluation</vt:lpstr>
      <vt:lpstr>Costs of Carbon Offsets</vt:lpstr>
      <vt:lpstr>Natural Catastrophes Worldwide </vt:lpstr>
      <vt:lpstr>Cumulative carbon emissions </vt:lpstr>
      <vt:lpstr>UCSF School of Medicine Leadership</vt:lpstr>
      <vt:lpstr>PowerPoint Presentation</vt:lpstr>
      <vt:lpstr>Possible Temperature Changes*</vt:lpstr>
      <vt:lpstr>Sea Level Rise under IPCC AR-5 Scenarios</vt:lpstr>
      <vt:lpstr>PowerPoint Presentation</vt:lpstr>
      <vt:lpstr>Carbon footprint of your food*</vt:lpstr>
      <vt:lpstr>Carbon footprint of your food*</vt:lpstr>
      <vt:lpstr>Double-edged sword of “co-benefits</vt:lpstr>
      <vt:lpstr>My biases</vt:lpstr>
      <vt:lpstr>PowerPoint Presentation</vt:lpstr>
      <vt:lpstr>PowerPoint Presentation</vt:lpstr>
      <vt:lpstr>PowerPoint Presentation</vt:lpstr>
      <vt:lpstr>The problem: Market failure </vt:lpstr>
      <vt:lpstr>Climate Change is an “Externality”</vt:lpstr>
      <vt:lpstr>Recall Lancet quote: “Climate change could be the biggest global health threat of the 21st century…” </vt:lpstr>
      <vt:lpstr>Key Nuclear Weapons messages</vt:lpstr>
      <vt:lpstr>They are different</vt:lpstr>
      <vt:lpstr>Energy in a sugar cube</vt:lpstr>
      <vt:lpstr>Explosive yield </vt:lpstr>
      <vt:lpstr>Effects of Nuclear Weapons</vt:lpstr>
      <vt:lpstr>Effect of a 150 kt bomb on SF</vt:lpstr>
      <vt:lpstr>BB Demonstration</vt:lpstr>
      <vt:lpstr>Nuclear Weapons Ban Treaty</vt:lpstr>
      <vt:lpstr>Co-benefit of eating less meat: lower ischemic heart disease rates</vt:lpstr>
      <vt:lpstr>Divestment movement</vt:lpstr>
    </vt:vector>
  </TitlesOfParts>
  <Company>UCSF - Epidemiology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Alternatives and Enhancements to 'Intention to Treat' Analyses of Randomized Trials</dc:title>
  <dc:creator>Thomas B. Newman</dc:creator>
  <cp:lastModifiedBy>Tom Newman</cp:lastModifiedBy>
  <cp:revision>394</cp:revision>
  <cp:lastPrinted>2000-10-25T16:16:24Z</cp:lastPrinted>
  <dcterms:created xsi:type="dcterms:W3CDTF">2013-10-01T15:29:17Z</dcterms:created>
  <dcterms:modified xsi:type="dcterms:W3CDTF">2017-04-07T06:33:58Z</dcterms:modified>
</cp:coreProperties>
</file>